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B9F-4CFA-4893-9B60-3CEAE46B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610B4-A1F6-47BE-A265-4AD2C1CD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7551-B8F7-4112-A14E-36FE698B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5EC4-A904-4587-ABF6-E128B8C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3691-AFF4-42F6-9A20-51F669E3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9AF2-B8D0-46E3-AEF2-ED04E9BD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0975F-85A7-43C2-B16E-611FBF99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8525-932C-4874-9998-437E59DB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9FE2-0C28-44E5-85C3-97CBEFCC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C4BA-34F7-474A-AFC5-54C79B13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1F2D1-483D-4EA5-BDA6-9944E0A2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9DCC3-EA90-4E38-A59E-1538500D7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748C-EAB3-471D-A400-CC0E309F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EBFE-BBB8-46CE-AB14-8D7242E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70E4-6168-4F9E-8245-25D6FEB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DE7-2E3E-45FB-B67D-6E5DA1A2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9181-29BC-44FF-9122-A76AD2B3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C37D-2A46-4DFF-8B2B-806E2B4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A725-EBF2-463A-8327-E62681D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77B4-5623-4C68-931E-49728C3F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9005-BE3C-4588-8647-F619BA6C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5859-65A4-44C4-8590-521AF10F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5DF5-FD0C-49C3-80B1-70936E5B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CF95-C601-4C0D-B26A-73402520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221F-EC5C-4D54-91EA-2518EBE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9FF4-5255-4545-9A60-442C2960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4468-8D48-4438-8B9C-ECD5605AC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CC27-3F1B-4695-B888-1A405A6C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5F0E-FD2F-40B1-A966-F9A85CBF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7139-2DF7-4866-AB4A-735EB078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3B53-FB78-4429-8080-D546935F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337E-F9A7-43A8-9B84-39184FF5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2F61-F74A-4ACB-A7BD-04CCF894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C4A68-B69D-452D-8125-03D7107C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C-38EA-44DF-B51E-BEB93ED1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DE417-3AA4-4697-92B4-A1FAB240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7D67C-5AE0-4CB7-B19F-29AD1AFD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F3AD-3964-41D5-9494-1C53E500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B4525-E766-43C8-8BC0-D48D5F36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7430-35FF-4A25-93A9-A65614C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0DCF6-E699-41A9-ABFC-44AF94F2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E237-C462-40FA-94E7-470EE94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137DB-6E9E-4572-9FC8-EA945CBC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4691-5590-40AC-B713-5BA73794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19C73-FA53-491D-B9DC-02DECD66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8432-1058-4302-A274-6AA23EB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7F0A-AEB0-40AC-B73E-8096AE04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D1D4-7736-4172-8C28-39A04D0D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D7D5-5C35-4BEA-B1FF-BD3D69EF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95A2C-7141-406B-9F59-E10FDACE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6CDC-9E3C-4E67-ADEE-5403CCE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9D46-3128-442A-BFED-B8857A0B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C213-B57E-4FBC-A30D-DA0BD589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17684-502F-4D32-A66A-534B6F11F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8740-9899-4C77-85B1-6624CE1A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6A28-496F-4743-B4C9-FF0E9F46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D9FE-E2BA-476D-9DF4-BD33A95E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DFC9-6106-48E6-A72A-B228FCF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B324B-8C53-4179-AF52-6B3179B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ED2-CC13-4926-AAAA-11D2BCBF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3E59-CAEC-407A-9762-095FD900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6EE6-3A9D-4CD1-A260-E525D3B0A9F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AB83-14DD-499D-A83D-D328CC29F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DA1F-4895-477A-97EB-B59FB1C54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400D-C2C9-4F4F-A3AF-FAC55BAB9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Rukovanje pravilima u poslovnim web aplikacijama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3480-585D-4E04-874F-6724A45DE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Diplomski rad</a:t>
            </a:r>
          </a:p>
          <a:p>
            <a:r>
              <a:rPr lang="sr-Latn-RS" sz="3200" dirty="0"/>
              <a:t>Mile Miljanović</a:t>
            </a:r>
          </a:p>
          <a:p>
            <a:r>
              <a:rPr lang="sr-Latn-RS" sz="3200" dirty="0"/>
              <a:t>RA118/2012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923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C634-C208-410C-819D-DD130EBA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Pretraga prvi u dubinu i prvi u širinu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295B1-F9DB-4EC6-A238-293336A0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8" y="1825625"/>
            <a:ext cx="9725464" cy="4351338"/>
          </a:xfrm>
        </p:spPr>
      </p:pic>
    </p:spTree>
    <p:extLst>
      <p:ext uri="{BB962C8B-B14F-4D97-AF65-F5344CB8AC3E}">
        <p14:creationId xmlns:p14="http://schemas.microsoft.com/office/powerpoint/2010/main" val="279829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4B3D-46A7-4FF9-9454-C194CCAA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Ulančavanje unapred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5B910-B4A2-436A-BF15-FD5D40F93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186781"/>
            <a:ext cx="7439025" cy="3629025"/>
          </a:xfrm>
        </p:spPr>
      </p:pic>
    </p:spTree>
    <p:extLst>
      <p:ext uri="{BB962C8B-B14F-4D97-AF65-F5344CB8AC3E}">
        <p14:creationId xmlns:p14="http://schemas.microsoft.com/office/powerpoint/2010/main" val="21765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F25B-C283-43E8-93DC-B839390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Ulančavanje unazad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2885A-682C-4926-88A7-2A2A8C6F0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351722"/>
            <a:ext cx="8441636" cy="4797459"/>
          </a:xfrm>
        </p:spPr>
      </p:pic>
    </p:spTree>
    <p:extLst>
      <p:ext uri="{BB962C8B-B14F-4D97-AF65-F5344CB8AC3E}">
        <p14:creationId xmlns:p14="http://schemas.microsoft.com/office/powerpoint/2010/main" val="26420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19B0-A0AC-4740-8C85-9A1ADB0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Programski jezici bazirani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0C81-742A-403B-8F9F-55ECB41A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AWK</a:t>
            </a:r>
          </a:p>
          <a:p>
            <a:r>
              <a:rPr lang="sr-Latn-RS" dirty="0"/>
              <a:t>Clips</a:t>
            </a:r>
          </a:p>
          <a:p>
            <a:r>
              <a:rPr lang="sr-Latn-RS" dirty="0"/>
              <a:t>Constraint Handling Rules</a:t>
            </a:r>
          </a:p>
          <a:p>
            <a:r>
              <a:rPr lang="sr-Latn-RS" dirty="0"/>
              <a:t>Drools</a:t>
            </a:r>
          </a:p>
          <a:p>
            <a:r>
              <a:rPr lang="sr-Latn-RS" dirty="0"/>
              <a:t>GOAL Agent Programming Language</a:t>
            </a:r>
          </a:p>
          <a:p>
            <a:r>
              <a:rPr lang="sr-Latn-RS" dirty="0"/>
              <a:t>Jess</a:t>
            </a:r>
          </a:p>
          <a:p>
            <a:r>
              <a:rPr lang="sr-Latn-RS" dirty="0"/>
              <a:t>OPS5</a:t>
            </a:r>
          </a:p>
          <a:p>
            <a:r>
              <a:rPr lang="sr-Latn-RS" dirty="0"/>
              <a:t>Prolog</a:t>
            </a:r>
          </a:p>
          <a:p>
            <a:r>
              <a:rPr lang="sr-Latn-RS" dirty="0"/>
              <a:t>Mathematica</a:t>
            </a:r>
          </a:p>
          <a:p>
            <a:r>
              <a:rPr lang="sr-Latn-RS" dirty="0"/>
              <a:t>Wolfram</a:t>
            </a:r>
          </a:p>
          <a:p>
            <a:r>
              <a:rPr lang="sr-Latn-RS" dirty="0"/>
              <a:t>ToonTalk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93AF-0B8B-4507-B882-12301748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Prednosti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BDCF-71BF-4695-884F-8729CBC6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Pravila</a:t>
            </a:r>
            <a:r>
              <a:rPr lang="en-US" dirty="0"/>
              <a:t> se </a:t>
            </a:r>
            <a:r>
              <a:rPr lang="en-US" dirty="0" err="1"/>
              <a:t>izražavaju</a:t>
            </a:r>
            <a:r>
              <a:rPr lang="en-US" dirty="0"/>
              <a:t> </a:t>
            </a:r>
            <a:r>
              <a:rPr lang="en-US" dirty="0" err="1"/>
              <a:t>deklarativno</a:t>
            </a:r>
            <a:r>
              <a:rPr lang="en-US" dirty="0"/>
              <a:t> – </a:t>
            </a:r>
            <a:r>
              <a:rPr lang="en-US" dirty="0" err="1"/>
              <a:t>omogućuju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da </a:t>
            </a:r>
            <a:r>
              <a:rPr lang="en-US" dirty="0" err="1"/>
              <a:t>kažemo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želimo</a:t>
            </a:r>
            <a:r>
              <a:rPr lang="en-US" dirty="0"/>
              <a:t> da se </a:t>
            </a:r>
            <a:r>
              <a:rPr lang="en-US" dirty="0" err="1"/>
              <a:t>uradi</a:t>
            </a:r>
            <a:r>
              <a:rPr lang="en-US" dirty="0"/>
              <a:t>, a ne </a:t>
            </a:r>
            <a:r>
              <a:rPr lang="en-US" dirty="0" err="1"/>
              <a:t>kako</a:t>
            </a:r>
            <a:r>
              <a:rPr lang="en-US" dirty="0"/>
              <a:t> da se </a:t>
            </a:r>
            <a:r>
              <a:rPr lang="en-US" dirty="0" err="1"/>
              <a:t>uradi</a:t>
            </a:r>
            <a:endParaRPr lang="sr-Latn-RS" dirty="0"/>
          </a:p>
          <a:p>
            <a:r>
              <a:rPr lang="pl-PL" dirty="0"/>
              <a:t>Razdvajanje poslovne logike od ostatka koda</a:t>
            </a:r>
          </a:p>
          <a:p>
            <a:r>
              <a:rPr lang="en-US" dirty="0" err="1"/>
              <a:t>Brzina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skalabilnost</a:t>
            </a:r>
            <a:r>
              <a:rPr lang="en-US" dirty="0"/>
              <a:t> –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praćeni</a:t>
            </a:r>
            <a:r>
              <a:rPr lang="en-US" dirty="0"/>
              <a:t> </a:t>
            </a:r>
            <a:r>
              <a:rPr lang="en-US" dirty="0" err="1"/>
              <a:t>algoritmima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efikasno</a:t>
            </a:r>
            <a:r>
              <a:rPr lang="en-US" dirty="0"/>
              <a:t> </a:t>
            </a:r>
            <a:r>
              <a:rPr lang="en-US" dirty="0" err="1"/>
              <a:t>uparuju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Centralizacija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– </a:t>
            </a:r>
            <a:r>
              <a:rPr lang="en-US" dirty="0" err="1"/>
              <a:t>koristići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repozitorijum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izvor</a:t>
            </a:r>
            <a:r>
              <a:rPr lang="en-US" dirty="0"/>
              <a:t> </a:t>
            </a:r>
            <a:r>
              <a:rPr lang="en-US" dirty="0" err="1"/>
              <a:t>istinitosti</a:t>
            </a:r>
            <a:r>
              <a:rPr lang="en-US" dirty="0"/>
              <a:t> za </a:t>
            </a:r>
            <a:r>
              <a:rPr lang="en-US" dirty="0" err="1"/>
              <a:t>poslovnu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Sposobnost objašnjavanja – pravila nas obaveštavaju o svim odlukama, kao i zašto su one donete</a:t>
            </a:r>
          </a:p>
          <a:p>
            <a:r>
              <a:rPr lang="en-US" dirty="0" err="1"/>
              <a:t>Razumljivost</a:t>
            </a:r>
            <a:r>
              <a:rPr lang="en-US" dirty="0"/>
              <a:t> – </a:t>
            </a:r>
            <a:r>
              <a:rPr lang="en-US" dirty="0" err="1"/>
              <a:t>sintaksa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je </a:t>
            </a:r>
            <a:r>
              <a:rPr lang="en-US" dirty="0" err="1"/>
              <a:t>bliža</a:t>
            </a:r>
            <a:r>
              <a:rPr lang="en-US" dirty="0"/>
              <a:t> </a:t>
            </a:r>
            <a:r>
              <a:rPr lang="en-US" dirty="0" err="1"/>
              <a:t>prirodnom</a:t>
            </a:r>
            <a:r>
              <a:rPr lang="en-US" dirty="0"/>
              <a:t> </a:t>
            </a:r>
            <a:r>
              <a:rPr lang="en-US" dirty="0" err="1"/>
              <a:t>jeziku</a:t>
            </a:r>
            <a:endParaRPr lang="sr-Latn-RS" dirty="0"/>
          </a:p>
          <a:p>
            <a:r>
              <a:rPr lang="sr-Latn-RS" dirty="0"/>
              <a:t>Mogućnost da se menjaju pravila bez ponovnog startovanja aplikacije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4D30-D2D9-4BC0-B963-97252B8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Mane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B631-CFBD-4035-8993-3D5EA359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barataju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resursno</a:t>
            </a:r>
            <a:r>
              <a:rPr lang="en-US" dirty="0"/>
              <a:t> </a:t>
            </a:r>
            <a:r>
              <a:rPr lang="en-US" dirty="0" err="1"/>
              <a:t>zahtevni</a:t>
            </a:r>
            <a:endParaRPr lang="sr-Latn-RS" dirty="0"/>
          </a:p>
          <a:p>
            <a:r>
              <a:rPr lang="en-US" dirty="0" err="1"/>
              <a:t>Narušavanje</a:t>
            </a:r>
            <a:r>
              <a:rPr lang="en-US" dirty="0"/>
              <a:t>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orijentisanog</a:t>
            </a:r>
            <a:r>
              <a:rPr lang="en-US" dirty="0"/>
              <a:t> </a:t>
            </a:r>
            <a:r>
              <a:rPr lang="en-US" dirty="0" err="1"/>
              <a:t>koncepta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počivaju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</a:t>
            </a:r>
            <a:r>
              <a:rPr lang="en-US" dirty="0" err="1"/>
              <a:t>aplikacij</a:t>
            </a:r>
            <a:r>
              <a:rPr lang="sr-Latn-RS" dirty="0"/>
              <a:t>e, logika se prenosi u pravila umesto da ostaje u objektima</a:t>
            </a:r>
          </a:p>
          <a:p>
            <a:r>
              <a:rPr lang="en-US" dirty="0"/>
              <a:t>Sa </a:t>
            </a:r>
            <a:r>
              <a:rPr lang="en-US" dirty="0" err="1"/>
              <a:t>programerske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teško</a:t>
            </a:r>
            <a:r>
              <a:rPr lang="en-US" dirty="0"/>
              <a:t> </a:t>
            </a:r>
            <a:r>
              <a:rPr lang="en-US" dirty="0" err="1"/>
              <a:t>testirati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refaktorisati</a:t>
            </a:r>
            <a:r>
              <a:rPr lang="en-US" dirty="0"/>
              <a:t> </a:t>
            </a:r>
            <a:r>
              <a:rPr lang="en-US" dirty="0" err="1"/>
              <a:t>deklarativno</a:t>
            </a:r>
            <a:r>
              <a:rPr lang="en-US" dirty="0"/>
              <a:t> </a:t>
            </a:r>
            <a:r>
              <a:rPr lang="en-US" dirty="0" err="1"/>
              <a:t>definisana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integrisati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kodom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drugačiji</a:t>
            </a:r>
            <a:r>
              <a:rPr lang="en-US" dirty="0"/>
              <a:t> </a:t>
            </a:r>
            <a:r>
              <a:rPr lang="en-US" dirty="0" err="1"/>
              <a:t>način</a:t>
            </a:r>
            <a:endParaRPr lang="sr-Latn-RS" dirty="0"/>
          </a:p>
          <a:p>
            <a:r>
              <a:rPr lang="en-US" dirty="0"/>
              <a:t>Sa </a:t>
            </a:r>
            <a:r>
              <a:rPr lang="en-US" dirty="0" err="1"/>
              <a:t>povećanjem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teže</a:t>
            </a:r>
            <a:r>
              <a:rPr lang="en-US" dirty="0"/>
              <a:t> </a:t>
            </a:r>
            <a:r>
              <a:rPr lang="en-US" dirty="0" err="1"/>
              <a:t>održavati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sr-Latn-RS" dirty="0"/>
              <a:t>- mora se voditi računa o tome koja pravila su međusobno zavisna i koje objekte menjaju, o prioritetu izvršavanja pravila,...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0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16C-F00C-4E94-975D-F23A1CDF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Kada koristiti sisteme bazirane na pravilima?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FE35-CB20-4497-893D-E70DE514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zadovoljavajuće</a:t>
            </a:r>
            <a:r>
              <a:rPr lang="en-US" dirty="0"/>
              <a:t> </a:t>
            </a:r>
            <a:r>
              <a:rPr lang="en-US" dirty="0" err="1"/>
              <a:t>tradicionalno</a:t>
            </a:r>
            <a:r>
              <a:rPr lang="en-US" dirty="0"/>
              <a:t> </a:t>
            </a:r>
            <a:r>
              <a:rPr lang="en-US" dirty="0" err="1"/>
              <a:t>programersko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poslovna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podložna</a:t>
            </a:r>
            <a:r>
              <a:rPr lang="en-US" dirty="0"/>
              <a:t> </a:t>
            </a:r>
            <a:r>
              <a:rPr lang="en-US" dirty="0" err="1"/>
              <a:t>čestim</a:t>
            </a:r>
            <a:r>
              <a:rPr lang="en-US" dirty="0"/>
              <a:t> </a:t>
            </a:r>
            <a:r>
              <a:rPr lang="en-US" dirty="0" err="1"/>
              <a:t>promenama</a:t>
            </a:r>
            <a:r>
              <a:rPr lang="en-US" dirty="0"/>
              <a:t> 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domenski</a:t>
            </a:r>
            <a:r>
              <a:rPr lang="en-US" dirty="0"/>
              <a:t> </a:t>
            </a:r>
            <a:r>
              <a:rPr lang="en-US" dirty="0" err="1"/>
              <a:t>eksperti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adekvatno</a:t>
            </a:r>
            <a:r>
              <a:rPr lang="en-US" dirty="0"/>
              <a:t> </a:t>
            </a:r>
            <a:r>
              <a:rPr lang="en-US" dirty="0" err="1"/>
              <a:t>programersko</a:t>
            </a:r>
            <a:r>
              <a:rPr lang="en-US" dirty="0"/>
              <a:t> </a:t>
            </a:r>
            <a:r>
              <a:rPr lang="en-US" dirty="0" err="1"/>
              <a:t>znanje</a:t>
            </a:r>
            <a:r>
              <a:rPr lang="en-US" dirty="0"/>
              <a:t> – </a:t>
            </a:r>
            <a:r>
              <a:rPr lang="en-US" dirty="0" err="1"/>
              <a:t>lakše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podučiti</a:t>
            </a:r>
            <a:r>
              <a:rPr lang="en-US" dirty="0"/>
              <a:t> </a:t>
            </a:r>
            <a:r>
              <a:rPr lang="en-US" dirty="0" err="1"/>
              <a:t>sintaksi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sintaksi</a:t>
            </a:r>
            <a:r>
              <a:rPr lang="en-US" dirty="0"/>
              <a:t> </a:t>
            </a:r>
            <a:r>
              <a:rPr lang="en-US" dirty="0" err="1"/>
              <a:t>programskog</a:t>
            </a:r>
            <a:r>
              <a:rPr lang="en-US" dirty="0"/>
              <a:t> </a:t>
            </a:r>
            <a:r>
              <a:rPr lang="en-US" dirty="0" err="1"/>
              <a:t>jezika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3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13F5-04EE-4BC3-ADFB-64A3D870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Kada ne koristiti sisteme bazirane na pravilima?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A9B0-0364-41B5-9B52-EFE6BAB1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20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je </a:t>
            </a:r>
            <a:r>
              <a:rPr lang="en-US" dirty="0" err="1"/>
              <a:t>nepotrebno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poslovna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dobro </a:t>
            </a:r>
            <a:r>
              <a:rPr lang="en-US" dirty="0" err="1"/>
              <a:t>definisana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statična</a:t>
            </a:r>
            <a:r>
              <a:rPr lang="en-US" dirty="0"/>
              <a:t>, </a:t>
            </a:r>
            <a:r>
              <a:rPr lang="en-US" dirty="0" err="1"/>
              <a:t>nepodložna</a:t>
            </a:r>
            <a:r>
              <a:rPr lang="en-US" dirty="0"/>
              <a:t> </a:t>
            </a:r>
            <a:r>
              <a:rPr lang="en-US" dirty="0" err="1"/>
              <a:t>promenama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prosta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rad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brojem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performansu</a:t>
            </a:r>
            <a:r>
              <a:rPr lang="en-US" dirty="0"/>
              <a:t>, u tom </a:t>
            </a:r>
            <a:r>
              <a:rPr lang="en-US" dirty="0" err="1"/>
              <a:t>slučaju</a:t>
            </a:r>
            <a:r>
              <a:rPr lang="en-US" dirty="0"/>
              <a:t> je </a:t>
            </a:r>
            <a:r>
              <a:rPr lang="en-US" dirty="0" err="1"/>
              <a:t>optimalnije</a:t>
            </a:r>
            <a:r>
              <a:rPr lang="en-US" dirty="0"/>
              <a:t> </a:t>
            </a:r>
            <a:r>
              <a:rPr lang="en-US" dirty="0" err="1"/>
              <a:t>ostaviti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u </a:t>
            </a:r>
            <a:r>
              <a:rPr lang="en-US" dirty="0" err="1"/>
              <a:t>samom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problem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prikladan</a:t>
            </a:r>
            <a:r>
              <a:rPr lang="en-US" dirty="0"/>
              <a:t> za </a:t>
            </a:r>
            <a:r>
              <a:rPr lang="en-US" dirty="0" err="1"/>
              <a:t>pisanje</a:t>
            </a:r>
            <a:r>
              <a:rPr lang="en-US" dirty="0"/>
              <a:t> u </a:t>
            </a:r>
            <a:r>
              <a:rPr lang="en-US" dirty="0" err="1"/>
              <a:t>pravilima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je </a:t>
            </a:r>
            <a:r>
              <a:rPr lang="en-US" dirty="0" err="1"/>
              <a:t>teško</a:t>
            </a:r>
            <a:r>
              <a:rPr lang="en-US" dirty="0"/>
              <a:t> da se </a:t>
            </a:r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pravilima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5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D405-B701-4528-B4A1-2B1D640E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Programski jezik Drools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376F-74DC-4416-9A22-E65207F5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I</a:t>
            </a:r>
            <a:r>
              <a:rPr lang="en-US" dirty="0" err="1"/>
              <a:t>ntegraciona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za </a:t>
            </a:r>
            <a:r>
              <a:rPr lang="en-US" dirty="0" err="1"/>
              <a:t>poslovnu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</a:t>
            </a:r>
            <a:r>
              <a:rPr lang="en-US" dirty="0" err="1"/>
              <a:t>pisana</a:t>
            </a:r>
            <a:r>
              <a:rPr lang="en-US" dirty="0"/>
              <a:t> u </a:t>
            </a:r>
            <a:r>
              <a:rPr lang="en-US" dirty="0" err="1"/>
              <a:t>Javi</a:t>
            </a:r>
            <a:r>
              <a:rPr lang="en-US" dirty="0"/>
              <a:t>, </a:t>
            </a:r>
            <a:r>
              <a:rPr lang="en-US" dirty="0" err="1"/>
              <a:t>podržana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Jboss</a:t>
            </a:r>
            <a:r>
              <a:rPr lang="en-US" dirty="0"/>
              <a:t>-a </a:t>
            </a:r>
            <a:r>
              <a:rPr lang="en-US" dirty="0" err="1"/>
              <a:t>i</a:t>
            </a:r>
            <a:r>
              <a:rPr lang="en-US" dirty="0"/>
              <a:t> Red Hat-a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 Rete </a:t>
            </a:r>
            <a:r>
              <a:rPr lang="en-US" dirty="0" err="1"/>
              <a:t>algoritam</a:t>
            </a:r>
            <a:endParaRPr lang="sr-Latn-RS" dirty="0"/>
          </a:p>
          <a:p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kolekciju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da </a:t>
            </a:r>
            <a:r>
              <a:rPr lang="en-US" dirty="0" err="1"/>
              <a:t>rezonujemo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logikom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u </a:t>
            </a:r>
            <a:r>
              <a:rPr lang="en-US" dirty="0" err="1"/>
              <a:t>poslovnim</a:t>
            </a:r>
            <a:r>
              <a:rPr lang="en-US" dirty="0"/>
              <a:t> </a:t>
            </a:r>
            <a:r>
              <a:rPr lang="en-US" dirty="0" err="1"/>
              <a:t>procesima</a:t>
            </a:r>
            <a:endParaRPr lang="sr-Latn-RS" dirty="0"/>
          </a:p>
          <a:p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većine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baziranih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, </a:t>
            </a:r>
            <a:r>
              <a:rPr lang="en-US" dirty="0" err="1"/>
              <a:t>pravila</a:t>
            </a:r>
            <a:r>
              <a:rPr lang="en-US" dirty="0"/>
              <a:t> u Drools-u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if-then –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/>
              <a:t>zadovoljen</a:t>
            </a:r>
            <a:r>
              <a:rPr lang="en-US" dirty="0"/>
              <a:t>,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akciju</a:t>
            </a:r>
            <a:endParaRPr lang="sr-Latn-RS" dirty="0"/>
          </a:p>
          <a:p>
            <a:r>
              <a:rPr lang="sr-Latn-RS" dirty="0"/>
              <a:t>Dva ključna procesa u pisanju Drools pravila: autoring, odnosno proces pisanja pravila, i vreme izvršavanja (runtime), odnosno proces pravljenja objekata u radnoj memoriji i regulisanja aktivacije pravila</a:t>
            </a:r>
          </a:p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uparivanja</a:t>
            </a:r>
            <a:r>
              <a:rPr lang="en-US" dirty="0"/>
              <a:t> </a:t>
            </a:r>
            <a:r>
              <a:rPr lang="en-US" dirty="0" err="1"/>
              <a:t>postojećih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podudaranje</a:t>
            </a:r>
            <a:r>
              <a:rPr lang="en-US" dirty="0"/>
              <a:t> </a:t>
            </a:r>
            <a:r>
              <a:rPr lang="en-US" dirty="0" err="1"/>
              <a:t>šablona</a:t>
            </a:r>
            <a:r>
              <a:rPr lang="en-US" dirty="0"/>
              <a:t> (pattern matching),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njega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za </a:t>
            </a:r>
            <a:r>
              <a:rPr lang="en-US" dirty="0" err="1"/>
              <a:t>zaključivanje</a:t>
            </a:r>
            <a:endParaRPr lang="sr-Latn-RS" dirty="0"/>
          </a:p>
          <a:p>
            <a:r>
              <a:rPr lang="en-US" dirty="0"/>
              <a:t>Drools </a:t>
            </a:r>
            <a:r>
              <a:rPr lang="en-US" dirty="0" err="1"/>
              <a:t>radi</a:t>
            </a:r>
            <a:r>
              <a:rPr lang="en-US" dirty="0"/>
              <a:t> po </a:t>
            </a:r>
            <a:r>
              <a:rPr lang="en-US" dirty="0" err="1"/>
              <a:t>principu</a:t>
            </a:r>
            <a:r>
              <a:rPr lang="en-US" dirty="0"/>
              <a:t> </a:t>
            </a:r>
            <a:r>
              <a:rPr lang="en-US" dirty="0" err="1"/>
              <a:t>hibridnog</a:t>
            </a:r>
            <a:r>
              <a:rPr lang="en-US" dirty="0"/>
              <a:t> </a:t>
            </a:r>
            <a:r>
              <a:rPr lang="en-US" dirty="0" err="1"/>
              <a:t>ulančavanja</a:t>
            </a:r>
            <a:r>
              <a:rPr lang="en-US" dirty="0"/>
              <a:t> –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ulančavanje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unazad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225E-65D9-489D-9C4D-2EF3CD39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Terminologija u Drools-u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EE49-2FB0-42C7-BFF9-8BB40D20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Pravila</a:t>
            </a:r>
            <a:r>
              <a:rPr lang="en-US" dirty="0"/>
              <a:t> –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ekstenzijom</a:t>
            </a:r>
            <a:r>
              <a:rPr lang="en-US" dirty="0"/>
              <a:t> .</a:t>
            </a:r>
            <a:r>
              <a:rPr lang="en-US" dirty="0" err="1"/>
              <a:t>drl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navodimo</a:t>
            </a:r>
            <a:r>
              <a:rPr lang="en-US" dirty="0"/>
              <a:t> </a:t>
            </a:r>
            <a:r>
              <a:rPr lang="en-US" dirty="0" err="1"/>
              <a:t>uslove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izvrše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zadovoljen</a:t>
            </a:r>
            <a:r>
              <a:rPr lang="sr-Latn-RS" dirty="0"/>
              <a:t>i</a:t>
            </a:r>
            <a:endParaRPr lang="en-US" dirty="0"/>
          </a:p>
          <a:p>
            <a:r>
              <a:rPr lang="en-US" dirty="0" err="1"/>
              <a:t>Činjenice</a:t>
            </a:r>
            <a:r>
              <a:rPr lang="en-US" dirty="0"/>
              <a:t> –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izvršavaju</a:t>
            </a:r>
            <a:endParaRPr lang="sr-Latn-RS" dirty="0"/>
          </a:p>
          <a:p>
            <a:r>
              <a:rPr lang="en-US" dirty="0" err="1"/>
              <a:t>Sesija</a:t>
            </a:r>
            <a:r>
              <a:rPr lang="en-US" dirty="0"/>
              <a:t> –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za </a:t>
            </a:r>
            <a:r>
              <a:rPr lang="en-US" dirty="0" err="1"/>
              <a:t>okidanje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. </a:t>
            </a:r>
            <a:r>
              <a:rPr lang="en-US" dirty="0" err="1"/>
              <a:t>Činjenice</a:t>
            </a:r>
            <a:r>
              <a:rPr lang="en-US" dirty="0"/>
              <a:t> se </a:t>
            </a:r>
            <a:r>
              <a:rPr lang="en-US" dirty="0" err="1"/>
              <a:t>ubacuju</a:t>
            </a:r>
            <a:r>
              <a:rPr lang="en-US" dirty="0"/>
              <a:t> u </a:t>
            </a:r>
            <a:r>
              <a:rPr lang="en-US" dirty="0" err="1"/>
              <a:t>sesiju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ispunjeni</a:t>
            </a:r>
            <a:r>
              <a:rPr lang="en-US" dirty="0"/>
              <a:t>, </a:t>
            </a:r>
            <a:r>
              <a:rPr lang="en-US" dirty="0" err="1"/>
              <a:t>izvršavaju</a:t>
            </a:r>
            <a:r>
              <a:rPr lang="en-US" dirty="0"/>
              <a:t> se </a:t>
            </a:r>
            <a:r>
              <a:rPr lang="sr-Latn-RS" dirty="0"/>
              <a:t>akcije </a:t>
            </a:r>
            <a:r>
              <a:rPr lang="en-US" dirty="0" err="1"/>
              <a:t>pravila</a:t>
            </a:r>
            <a:r>
              <a:rPr lang="en-US" dirty="0"/>
              <a:t>.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sesije</a:t>
            </a:r>
            <a:r>
              <a:rPr lang="en-US" dirty="0"/>
              <a:t>: stateless </a:t>
            </a:r>
            <a:r>
              <a:rPr lang="en-US" dirty="0" err="1"/>
              <a:t>i</a:t>
            </a:r>
            <a:r>
              <a:rPr lang="en-US" dirty="0"/>
              <a:t> stateful.</a:t>
            </a:r>
            <a:r>
              <a:rPr lang="sr-Latn-RS" dirty="0"/>
              <a:t> </a:t>
            </a:r>
            <a:r>
              <a:rPr lang="en-US" dirty="0"/>
              <a:t>Stateless –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sesije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poziva</a:t>
            </a:r>
            <a:r>
              <a:rPr lang="en-US" dirty="0"/>
              <a:t> se ne </a:t>
            </a:r>
            <a:r>
              <a:rPr lang="en-US" dirty="0" err="1"/>
              <a:t>održava</a:t>
            </a:r>
            <a:r>
              <a:rPr lang="en-US" dirty="0"/>
              <a:t>,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poziv</a:t>
            </a:r>
            <a:r>
              <a:rPr lang="en-US" dirty="0"/>
              <a:t> se </a:t>
            </a:r>
            <a:r>
              <a:rPr lang="en-US" dirty="0" err="1"/>
              <a:t>pravi</a:t>
            </a:r>
            <a:r>
              <a:rPr lang="en-US" dirty="0"/>
              <a:t> nova </a:t>
            </a:r>
            <a:r>
              <a:rPr lang="en-US" dirty="0" err="1"/>
              <a:t>sesija</a:t>
            </a:r>
            <a:r>
              <a:rPr lang="sr-Latn-RS" dirty="0"/>
              <a:t>. </a:t>
            </a:r>
            <a:r>
              <a:rPr lang="en-US" dirty="0"/>
              <a:t>Stateful –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poziva</a:t>
            </a:r>
            <a:endParaRPr lang="en-US" dirty="0"/>
          </a:p>
          <a:p>
            <a:r>
              <a:rPr lang="en-US" dirty="0" err="1"/>
              <a:t>Aktivacija</a:t>
            </a:r>
            <a:r>
              <a:rPr lang="en-US" dirty="0"/>
              <a:t> – </a:t>
            </a:r>
            <a:r>
              <a:rPr lang="en-US" dirty="0" err="1"/>
              <a:t>akcija</a:t>
            </a:r>
            <a:r>
              <a:rPr lang="en-US" dirty="0"/>
              <a:t>, </a:t>
            </a:r>
            <a:r>
              <a:rPr lang="en-US" dirty="0" err="1"/>
              <a:t>desna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  <a:p>
            <a:r>
              <a:rPr lang="en-US" dirty="0"/>
              <a:t>Agenda – </a:t>
            </a:r>
            <a:r>
              <a:rPr lang="en-US" dirty="0" err="1"/>
              <a:t>logički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, mesto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aktivacije</a:t>
            </a:r>
            <a:r>
              <a:rPr lang="en-US" dirty="0"/>
              <a:t> </a:t>
            </a:r>
            <a:r>
              <a:rPr lang="en-US" dirty="0" err="1"/>
              <a:t>čekaju</a:t>
            </a:r>
            <a:r>
              <a:rPr lang="en-US" dirty="0"/>
              <a:t>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izvršene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mesto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aktivacije</a:t>
            </a:r>
            <a:r>
              <a:rPr lang="en-US" dirty="0"/>
              <a:t> </a:t>
            </a:r>
            <a:r>
              <a:rPr lang="en-US" dirty="0" err="1"/>
              <a:t>čiji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zadovoljeni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0E39-55C1-4855-A1CB-AA8FD8B1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Sistemi bazirani na pravilima i ekspertski sistemi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3EEB-0CEB-47E7-8D5E-2D15537D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bazirani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pravilima</a:t>
            </a:r>
            <a:r>
              <a:rPr lang="en-US" sz="2400" dirty="0"/>
              <a:t> </a:t>
            </a:r>
            <a:r>
              <a:rPr lang="en-US" sz="2400" dirty="0" err="1"/>
              <a:t>služe</a:t>
            </a:r>
            <a:r>
              <a:rPr lang="en-US" sz="2400" dirty="0"/>
              <a:t> za </a:t>
            </a:r>
            <a:r>
              <a:rPr lang="en-US" sz="2400" dirty="0" err="1"/>
              <a:t>skladištenje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manipulaciju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r>
              <a:rPr lang="en-US" sz="2400" dirty="0"/>
              <a:t>, </a:t>
            </a:r>
            <a:r>
              <a:rPr lang="en-US" sz="2400" dirty="0" err="1"/>
              <a:t>kako</a:t>
            </a:r>
            <a:r>
              <a:rPr lang="en-US" sz="2400" dirty="0"/>
              <a:t> bi se </a:t>
            </a:r>
            <a:r>
              <a:rPr lang="en-US" sz="2400" dirty="0" err="1"/>
              <a:t>interpretirale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</a:t>
            </a:r>
            <a:r>
              <a:rPr lang="en-US" sz="2400" dirty="0" err="1"/>
              <a:t>koristan</a:t>
            </a:r>
            <a:r>
              <a:rPr lang="en-US" sz="2400" dirty="0"/>
              <a:t> za problem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rešava</a:t>
            </a:r>
            <a:endParaRPr lang="en-US" sz="2400" dirty="0"/>
          </a:p>
          <a:p>
            <a:r>
              <a:rPr lang="en-US" sz="2400" dirty="0" err="1"/>
              <a:t>Termin</a:t>
            </a:r>
            <a:r>
              <a:rPr lang="en-US" sz="2400" dirty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baziran</a:t>
            </a:r>
            <a:r>
              <a:rPr lang="en-US" sz="2400" i="1" dirty="0"/>
              <a:t> </a:t>
            </a:r>
            <a:r>
              <a:rPr lang="en-US" sz="2400" i="1" dirty="0" err="1"/>
              <a:t>na</a:t>
            </a:r>
            <a:r>
              <a:rPr lang="en-US" sz="2400" i="1" dirty="0"/>
              <a:t> </a:t>
            </a:r>
            <a:r>
              <a:rPr lang="en-US" sz="2400" i="1" dirty="0" err="1"/>
              <a:t>znanju</a:t>
            </a:r>
            <a:r>
              <a:rPr lang="en-US" sz="2400" i="1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uglavnom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sisteme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uključuju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r>
              <a:rPr lang="en-US" sz="2400" dirty="0"/>
              <a:t> </a:t>
            </a:r>
            <a:r>
              <a:rPr lang="en-US" sz="2400" dirty="0" err="1"/>
              <a:t>definisana</a:t>
            </a:r>
            <a:r>
              <a:rPr lang="en-US" sz="2400" dirty="0"/>
              <a:t> od </a:t>
            </a:r>
            <a:r>
              <a:rPr lang="en-US" sz="2400" dirty="0" err="1"/>
              <a:t>strane</a:t>
            </a:r>
            <a:r>
              <a:rPr lang="en-US" sz="2400" dirty="0"/>
              <a:t> </a:t>
            </a:r>
            <a:r>
              <a:rPr lang="en-US" sz="2400" dirty="0" err="1"/>
              <a:t>ljudi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smatraju</a:t>
            </a:r>
            <a:r>
              <a:rPr lang="en-US" sz="2400" dirty="0"/>
              <a:t> </a:t>
            </a:r>
            <a:r>
              <a:rPr lang="en-US" sz="2400" dirty="0" err="1"/>
              <a:t>ekspertima</a:t>
            </a:r>
            <a:r>
              <a:rPr lang="en-US" sz="2400" dirty="0"/>
              <a:t> u </a:t>
            </a:r>
            <a:r>
              <a:rPr lang="en-US" sz="2400" dirty="0" err="1"/>
              <a:t>domenu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endParaRPr lang="en-US" sz="2400" dirty="0"/>
          </a:p>
          <a:p>
            <a:r>
              <a:rPr lang="en-US" sz="2400" dirty="0"/>
              <a:t>Pod </a:t>
            </a:r>
            <a:r>
              <a:rPr lang="en-US" sz="2400" dirty="0" err="1"/>
              <a:t>ekspertskim</a:t>
            </a:r>
            <a:r>
              <a:rPr lang="en-US" sz="2400" dirty="0"/>
              <a:t> </a:t>
            </a:r>
            <a:r>
              <a:rPr lang="en-US" sz="2400" dirty="0" err="1"/>
              <a:t>sistemima</a:t>
            </a:r>
            <a:r>
              <a:rPr lang="en-US" sz="2400" dirty="0"/>
              <a:t> se </a:t>
            </a:r>
            <a:r>
              <a:rPr lang="en-US" sz="2400" dirty="0" err="1"/>
              <a:t>podrazumevaju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bazirani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znanju</a:t>
            </a:r>
            <a:r>
              <a:rPr lang="en-US" sz="2400" dirty="0"/>
              <a:t>,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rezonovanju</a:t>
            </a:r>
            <a:r>
              <a:rPr lang="en-US" sz="2400" dirty="0"/>
              <a:t> </a:t>
            </a:r>
            <a:r>
              <a:rPr lang="en-US" sz="2400" dirty="0" err="1"/>
              <a:t>simuliraju</a:t>
            </a:r>
            <a:r>
              <a:rPr lang="en-US" sz="2400" dirty="0"/>
              <a:t> </a:t>
            </a:r>
            <a:r>
              <a:rPr lang="en-US" sz="2400" dirty="0" err="1"/>
              <a:t>sposobnost</a:t>
            </a:r>
            <a:r>
              <a:rPr lang="en-US" sz="2400" dirty="0"/>
              <a:t> </a:t>
            </a:r>
            <a:r>
              <a:rPr lang="en-US" sz="2400" dirty="0" err="1"/>
              <a:t>donošenja</a:t>
            </a:r>
            <a:r>
              <a:rPr lang="en-US" sz="2400" dirty="0"/>
              <a:t> </a:t>
            </a:r>
            <a:r>
              <a:rPr lang="en-US" sz="2400" dirty="0" err="1"/>
              <a:t>odluka</a:t>
            </a:r>
            <a:r>
              <a:rPr lang="en-US" sz="2400" dirty="0"/>
              <a:t> </a:t>
            </a:r>
            <a:r>
              <a:rPr lang="en-US" sz="2400" dirty="0" err="1"/>
              <a:t>karakterističnih</a:t>
            </a:r>
            <a:r>
              <a:rPr lang="en-US" sz="2400" dirty="0"/>
              <a:t> za </a:t>
            </a:r>
            <a:r>
              <a:rPr lang="en-US" sz="2400" dirty="0" err="1"/>
              <a:t>ljudskog</a:t>
            </a:r>
            <a:r>
              <a:rPr lang="en-US" sz="2400" dirty="0"/>
              <a:t> </a:t>
            </a:r>
            <a:r>
              <a:rPr lang="en-US" sz="2400" dirty="0" err="1"/>
              <a:t>eksperta</a:t>
            </a:r>
            <a:endParaRPr lang="en-US" sz="2400" dirty="0"/>
          </a:p>
          <a:p>
            <a:r>
              <a:rPr lang="en-US" sz="2400" dirty="0" err="1"/>
              <a:t>Dizajnirani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da </a:t>
            </a:r>
            <a:r>
              <a:rPr lang="en-US" sz="2400" dirty="0" err="1"/>
              <a:t>rešavaju</a:t>
            </a:r>
            <a:r>
              <a:rPr lang="en-US" sz="2400" dirty="0"/>
              <a:t> </a:t>
            </a:r>
            <a:r>
              <a:rPr lang="en-US" sz="2400" dirty="0" err="1"/>
              <a:t>kompleksne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rezonovanjem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bazu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pomoć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uglavnom</a:t>
            </a:r>
            <a:r>
              <a:rPr lang="en-US" sz="2400" dirty="0"/>
              <a:t> </a:t>
            </a:r>
            <a:r>
              <a:rPr lang="en-US" sz="2400" dirty="0" err="1"/>
              <a:t>predstavljena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if-then </a:t>
            </a:r>
            <a:r>
              <a:rPr lang="en-US" sz="2400" dirty="0" err="1"/>
              <a:t>strukturu</a:t>
            </a:r>
            <a:endParaRPr lang="en-US" sz="2400" dirty="0"/>
          </a:p>
          <a:p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podsistema</a:t>
            </a:r>
            <a:r>
              <a:rPr lang="en-US" sz="2400" dirty="0"/>
              <a:t> </a:t>
            </a:r>
            <a:r>
              <a:rPr lang="en-US" sz="2400" dirty="0" err="1"/>
              <a:t>eksperskih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: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r>
              <a:rPr lang="sr-Latn-RS" sz="2400" dirty="0"/>
              <a:t> (koja obuhvata pravila i činjenice – adekvatno </a:t>
            </a:r>
            <a:r>
              <a:rPr lang="pl-PL" sz="2400" dirty="0"/>
              <a:t>reprezentovano znanje relevantno za domen problema</a:t>
            </a:r>
            <a:r>
              <a:rPr lang="sr-Latn-RS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mehanizam</a:t>
            </a:r>
            <a:r>
              <a:rPr lang="en-US" sz="2400" dirty="0"/>
              <a:t> za </a:t>
            </a:r>
            <a:r>
              <a:rPr lang="en-US" sz="2400" dirty="0" err="1"/>
              <a:t>zaklju</a:t>
            </a:r>
            <a:r>
              <a:rPr lang="sr-Latn-RS" sz="2400" dirty="0"/>
              <a:t>čivanje (rezoner, primenjuje pravila na činjenice)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15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8DAD-A75D-4323-B18B-8DE26F5C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Struktura Drools-a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DB0B4-BC6F-4EF6-998A-EE544A38F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497496"/>
            <a:ext cx="8852452" cy="4863547"/>
          </a:xfrm>
        </p:spPr>
      </p:pic>
    </p:spTree>
    <p:extLst>
      <p:ext uri="{BB962C8B-B14F-4D97-AF65-F5344CB8AC3E}">
        <p14:creationId xmlns:p14="http://schemas.microsoft.com/office/powerpoint/2010/main" val="202144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0B8B-0E51-4ADD-8E3E-1EF49F32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Drools pravila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E05D0-A1FF-440E-A5F9-71409FC0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3" y="1373034"/>
            <a:ext cx="7248939" cy="5119841"/>
          </a:xfrm>
        </p:spPr>
      </p:pic>
    </p:spTree>
    <p:extLst>
      <p:ext uri="{BB962C8B-B14F-4D97-AF65-F5344CB8AC3E}">
        <p14:creationId xmlns:p14="http://schemas.microsoft.com/office/powerpoint/2010/main" val="62978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4A2B-BB74-418D-8EC0-570FA994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265F-1F7A-4AB3-ADF2-29A11C99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R</a:t>
            </a:r>
            <a:r>
              <a:rPr lang="en-US" dirty="0" err="1"/>
              <a:t>azvio</a:t>
            </a:r>
            <a:r>
              <a:rPr lang="sr-Latn-RS" dirty="0"/>
              <a:t> ga je</a:t>
            </a:r>
            <a:r>
              <a:rPr lang="en-US" dirty="0"/>
              <a:t> </a:t>
            </a:r>
            <a:r>
              <a:rPr lang="en-US" dirty="0" err="1"/>
              <a:t>američki</a:t>
            </a:r>
            <a:r>
              <a:rPr lang="en-US" dirty="0"/>
              <a:t> </a:t>
            </a:r>
            <a:r>
              <a:rPr lang="en-US" dirty="0" err="1"/>
              <a:t>naučnik</a:t>
            </a:r>
            <a:r>
              <a:rPr lang="en-US" dirty="0"/>
              <a:t> Charles L. </a:t>
            </a:r>
            <a:r>
              <a:rPr lang="en-US" dirty="0" err="1"/>
              <a:t>Forgy</a:t>
            </a:r>
            <a:r>
              <a:rPr lang="en-US" dirty="0"/>
              <a:t> </a:t>
            </a:r>
            <a:r>
              <a:rPr lang="en-US" dirty="0" err="1"/>
              <a:t>kasnih</a:t>
            </a:r>
            <a:r>
              <a:rPr lang="en-US" dirty="0"/>
              <a:t> 70ih </a:t>
            </a:r>
            <a:r>
              <a:rPr lang="en-US" dirty="0" err="1"/>
              <a:t>godina</a:t>
            </a:r>
            <a:endParaRPr lang="sr-Latn-RS" dirty="0"/>
          </a:p>
          <a:p>
            <a:r>
              <a:rPr lang="en-US" dirty="0" err="1"/>
              <a:t>Ideja</a:t>
            </a:r>
            <a:r>
              <a:rPr lang="sr-Latn-RS" dirty="0"/>
              <a:t> </a:t>
            </a:r>
            <a:r>
              <a:rPr lang="en-US" dirty="0" err="1"/>
              <a:t>jeste</a:t>
            </a:r>
            <a:r>
              <a:rPr lang="en-US" dirty="0"/>
              <a:t> da</a:t>
            </a:r>
            <a:r>
              <a:rPr lang="sr-Latn-RS" dirty="0"/>
              <a:t> se</a:t>
            </a:r>
            <a:r>
              <a:rPr lang="en-US" dirty="0"/>
              <a:t> </a:t>
            </a:r>
            <a:r>
              <a:rPr lang="en-US" dirty="0" err="1"/>
              <a:t>razdvoji</a:t>
            </a:r>
            <a:r>
              <a:rPr lang="en-US" dirty="0"/>
              <a:t> </a:t>
            </a:r>
            <a:r>
              <a:rPr lang="en-US" dirty="0" err="1"/>
              <a:t>evaluacij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hipoteze</a:t>
            </a:r>
            <a:r>
              <a:rPr lang="en-US" dirty="0"/>
              <a:t> od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endParaRPr lang="sr-Latn-RS" dirty="0"/>
          </a:p>
          <a:p>
            <a:r>
              <a:rPr lang="sr-Latn-RS" dirty="0"/>
              <a:t>U </a:t>
            </a:r>
            <a:r>
              <a:rPr lang="en-US" dirty="0" err="1"/>
              <a:t>situacij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poslovnih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da se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, </a:t>
            </a:r>
            <a:r>
              <a:rPr lang="en-US" dirty="0" err="1"/>
              <a:t>konstantna</a:t>
            </a:r>
            <a:r>
              <a:rPr lang="en-US" dirty="0"/>
              <a:t> </a:t>
            </a:r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reevaluacija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uređivanje</a:t>
            </a:r>
            <a:r>
              <a:rPr lang="en-US" dirty="0"/>
              <a:t>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sr-Latn-RS" dirty="0"/>
              <a:t>je često </a:t>
            </a:r>
            <a:r>
              <a:rPr lang="en-US" dirty="0" err="1"/>
              <a:t>resursno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zahtevno</a:t>
            </a:r>
            <a:endParaRPr lang="sr-Latn-RS" dirty="0"/>
          </a:p>
          <a:p>
            <a:r>
              <a:rPr lang="sr-Latn-RS" dirty="0"/>
              <a:t>U</a:t>
            </a:r>
            <a:r>
              <a:rPr lang="pt-BR" dirty="0"/>
              <a:t>šted</a:t>
            </a:r>
            <a:r>
              <a:rPr lang="sr-Latn-RS" dirty="0"/>
              <a:t>a</a:t>
            </a:r>
            <a:r>
              <a:rPr lang="pt-BR" dirty="0"/>
              <a:t> na resursima – rezultuje sa manjim iskorišćenjem memorije i bržom evaluacijom pravila</a:t>
            </a:r>
            <a:endParaRPr lang="sr-Latn-RS" dirty="0"/>
          </a:p>
          <a:p>
            <a:r>
              <a:rPr lang="en-US" dirty="0"/>
              <a:t>Rete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optimalan</a:t>
            </a:r>
            <a:r>
              <a:rPr lang="en-US" dirty="0"/>
              <a:t> u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situacijama</a:t>
            </a:r>
            <a:r>
              <a:rPr lang="en-US" dirty="0"/>
              <a:t>; on </a:t>
            </a:r>
            <a:r>
              <a:rPr lang="en-US" dirty="0" err="1"/>
              <a:t>idealno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manji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u </a:t>
            </a:r>
            <a:r>
              <a:rPr lang="en-US" dirty="0" err="1"/>
              <a:t>radnoj</a:t>
            </a:r>
            <a:r>
              <a:rPr lang="en-US" dirty="0"/>
              <a:t> </a:t>
            </a:r>
            <a:r>
              <a:rPr lang="en-US" dirty="0" err="1"/>
              <a:t>memoriji</a:t>
            </a:r>
            <a:endParaRPr lang="sr-Latn-RS" dirty="0"/>
          </a:p>
          <a:p>
            <a:r>
              <a:rPr lang="en-US" dirty="0" err="1"/>
              <a:t>Tradicionalni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bi bio </a:t>
            </a:r>
            <a:r>
              <a:rPr lang="en-US" dirty="0" err="1"/>
              <a:t>uređivanje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ugneždenje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izvršavaju</a:t>
            </a:r>
            <a:r>
              <a:rPr lang="en-US" dirty="0"/>
              <a:t> </a:t>
            </a:r>
            <a:r>
              <a:rPr lang="en-US" dirty="0" err="1"/>
              <a:t>sekvencijalno</a:t>
            </a:r>
            <a:r>
              <a:rPr lang="en-US" dirty="0"/>
              <a:t>.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primenljiv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pravilo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B33-6F79-4AE2-AF67-CC8A2366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algoritam -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C3F7-0E16-4A1A-8CEA-DF2A8A94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ukupna</a:t>
            </a:r>
            <a:r>
              <a:rPr lang="en-US" dirty="0"/>
              <a:t> </a:t>
            </a:r>
            <a:r>
              <a:rPr lang="en-US" dirty="0" err="1"/>
              <a:t>kilometraža</a:t>
            </a:r>
            <a:r>
              <a:rPr lang="en-US" dirty="0"/>
              <a:t> </a:t>
            </a:r>
            <a:r>
              <a:rPr lang="en-US" dirty="0" err="1"/>
              <a:t>letova</a:t>
            </a:r>
            <a:r>
              <a:rPr lang="en-US" dirty="0"/>
              <a:t> u </a:t>
            </a:r>
            <a:r>
              <a:rPr lang="en-US" dirty="0" err="1"/>
              <a:t>prošloj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tekućoj</a:t>
            </a:r>
            <a:r>
              <a:rPr lang="en-US" dirty="0"/>
              <a:t> </a:t>
            </a:r>
            <a:r>
              <a:rPr lang="en-US" dirty="0" err="1"/>
              <a:t>godini</a:t>
            </a:r>
            <a:r>
              <a:rPr lang="en-US" dirty="0"/>
              <a:t> &gt; 25000km </a:t>
            </a:r>
            <a:r>
              <a:rPr lang="en-US" dirty="0" err="1"/>
              <a:t>onda</a:t>
            </a:r>
            <a:r>
              <a:rPr lang="en-US" dirty="0"/>
              <a:t> je Status = </a:t>
            </a:r>
            <a:r>
              <a:rPr lang="en-US" dirty="0" err="1"/>
              <a:t>Srebrni</a:t>
            </a:r>
            <a:r>
              <a:rPr lang="en-US" dirty="0"/>
              <a:t> </a:t>
            </a:r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ukupna</a:t>
            </a:r>
            <a:r>
              <a:rPr lang="en-US" dirty="0"/>
              <a:t> </a:t>
            </a:r>
            <a:r>
              <a:rPr lang="en-US" dirty="0" err="1"/>
              <a:t>kilometraža</a:t>
            </a:r>
            <a:r>
              <a:rPr lang="en-US" dirty="0"/>
              <a:t> </a:t>
            </a:r>
            <a:r>
              <a:rPr lang="en-US" dirty="0" err="1"/>
              <a:t>letova</a:t>
            </a:r>
            <a:r>
              <a:rPr lang="en-US" dirty="0"/>
              <a:t> u </a:t>
            </a:r>
            <a:r>
              <a:rPr lang="en-US" dirty="0" err="1"/>
              <a:t>prošloj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tekućoj</a:t>
            </a:r>
            <a:r>
              <a:rPr lang="en-US" dirty="0"/>
              <a:t> </a:t>
            </a:r>
            <a:r>
              <a:rPr lang="en-US" dirty="0" err="1"/>
              <a:t>godini</a:t>
            </a:r>
            <a:r>
              <a:rPr lang="en-US" dirty="0"/>
              <a:t> &gt; 100000km </a:t>
            </a:r>
            <a:r>
              <a:rPr lang="en-US" dirty="0" err="1"/>
              <a:t>onda</a:t>
            </a:r>
            <a:r>
              <a:rPr lang="en-US" dirty="0"/>
              <a:t> je Status = </a:t>
            </a:r>
            <a:r>
              <a:rPr lang="en-US" dirty="0" err="1"/>
              <a:t>Zlatni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kilometraža</a:t>
            </a:r>
            <a:r>
              <a:rPr lang="en-US" dirty="0"/>
              <a:t> </a:t>
            </a:r>
            <a:r>
              <a:rPr lang="en-US" dirty="0" err="1"/>
              <a:t>leta</a:t>
            </a:r>
            <a:r>
              <a:rPr lang="en-US" dirty="0"/>
              <a:t> </a:t>
            </a:r>
            <a:r>
              <a:rPr lang="en-US" dirty="0" err="1"/>
              <a:t>manja</a:t>
            </a:r>
            <a:r>
              <a:rPr lang="en-US" dirty="0"/>
              <a:t> od 500km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dodeli</a:t>
            </a:r>
            <a:r>
              <a:rPr lang="en-US" dirty="0"/>
              <a:t> 500km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kilometražu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kilometraža</a:t>
            </a:r>
            <a:r>
              <a:rPr lang="en-US" dirty="0"/>
              <a:t> </a:t>
            </a:r>
            <a:r>
              <a:rPr lang="en-US" dirty="0" err="1"/>
              <a:t>leta</a:t>
            </a:r>
            <a:r>
              <a:rPr lang="en-US" dirty="0"/>
              <a:t> </a:t>
            </a:r>
            <a:r>
              <a:rPr lang="en-US" dirty="0" err="1"/>
              <a:t>veća</a:t>
            </a:r>
            <a:r>
              <a:rPr lang="en-US" dirty="0"/>
              <a:t> od 500km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dodeli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kilometražu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biznis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prva</a:t>
            </a:r>
            <a:r>
              <a:rPr lang="en-US" dirty="0"/>
              <a:t>, </a:t>
            </a:r>
            <a:r>
              <a:rPr lang="en-US" dirty="0" err="1"/>
              <a:t>dodeli</a:t>
            </a:r>
            <a:r>
              <a:rPr lang="en-US" dirty="0"/>
              <a:t> bonus 50%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kilometražu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status </a:t>
            </a:r>
            <a:r>
              <a:rPr lang="en-US" dirty="0" err="1"/>
              <a:t>Zlatni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partner let, </a:t>
            </a:r>
            <a:r>
              <a:rPr lang="en-US" dirty="0" err="1"/>
              <a:t>dodeli</a:t>
            </a:r>
            <a:r>
              <a:rPr lang="en-US" dirty="0"/>
              <a:t> bonus 100%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kilometražu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status </a:t>
            </a:r>
            <a:r>
              <a:rPr lang="en-US" dirty="0" err="1"/>
              <a:t>Srebrni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partner let, </a:t>
            </a:r>
            <a:r>
              <a:rPr lang="en-US" dirty="0" err="1"/>
              <a:t>dodeli</a:t>
            </a:r>
            <a:r>
              <a:rPr lang="en-US" dirty="0"/>
              <a:t> bonus 20%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kilometražu</a:t>
            </a:r>
            <a:r>
              <a:rPr lang="en-US" dirty="0"/>
              <a:t> </a:t>
            </a:r>
            <a:r>
              <a:rPr lang="en-US" dirty="0" err="1"/>
              <a:t>leta</a:t>
            </a:r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je status </a:t>
            </a:r>
            <a:r>
              <a:rPr lang="en-US" dirty="0" err="1"/>
              <a:t>Srebrni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meseca</a:t>
            </a:r>
            <a:r>
              <a:rPr lang="en-US" dirty="0"/>
              <a:t> je </a:t>
            </a:r>
            <a:r>
              <a:rPr lang="en-US" dirty="0" err="1"/>
              <a:t>imao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5 </a:t>
            </a:r>
            <a:r>
              <a:rPr lang="en-US" dirty="0" err="1"/>
              <a:t>letova</a:t>
            </a:r>
            <a:r>
              <a:rPr lang="en-US" dirty="0"/>
              <a:t>, </a:t>
            </a:r>
            <a:r>
              <a:rPr lang="en-US" dirty="0" err="1"/>
              <a:t>dodeli</a:t>
            </a:r>
            <a:r>
              <a:rPr lang="en-US" dirty="0"/>
              <a:t> bonus 1000km</a:t>
            </a:r>
          </a:p>
          <a:p>
            <a:r>
              <a:rPr lang="en-US" dirty="0" err="1"/>
              <a:t>Ako</a:t>
            </a:r>
            <a:r>
              <a:rPr lang="en-US" dirty="0"/>
              <a:t> je status </a:t>
            </a:r>
            <a:r>
              <a:rPr lang="en-US" dirty="0" err="1"/>
              <a:t>Zlatni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meseca</a:t>
            </a:r>
            <a:r>
              <a:rPr lang="en-US" dirty="0"/>
              <a:t> je </a:t>
            </a:r>
            <a:r>
              <a:rPr lang="en-US" dirty="0" err="1"/>
              <a:t>imao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5 </a:t>
            </a:r>
            <a:r>
              <a:rPr lang="en-US" dirty="0" err="1"/>
              <a:t>letova</a:t>
            </a:r>
            <a:r>
              <a:rPr lang="en-US" dirty="0"/>
              <a:t>, </a:t>
            </a:r>
            <a:r>
              <a:rPr lang="en-US" dirty="0" err="1"/>
              <a:t>dodeli</a:t>
            </a:r>
            <a:r>
              <a:rPr lang="en-US" dirty="0"/>
              <a:t> bonus 3000km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7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513-03E5-4878-9C5A-0FE9670C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mreža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6D8D-BEC5-4E85-AF12-44D0782F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P</a:t>
            </a:r>
            <a:r>
              <a:rPr lang="en-US" dirty="0" err="1"/>
              <a:t>redstavlja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sr-Latn-RS" dirty="0"/>
          </a:p>
          <a:p>
            <a:r>
              <a:rPr lang="en-US" dirty="0" err="1"/>
              <a:t>Sačinjena</a:t>
            </a:r>
            <a:r>
              <a:rPr lang="en-US" dirty="0"/>
              <a:t> je od </a:t>
            </a:r>
            <a:r>
              <a:rPr lang="en-US" dirty="0" err="1"/>
              <a:t>čvorova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listu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zadovoljavaju</a:t>
            </a:r>
            <a:r>
              <a:rPr lang="en-US" dirty="0"/>
              <a:t>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uslov</a:t>
            </a:r>
            <a:endParaRPr lang="sr-Latn-RS" dirty="0"/>
          </a:p>
          <a:p>
            <a:r>
              <a:rPr lang="sr-Latn-RS" dirty="0"/>
              <a:t>P</a:t>
            </a:r>
            <a:r>
              <a:rPr lang="en-US" dirty="0" err="1"/>
              <a:t>rvi</a:t>
            </a:r>
            <a:r>
              <a:rPr lang="en-US" dirty="0"/>
              <a:t> deo Rete </a:t>
            </a:r>
            <a:r>
              <a:rPr lang="en-US" dirty="0" err="1"/>
              <a:t>mreže</a:t>
            </a:r>
            <a:r>
              <a:rPr lang="sr-Latn-RS" dirty="0"/>
              <a:t> je diskriminantno stablo - počinje sa alfa čvorovima koji se asociraju sa klasama i sve instance jedne klase su elementi jednog alfa čvora</a:t>
            </a:r>
          </a:p>
          <a:p>
            <a:r>
              <a:rPr lang="en-US" dirty="0" err="1"/>
              <a:t>Diskriminacija</a:t>
            </a:r>
            <a:r>
              <a:rPr lang="en-US" dirty="0"/>
              <a:t> se </a:t>
            </a:r>
            <a:r>
              <a:rPr lang="en-US" dirty="0" err="1"/>
              <a:t>dešava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dodamo</a:t>
            </a:r>
            <a:r>
              <a:rPr lang="en-US" dirty="0"/>
              <a:t> </a:t>
            </a:r>
            <a:r>
              <a:rPr lang="en-US" dirty="0" err="1"/>
              <a:t>uslove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sr-Latn-RS" dirty="0"/>
              <a:t>, s</a:t>
            </a:r>
            <a:r>
              <a:rPr lang="en-US" dirty="0" err="1"/>
              <a:t>vaki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test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uslova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definisani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višim</a:t>
            </a:r>
            <a:r>
              <a:rPr lang="en-US" dirty="0"/>
              <a:t> </a:t>
            </a:r>
            <a:r>
              <a:rPr lang="en-US" dirty="0" err="1"/>
              <a:t>nivoima</a:t>
            </a:r>
            <a:r>
              <a:rPr lang="sr-Latn-RS" dirty="0"/>
              <a:t> – ovi čvorovi formiraju alfa mrežu</a:t>
            </a:r>
          </a:p>
          <a:p>
            <a:r>
              <a:rPr lang="sr-Latn-RS" dirty="0"/>
              <a:t>Na kraju, spajamo čvorove različitih klasa, i takvi čvorovi se nazivaju beta čvorovi, odnosno kombinacije liste objekata iz jedne grane koji zadovoljavaju određene uslove sa listama objekata iz druge grane koji takođe zadovoljavaju određene uslove – oni formiraju beta mrežu</a:t>
            </a:r>
          </a:p>
          <a:p>
            <a:r>
              <a:rPr lang="sr-Latn-RS" dirty="0"/>
              <a:t>Sve se završava akcijom pravila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5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6AEC-CF83-437E-98A8-6E8A7F4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mreža - primer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C26BA9-2039-4D0F-BFD1-0B2B59DAF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40836"/>
            <a:ext cx="8229600" cy="3264348"/>
          </a:xfrm>
        </p:spPr>
      </p:pic>
    </p:spTree>
    <p:extLst>
      <p:ext uri="{BB962C8B-B14F-4D97-AF65-F5344CB8AC3E}">
        <p14:creationId xmlns:p14="http://schemas.microsoft.com/office/powerpoint/2010/main" val="322800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5B4-C02F-4413-83E1-25AFDADF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mreža - primer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43102-969F-40E7-B9FF-03B103F5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9" y="1497495"/>
            <a:ext cx="9819861" cy="4705972"/>
          </a:xfrm>
        </p:spPr>
      </p:pic>
    </p:spTree>
    <p:extLst>
      <p:ext uri="{BB962C8B-B14F-4D97-AF65-F5344CB8AC3E}">
        <p14:creationId xmlns:p14="http://schemas.microsoft.com/office/powerpoint/2010/main" val="2407266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BC2-9CFF-4095-AC7D-07428405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A1B3-0940-424C-A934-A9D040A0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Faza evaluacije - puštanje podataka kroz Rete mrežu, da bi se identifikovala relevantna pravila čiji su uslovi zadovoljeni</a:t>
            </a:r>
          </a:p>
          <a:p>
            <a:r>
              <a:rPr lang="sr-Latn-RS" dirty="0"/>
              <a:t>Faza izvršavanja - za pravila čiji su svi uslovi zadovoljeni kažemo da su aktivna u agendi. Agenda sadrži listu svih pravila koja trebaju da se izvrše, zajedno sa listom svih objekata koji su uticali na to da pravilo dospe u agendu. Agenda će sortirati pravila na osnovu prioriteta izvršavanja, ili nekog drugog mehanizma razrešenja konflikta</a:t>
            </a:r>
          </a:p>
          <a:p>
            <a:r>
              <a:rPr lang="sr-Latn-RS" dirty="0"/>
              <a:t>Ponavljanje ciklusa - nakon izvršavanja prvog pravila, činjenice se ponovo propagiraju, i ukoliko je došlo do promene nad činjenicama, odgovarajuća pravila će se ponovo evaluirati, i to samo ona za koja su relevantna polja promenjena. Ona pravila koja su već prošla evaluaciju i čija relevantna polja nisu promenjena, ostaju u memoriji i neće se ponovo evaluirati.</a:t>
            </a:r>
          </a:p>
          <a:p>
            <a:r>
              <a:rPr lang="sr-Latn-RS" dirty="0"/>
              <a:t>Varijacije Rete algoritma: Rete II, Rete III, Rete 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41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15B-00C1-4AA0-A1AA-77265467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Rete algoritam – grafički prikaz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B27E7-E06A-4E99-B367-1AF4BB6D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2" y="1351722"/>
            <a:ext cx="8812696" cy="5274365"/>
          </a:xfrm>
        </p:spPr>
      </p:pic>
    </p:spTree>
    <p:extLst>
      <p:ext uri="{BB962C8B-B14F-4D97-AF65-F5344CB8AC3E}">
        <p14:creationId xmlns:p14="http://schemas.microsoft.com/office/powerpoint/2010/main" val="255709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AB6-F2FE-46EF-A04A-44C0D9C2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Poslovne web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A228-F9FA-4467-B8FC-CE16675D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K</a:t>
            </a:r>
            <a:r>
              <a:rPr lang="nn-NO" dirty="0"/>
              <a:t>lijentsko-serverski softver koji koristi web pretraživač za prikazivanje interfejsa, i server za čuvanje podataka</a:t>
            </a:r>
            <a:endParaRPr lang="sr-Latn-RS" dirty="0"/>
          </a:p>
          <a:p>
            <a:r>
              <a:rPr lang="sr-Latn-RS" dirty="0"/>
              <a:t>O</a:t>
            </a:r>
            <a:r>
              <a:rPr lang="en-US" dirty="0" err="1"/>
              <a:t>mogućuju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snimanje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internih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eksternih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kompanije</a:t>
            </a:r>
            <a:endParaRPr lang="sr-Latn-RS" dirty="0"/>
          </a:p>
          <a:p>
            <a:r>
              <a:rPr lang="en-US" dirty="0"/>
              <a:t>Svi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pristupe</a:t>
            </a:r>
            <a:r>
              <a:rPr lang="en-US" dirty="0"/>
              <a:t> web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standardnih</a:t>
            </a:r>
            <a:r>
              <a:rPr lang="en-US" dirty="0"/>
              <a:t> </a:t>
            </a:r>
            <a:r>
              <a:rPr lang="sr-Latn-RS" dirty="0"/>
              <a:t>web </a:t>
            </a:r>
            <a:r>
              <a:rPr lang="en-US" dirty="0" err="1"/>
              <a:t>pretraživača</a:t>
            </a:r>
            <a:endParaRPr lang="en-US" dirty="0"/>
          </a:p>
          <a:p>
            <a:r>
              <a:rPr lang="en-US" dirty="0" err="1"/>
              <a:t>Bitno</a:t>
            </a:r>
            <a:r>
              <a:rPr lang="en-US" dirty="0"/>
              <a:t> je </a:t>
            </a:r>
            <a:r>
              <a:rPr lang="en-US" dirty="0" err="1"/>
              <a:t>naglasiti</a:t>
            </a:r>
            <a:r>
              <a:rPr lang="en-US" dirty="0"/>
              <a:t>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web </a:t>
            </a:r>
            <a:r>
              <a:rPr lang="en-US" dirty="0" err="1"/>
              <a:t>sajtova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r>
              <a:rPr lang="en-US" dirty="0"/>
              <a:t>: web </a:t>
            </a:r>
            <a:r>
              <a:rPr lang="en-US" dirty="0" err="1"/>
              <a:t>sajt</a:t>
            </a:r>
            <a:r>
              <a:rPr lang="en-US" dirty="0"/>
              <a:t> </a:t>
            </a:r>
            <a:r>
              <a:rPr lang="en-US" dirty="0" err="1"/>
              <a:t>uglavnom</a:t>
            </a:r>
            <a:r>
              <a:rPr lang="en-US" dirty="0"/>
              <a:t>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statički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ograničenu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interaktivne</a:t>
            </a:r>
            <a:r>
              <a:rPr lang="en-US" dirty="0"/>
              <a:t> </a:t>
            </a:r>
            <a:r>
              <a:rPr lang="en-US" dirty="0" err="1"/>
              <a:t>tačke</a:t>
            </a:r>
            <a:r>
              <a:rPr lang="en-US" dirty="0"/>
              <a:t> </a:t>
            </a:r>
            <a:r>
              <a:rPr lang="en-US" dirty="0" err="1"/>
              <a:t>gledišta</a:t>
            </a:r>
            <a:r>
              <a:rPr lang="en-US" dirty="0"/>
              <a:t> – </a:t>
            </a:r>
            <a:r>
              <a:rPr lang="en-US" dirty="0" err="1"/>
              <a:t>primarna</a:t>
            </a:r>
            <a:r>
              <a:rPr lang="en-US" dirty="0"/>
              <a:t> </a:t>
            </a:r>
            <a:r>
              <a:rPr lang="en-US" dirty="0" err="1"/>
              <a:t>uloga</a:t>
            </a:r>
            <a:r>
              <a:rPr lang="en-US" dirty="0"/>
              <a:t> je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dinamičke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interaktivne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zadužene</a:t>
            </a:r>
            <a:r>
              <a:rPr lang="en-US" dirty="0"/>
              <a:t> za </a:t>
            </a:r>
            <a:r>
              <a:rPr lang="en-US" dirty="0" err="1"/>
              <a:t>obavljanje</a:t>
            </a:r>
            <a:r>
              <a:rPr lang="en-US" dirty="0"/>
              <a:t> </a:t>
            </a:r>
            <a:r>
              <a:rPr lang="en-US" dirty="0" err="1"/>
              <a:t>kompleksnih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0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A580-F97B-42B9-90DE-3DC025A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Istorijat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3C82-58B9-4BAF-9164-14EB332A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1965. na univerzitetu Stanford – pokušaj stvaranja inteligentnog sistema opšte namene, pod vođstvom Edvarda Fajgenbauma. Preambiciozan pokušaj koji se završio neuspehom</a:t>
            </a:r>
          </a:p>
          <a:p>
            <a:r>
              <a:rPr lang="sr-Latn-RS" dirty="0"/>
              <a:t>Istraživači dolaze do zaključka da je bolje fokusirati se na jedan domen problema pa su krajem 60ih godina pokušali da identifikuju domene u kojima je ekspertsko znanje visoko cenjeno i kompleksno</a:t>
            </a:r>
          </a:p>
          <a:p>
            <a:r>
              <a:rPr lang="sr-Latn-RS" dirty="0"/>
              <a:t>Ovo dovodi do stvaranja prvih uspešnih ekspertskih sistema: Dendral (1969 – za identifikaciju nepoznatih organskih molekula), Mycin (1972 – za dijagnostiku), Prospector (1979 – za geološku analizu tla i minerala), MACSYMA (1982 – za matematičke probleme)</a:t>
            </a:r>
          </a:p>
        </p:txBody>
      </p:sp>
    </p:spTree>
    <p:extLst>
      <p:ext uri="{BB962C8B-B14F-4D97-AF65-F5344CB8AC3E}">
        <p14:creationId xmlns:p14="http://schemas.microsoft.com/office/powerpoint/2010/main" val="2001941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496B-5E1E-4D86-A2CF-FEE100F0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Redo</a:t>
            </a:r>
            <a:r>
              <a:rPr lang="sr-Latn-RS" dirty="0"/>
              <a:t>sled akcija u web aplikaciji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0205-0E2B-4FE1-8458-DAD08DCB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upućuje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pretraživaču</a:t>
            </a:r>
            <a:r>
              <a:rPr lang="en-US" dirty="0"/>
              <a:t> (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i="1" dirty="0"/>
              <a:t>frontend</a:t>
            </a:r>
            <a:r>
              <a:rPr lang="sr-Latn-RS" i="1" dirty="0"/>
              <a:t> – </a:t>
            </a:r>
            <a:r>
              <a:rPr lang="sr-Latn-RS" dirty="0"/>
              <a:t>klijentska strana</a:t>
            </a:r>
            <a:r>
              <a:rPr lang="en-US" dirty="0"/>
              <a:t>),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prosleđuje</a:t>
            </a:r>
            <a:r>
              <a:rPr lang="en-US" dirty="0"/>
              <a:t> ka </a:t>
            </a:r>
            <a:r>
              <a:rPr lang="en-US" dirty="0" err="1"/>
              <a:t>serverskoj</a:t>
            </a:r>
            <a:r>
              <a:rPr lang="en-US" dirty="0"/>
              <a:t> </a:t>
            </a:r>
            <a:r>
              <a:rPr lang="en-US" dirty="0" err="1"/>
              <a:t>mašini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prosleđuje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odgovarajućoj</a:t>
            </a:r>
            <a:r>
              <a:rPr lang="en-US" dirty="0"/>
              <a:t> web </a:t>
            </a:r>
            <a:r>
              <a:rPr lang="en-US" dirty="0" err="1"/>
              <a:t>aplikaciji</a:t>
            </a:r>
            <a:r>
              <a:rPr lang="en-US" dirty="0"/>
              <a:t> (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i="1" dirty="0"/>
              <a:t>backend</a:t>
            </a:r>
            <a:r>
              <a:rPr lang="en-US" dirty="0"/>
              <a:t>)</a:t>
            </a:r>
          </a:p>
          <a:p>
            <a:r>
              <a:rPr lang="en-US" dirty="0"/>
              <a:t>Web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generiše</a:t>
            </a:r>
            <a:r>
              <a:rPr lang="en-US" dirty="0"/>
              <a:t> </a:t>
            </a:r>
            <a:r>
              <a:rPr lang="en-US" dirty="0" err="1"/>
              <a:t>izveštaj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serveru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procesuirane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pretraživaču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B821-46B3-490F-9411-1C77BFDB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Arhitektura web aplikacije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72C72-A91F-4CD8-91EF-DE9E1062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21" y="1794222"/>
            <a:ext cx="8449558" cy="3269556"/>
          </a:xfrm>
        </p:spPr>
      </p:pic>
    </p:spTree>
    <p:extLst>
      <p:ext uri="{BB962C8B-B14F-4D97-AF65-F5344CB8AC3E}">
        <p14:creationId xmlns:p14="http://schemas.microsoft.com/office/powerpoint/2010/main" val="234704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41F2-692A-41F9-BF1B-872FB9D5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Zašto se koriste web aplikacije?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E7C7-D56A-429F-9F68-99CA8218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Bolja</a:t>
            </a:r>
            <a:r>
              <a:rPr lang="en-US" dirty="0"/>
              <a:t> </a:t>
            </a:r>
            <a:r>
              <a:rPr lang="en-US" dirty="0" err="1"/>
              <a:t>interoperabilnost</a:t>
            </a:r>
            <a:endParaRPr lang="en-US" dirty="0"/>
          </a:p>
          <a:p>
            <a:r>
              <a:rPr lang="en-US" dirty="0" err="1"/>
              <a:t>Instalacija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održavanje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jednostavni</a:t>
            </a:r>
            <a:endParaRPr lang="sr-Latn-RS" dirty="0"/>
          </a:p>
          <a:p>
            <a:r>
              <a:rPr lang="en-US" dirty="0" err="1"/>
              <a:t>Poboljšana</a:t>
            </a:r>
            <a:r>
              <a:rPr lang="en-US" dirty="0"/>
              <a:t> </a:t>
            </a:r>
            <a:r>
              <a:rPr lang="en-US" dirty="0" err="1"/>
              <a:t>bezbednost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Bolji</a:t>
            </a:r>
            <a:r>
              <a:rPr lang="en-US" dirty="0"/>
              <a:t> </a:t>
            </a:r>
            <a:r>
              <a:rPr lang="en-US" dirty="0" err="1"/>
              <a:t>performans</a:t>
            </a:r>
            <a:endParaRPr lang="sr-Latn-RS" dirty="0"/>
          </a:p>
          <a:p>
            <a:r>
              <a:rPr lang="en-US" dirty="0" err="1"/>
              <a:t>Raspoloživost</a:t>
            </a:r>
            <a:r>
              <a:rPr lang="en-US" dirty="0"/>
              <a:t> 24/7</a:t>
            </a:r>
            <a:endParaRPr lang="sr-Latn-RS" dirty="0"/>
          </a:p>
          <a:p>
            <a:r>
              <a:rPr lang="en-US" dirty="0" err="1"/>
              <a:t>Isplativost</a:t>
            </a:r>
            <a:endParaRPr lang="sr-Latn-RS" dirty="0"/>
          </a:p>
          <a:p>
            <a:r>
              <a:rPr lang="en-US" dirty="0" err="1"/>
              <a:t>Fleksibilnost</a:t>
            </a:r>
            <a:endParaRPr lang="sr-Latn-RS" dirty="0"/>
          </a:p>
          <a:p>
            <a:r>
              <a:rPr lang="en-US" dirty="0" err="1"/>
              <a:t>Bolja</a:t>
            </a:r>
            <a:r>
              <a:rPr lang="en-US" dirty="0"/>
              <a:t>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podrška</a:t>
            </a:r>
            <a:endParaRPr lang="sr-Latn-RS" dirty="0"/>
          </a:p>
          <a:p>
            <a:r>
              <a:rPr lang="en-US" dirty="0" err="1"/>
              <a:t>Dostupnost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1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BBE7-F381-4995-BFC3-4DBB8F18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Razvoj poslovnih web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7B08-6779-4612-8C48-5119F5F9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Karakteristike poslovnih web aplikacija: automatizuju i/ili eliminišu rutinske procese, agilne su, bezbedne, brze i razumljive</a:t>
            </a:r>
          </a:p>
          <a:p>
            <a:r>
              <a:rPr lang="sr-Latn-RS" dirty="0"/>
              <a:t>Dobra praksa je da se formuliše lista zahteva – definisanje svih krajnjih ciljeva razvoja aplikacije. Potrebno je uključiti više aktera u proces diskusije i dobiti povratne informacije od što više krajnjih korisnika</a:t>
            </a:r>
          </a:p>
          <a:p>
            <a:r>
              <a:rPr lang="sr-Latn-RS" dirty="0"/>
              <a:t>Razvoj obično zahteva dve vrste ekspertize: </a:t>
            </a:r>
            <a:r>
              <a:rPr lang="sr-Latn-RS" i="1" dirty="0"/>
              <a:t>front-end development</a:t>
            </a:r>
            <a:r>
              <a:rPr lang="sr-Latn-RS" dirty="0"/>
              <a:t>, odnosno kodiranje sa klijentske strane i </a:t>
            </a:r>
            <a:r>
              <a:rPr lang="sr-Latn-RS" i="1" dirty="0"/>
              <a:t>back-end development</a:t>
            </a:r>
            <a:r>
              <a:rPr lang="sr-Latn-RS" dirty="0"/>
              <a:t>, odnosno kodiranje sa serverske strane </a:t>
            </a:r>
          </a:p>
          <a:p>
            <a:r>
              <a:rPr lang="sr-Latn-RS" dirty="0"/>
              <a:t>Izbor radnog okvira i tehnologije je od krucijalnog značaja za razvoj poslovnih web aplikacija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1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1D09-B727-4AFC-BB00-A32C83E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Koraci u razvoju web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5B3B-F627-4DFA-A244-DF71E64A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Definisanje</a:t>
            </a:r>
            <a:r>
              <a:rPr lang="en-US" dirty="0"/>
              <a:t> </a:t>
            </a:r>
            <a:r>
              <a:rPr lang="en-US" dirty="0" err="1"/>
              <a:t>strategije</a:t>
            </a:r>
            <a:endParaRPr lang="sr-Latn-RS" dirty="0"/>
          </a:p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budućih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Kreacija</a:t>
            </a:r>
            <a:r>
              <a:rPr lang="en-US" dirty="0"/>
              <a:t> </a:t>
            </a:r>
            <a:r>
              <a:rPr lang="en-US" dirty="0" err="1"/>
              <a:t>funkcionalnog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, </a:t>
            </a:r>
            <a:r>
              <a:rPr lang="en-US" dirty="0" err="1"/>
              <a:t>bazira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specifikaciji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Dizajniranje</a:t>
            </a:r>
            <a:r>
              <a:rPr lang="en-US" dirty="0"/>
              <a:t> </a:t>
            </a:r>
            <a:r>
              <a:rPr lang="en-US" dirty="0" err="1"/>
              <a:t>vizuelnog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Definisanje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</a:p>
          <a:p>
            <a:r>
              <a:rPr lang="en-US" dirty="0" err="1"/>
              <a:t>Kodiranje</a:t>
            </a:r>
            <a:endParaRPr lang="en-US" dirty="0"/>
          </a:p>
          <a:p>
            <a:r>
              <a:rPr lang="en-US" dirty="0" err="1"/>
              <a:t>Testiranje</a:t>
            </a:r>
            <a:r>
              <a:rPr lang="en-US" dirty="0"/>
              <a:t>, </a:t>
            </a:r>
            <a:r>
              <a:rPr lang="en-US" dirty="0" err="1"/>
              <a:t>dokaz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, </a:t>
            </a:r>
            <a:r>
              <a:rPr lang="en-US" dirty="0" err="1"/>
              <a:t>pregledanje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isporuka</a:t>
            </a:r>
            <a:endParaRPr lang="en-US" dirty="0"/>
          </a:p>
          <a:p>
            <a:r>
              <a:rPr lang="en-US" dirty="0" err="1"/>
              <a:t>Održavanje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podrška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7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84C-098D-4255-B739-0FEE70CA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Cloud servisi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E75D-B779-4AAD-A299-DFC3CCF5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Cloud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isporuku</a:t>
            </a:r>
            <a:r>
              <a:rPr lang="en-US" dirty="0"/>
              <a:t> </a:t>
            </a:r>
            <a:r>
              <a:rPr lang="en-US" dirty="0" err="1"/>
              <a:t>računarskih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skladišnih</a:t>
            </a:r>
            <a:r>
              <a:rPr lang="en-US" dirty="0"/>
              <a:t> </a:t>
            </a:r>
            <a:r>
              <a:rPr lang="en-US" dirty="0" err="1"/>
              <a:t>kapaciteta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uslugu</a:t>
            </a:r>
            <a:r>
              <a:rPr lang="en-US" dirty="0"/>
              <a:t> za </a:t>
            </a:r>
            <a:r>
              <a:rPr lang="en-US" dirty="0" err="1"/>
              <a:t>grupu</a:t>
            </a:r>
            <a:r>
              <a:rPr lang="en-US" dirty="0"/>
              <a:t> </a:t>
            </a:r>
            <a:r>
              <a:rPr lang="en-US" dirty="0" err="1"/>
              <a:t>krajnjih</a:t>
            </a:r>
            <a:r>
              <a:rPr lang="en-US" dirty="0"/>
              <a:t> </a:t>
            </a:r>
            <a:r>
              <a:rPr lang="en-US" dirty="0" err="1"/>
              <a:t>korisni</a:t>
            </a:r>
            <a:r>
              <a:rPr lang="sr-Latn-RS" dirty="0"/>
              <a:t>ka</a:t>
            </a:r>
          </a:p>
          <a:p>
            <a:r>
              <a:rPr lang="en-US" dirty="0" err="1"/>
              <a:t>Koncept</a:t>
            </a:r>
            <a:r>
              <a:rPr lang="en-US" dirty="0"/>
              <a:t> cloud </a:t>
            </a:r>
            <a:r>
              <a:rPr lang="en-US" dirty="0" err="1"/>
              <a:t>servisa</a:t>
            </a:r>
            <a:r>
              <a:rPr lang="en-US" dirty="0"/>
              <a:t> se </a:t>
            </a:r>
            <a:r>
              <a:rPr lang="en-US" dirty="0" err="1"/>
              <a:t>oslanja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,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Interneta</a:t>
            </a:r>
            <a:r>
              <a:rPr lang="sr-Latn-RS" dirty="0"/>
              <a:t>, a krajnji korisnici pristupaju aplikacijama u cloud-u preko web pretraživača ili desktop aplikacije na mobilnom telefonu</a:t>
            </a:r>
          </a:p>
          <a:p>
            <a:r>
              <a:rPr lang="sr-Latn-RS" dirty="0"/>
              <a:t>S</a:t>
            </a:r>
            <a:r>
              <a:rPr lang="en-US" dirty="0" err="1"/>
              <a:t>oftver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serverima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udaljenoj</a:t>
            </a:r>
            <a:r>
              <a:rPr lang="en-US" dirty="0"/>
              <a:t> </a:t>
            </a:r>
            <a:r>
              <a:rPr lang="en-US" dirty="0" err="1"/>
              <a:t>lokaciji</a:t>
            </a:r>
            <a:endParaRPr lang="sr-Latn-RS" dirty="0"/>
          </a:p>
          <a:p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samostalno</a:t>
            </a:r>
            <a:r>
              <a:rPr lang="en-US" dirty="0"/>
              <a:t> da </a:t>
            </a:r>
            <a:r>
              <a:rPr lang="en-US" dirty="0" err="1"/>
              <a:t>odabira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pokreće</a:t>
            </a:r>
            <a:r>
              <a:rPr lang="en-US" dirty="0"/>
              <a:t> </a:t>
            </a:r>
            <a:r>
              <a:rPr lang="en-US" dirty="0" err="1"/>
              <a:t>računarske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mrežni</a:t>
            </a:r>
            <a:r>
              <a:rPr lang="en-US" dirty="0"/>
              <a:t> </a:t>
            </a:r>
            <a:r>
              <a:rPr lang="en-US" dirty="0" err="1"/>
              <a:t>prostor</a:t>
            </a:r>
            <a:r>
              <a:rPr lang="en-US" dirty="0"/>
              <a:t> za </a:t>
            </a:r>
            <a:r>
              <a:rPr lang="en-US" dirty="0" err="1"/>
              <a:t>skladištenje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  <a:p>
            <a:r>
              <a:rPr lang="en-US" dirty="0" err="1"/>
              <a:t>Upotreba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pratiti</a:t>
            </a:r>
            <a:r>
              <a:rPr lang="en-US" dirty="0"/>
              <a:t>, </a:t>
            </a:r>
            <a:r>
              <a:rPr lang="en-US" dirty="0" err="1"/>
              <a:t>proveravati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 </a:t>
            </a:r>
            <a:r>
              <a:rPr lang="en-US" dirty="0" err="1"/>
              <a:t>njoj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praviti</a:t>
            </a:r>
            <a:r>
              <a:rPr lang="en-US" dirty="0"/>
              <a:t> </a:t>
            </a:r>
            <a:r>
              <a:rPr lang="en-US" dirty="0" err="1"/>
              <a:t>izveštaji</a:t>
            </a:r>
            <a:r>
              <a:rPr lang="en-US" dirty="0"/>
              <a:t> </a:t>
            </a:r>
            <a:r>
              <a:rPr lang="en-US" dirty="0" err="1"/>
              <a:t>pružajući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, </a:t>
            </a:r>
            <a:r>
              <a:rPr lang="en-US" dirty="0" err="1"/>
              <a:t>transparentan</a:t>
            </a:r>
            <a:r>
              <a:rPr lang="en-US" dirty="0"/>
              <a:t> </a:t>
            </a:r>
            <a:r>
              <a:rPr lang="en-US" dirty="0" err="1"/>
              <a:t>uvid</a:t>
            </a:r>
            <a:r>
              <a:rPr lang="en-US" dirty="0"/>
              <a:t> o </a:t>
            </a:r>
            <a:r>
              <a:rPr lang="en-US" dirty="0" err="1"/>
              <a:t>provajderima</a:t>
            </a:r>
            <a:r>
              <a:rPr lang="en-US" dirty="0"/>
              <a:t> </a:t>
            </a: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korisnicima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29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A2E7-496E-4DAA-BE91-AB1EC2DD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Ključni principi dizajna poslovnih web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82D9-556E-47D9-AC3C-ABB200C7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9158"/>
          </a:xfrm>
        </p:spPr>
        <p:txBody>
          <a:bodyPr>
            <a:normAutofit/>
          </a:bodyPr>
          <a:lstStyle/>
          <a:p>
            <a:r>
              <a:rPr lang="en-US" dirty="0"/>
              <a:t>Po </a:t>
            </a:r>
            <a:r>
              <a:rPr lang="en-US" dirty="0" err="1"/>
              <a:t>Džeredu</a:t>
            </a:r>
            <a:r>
              <a:rPr lang="en-US" dirty="0"/>
              <a:t> </a:t>
            </a:r>
            <a:r>
              <a:rPr lang="en-US" dirty="0" err="1"/>
              <a:t>Spulu</a:t>
            </a:r>
            <a:r>
              <a:rPr lang="en-US" dirty="0"/>
              <a:t>,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sedam</a:t>
            </a:r>
            <a:r>
              <a:rPr lang="en-US" dirty="0"/>
              <a:t> </a:t>
            </a:r>
            <a:r>
              <a:rPr lang="en-US" dirty="0" err="1"/>
              <a:t>osnovnih</a:t>
            </a:r>
            <a:r>
              <a:rPr lang="en-US" dirty="0"/>
              <a:t> </a:t>
            </a:r>
            <a:r>
              <a:rPr lang="en-US" dirty="0" err="1"/>
              <a:t>principa</a:t>
            </a:r>
            <a:r>
              <a:rPr lang="en-US" dirty="0"/>
              <a:t> za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efikasnih</a:t>
            </a:r>
            <a:r>
              <a:rPr lang="en-US" dirty="0"/>
              <a:t> </a:t>
            </a:r>
            <a:r>
              <a:rPr lang="en-US" dirty="0" err="1"/>
              <a:t>poslovnih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zadovoljavajućim</a:t>
            </a:r>
            <a:r>
              <a:rPr lang="en-US" dirty="0"/>
              <a:t> </a:t>
            </a:r>
            <a:r>
              <a:rPr lang="en-US" dirty="0" err="1"/>
              <a:t>detaljima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Informativan</a:t>
            </a:r>
            <a:r>
              <a:rPr lang="en-US" dirty="0"/>
              <a:t>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adekvatnim</a:t>
            </a:r>
            <a:r>
              <a:rPr lang="en-US" dirty="0"/>
              <a:t> </a:t>
            </a:r>
            <a:r>
              <a:rPr lang="en-US" dirty="0" err="1"/>
              <a:t>povratnim</a:t>
            </a:r>
            <a:r>
              <a:rPr lang="en-US" dirty="0"/>
              <a:t> </a:t>
            </a:r>
            <a:r>
              <a:rPr lang="en-US" dirty="0" err="1"/>
              <a:t>informacijama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Dizajn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pređašnjim</a:t>
            </a:r>
            <a:r>
              <a:rPr lang="en-US" dirty="0"/>
              <a:t> </a:t>
            </a:r>
            <a:r>
              <a:rPr lang="en-US" dirty="0" err="1"/>
              <a:t>iskustvima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Fleksibilan</a:t>
            </a:r>
            <a:r>
              <a:rPr lang="en-US" dirty="0"/>
              <a:t> </a:t>
            </a:r>
            <a:r>
              <a:rPr lang="en-US" dirty="0" err="1"/>
              <a:t>dizajn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Defanzivan</a:t>
            </a:r>
            <a:r>
              <a:rPr lang="en-US" dirty="0"/>
              <a:t> </a:t>
            </a:r>
            <a:r>
              <a:rPr lang="en-US" dirty="0" err="1"/>
              <a:t>dizajn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Dizajn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učestalošću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Minimalistički</a:t>
            </a:r>
            <a:r>
              <a:rPr lang="en-US" dirty="0"/>
              <a:t> </a:t>
            </a:r>
            <a:r>
              <a:rPr lang="en-US" dirty="0" err="1"/>
              <a:t>dizajn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833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E344-5729-4231-9B72-9F82767A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Bezbednost poslovnih web aplikacija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C850-F64F-42ED-A659-8F4B2A4A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S</a:t>
            </a:r>
            <a:r>
              <a:rPr lang="en-US" dirty="0" err="1"/>
              <a:t>igurnosni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sr-Latn-RS" dirty="0"/>
              <a:t> uglavnom</a:t>
            </a:r>
            <a:r>
              <a:rPr lang="en-US" dirty="0"/>
              <a:t> </a:t>
            </a:r>
            <a:r>
              <a:rPr lang="en-US" dirty="0" err="1"/>
              <a:t>potiču</a:t>
            </a:r>
            <a:r>
              <a:rPr lang="en-US" dirty="0"/>
              <a:t> od </a:t>
            </a:r>
            <a:r>
              <a:rPr lang="en-US" dirty="0" err="1"/>
              <a:t>loših</a:t>
            </a:r>
            <a:r>
              <a:rPr lang="en-US" dirty="0"/>
              <a:t> </a:t>
            </a:r>
            <a:r>
              <a:rPr lang="en-US" dirty="0" err="1"/>
              <a:t>praksi</a:t>
            </a:r>
            <a:r>
              <a:rPr lang="en-US" dirty="0"/>
              <a:t>, </a:t>
            </a:r>
            <a:r>
              <a:rPr lang="en-US" dirty="0" err="1"/>
              <a:t>neulaganja</a:t>
            </a:r>
            <a:r>
              <a:rPr lang="en-US" dirty="0"/>
              <a:t> u </a:t>
            </a:r>
            <a:r>
              <a:rPr lang="en-US" dirty="0" err="1"/>
              <a:t>bezbednosna</a:t>
            </a:r>
            <a:r>
              <a:rPr lang="en-US" dirty="0"/>
              <a:t> </a:t>
            </a:r>
            <a:r>
              <a:rPr lang="en-US" dirty="0" err="1"/>
              <a:t>sredstva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zasterelih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sr-Latn-RS" dirty="0"/>
              <a:t>. Neophodno je rešiti ove probleme pošto je sajber kriminal sve zastupljeniji</a:t>
            </a:r>
          </a:p>
          <a:p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smernice</a:t>
            </a:r>
            <a:r>
              <a:rPr lang="en-US" dirty="0"/>
              <a:t> za </a:t>
            </a:r>
            <a:r>
              <a:rPr lang="en-US" dirty="0" err="1"/>
              <a:t>osiguravanje</a:t>
            </a:r>
            <a:r>
              <a:rPr lang="en-US" dirty="0"/>
              <a:t> web </a:t>
            </a:r>
            <a:r>
              <a:rPr lang="en-US" dirty="0" err="1"/>
              <a:t>aplikacija</a:t>
            </a:r>
            <a:r>
              <a:rPr lang="en-US" dirty="0"/>
              <a:t>:</a:t>
            </a:r>
            <a:endParaRPr lang="sr-Latn-R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Rigorozno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r>
              <a:rPr lang="sr-Latn-RS" dirty="0"/>
              <a:t> - ulazni parametri su potencijalan put do osetljivih podataka i internih sistema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Autentikacione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bez </a:t>
            </a:r>
            <a:r>
              <a:rPr lang="en-US" dirty="0" err="1"/>
              <a:t>lozinke</a:t>
            </a:r>
            <a:r>
              <a:rPr lang="sr-Latn-RS" dirty="0"/>
              <a:t> - lozinke nisu toliko bezbedan mehanizam za čuvanje bitnih podataka, treba potražiti alternative, kao što je na primer N-faktor autentikacija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Korišćenje</a:t>
            </a:r>
            <a:r>
              <a:rPr lang="en-US" dirty="0"/>
              <a:t> WAF-a (Web Application Firewall) </a:t>
            </a:r>
            <a:r>
              <a:rPr lang="sr-Latn-RS" dirty="0"/>
              <a:t>- štit između aplikacije i Internet saobraćaja, koji sprečava SQL injekcije, DDoS napade, uključivanje datoteka, cross-site skriptovanje i cross-site falsifikovanje. </a:t>
            </a:r>
            <a:r>
              <a:rPr lang="sr-Latn-RS"/>
              <a:t>Cilj je da se zaustavi svaki potencijalno štetan web saobraćaj koji su drugi mehanizmi obezbeđenja propustili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AB78-A0B6-4A9B-906C-D78A6010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Istorijat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AE0B-15C5-405C-BD0A-A2598B9F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Moderni sistemi bazirani na pravilima i dalje primenjuju ideje ustanovljene od strane pionira, ali su često integrisani unutar velikih, kompleksnih sistema</a:t>
            </a:r>
          </a:p>
          <a:p>
            <a:r>
              <a:rPr lang="sr-Latn-RS" dirty="0"/>
              <a:t>Nove metode u računarskoj inteligenciji – mašinsko učenje i </a:t>
            </a:r>
            <a:r>
              <a:rPr lang="sr-Latn-RS" i="1" dirty="0"/>
              <a:t>data mining</a:t>
            </a:r>
          </a:p>
          <a:p>
            <a:r>
              <a:rPr lang="sr-Latn-RS" i="1" dirty="0"/>
              <a:t>Big data </a:t>
            </a:r>
            <a:r>
              <a:rPr lang="sr-Latn-RS" dirty="0"/>
              <a:t>koncept - izvođenje generalizacije iz postojeće baze znanja i obrađivanje velike količine kompleksnih podataka</a:t>
            </a:r>
            <a:r>
              <a:rPr lang="en-US" dirty="0"/>
              <a:t> – </a:t>
            </a:r>
            <a:r>
              <a:rPr lang="en-US" dirty="0" err="1"/>
              <a:t>tzv</a:t>
            </a:r>
            <a:r>
              <a:rPr lang="en-US" dirty="0"/>
              <a:t>. “</a:t>
            </a:r>
            <a:r>
              <a:rPr lang="en-US" dirty="0" err="1"/>
              <a:t>inteligentni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”</a:t>
            </a:r>
          </a:p>
          <a:p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NISU </a:t>
            </a:r>
            <a:r>
              <a:rPr lang="en-US" dirty="0" err="1"/>
              <a:t>veštačka</a:t>
            </a:r>
            <a:r>
              <a:rPr lang="en-US" dirty="0"/>
              <a:t> </a:t>
            </a:r>
            <a:r>
              <a:rPr lang="en-US" dirty="0" err="1"/>
              <a:t>inteligencija</a:t>
            </a:r>
            <a:r>
              <a:rPr lang="sr-Latn-RS" dirty="0"/>
              <a:t> – ne uče i ne adaptiraju se na osnovu grešaka, samo izvršavaju pravila onako kako su ona definisana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9568-3D3D-4283-94DF-E5787645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Struktura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CC67-A6E0-48DB-84AC-ACC1E5D1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specifičnu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sr-Latn-RS" dirty="0"/>
              <a:t>. Pravila su obično u IF-THEN formatu: ako je uslov zadovoljen, izvrši akciju</a:t>
            </a:r>
          </a:p>
          <a:p>
            <a:r>
              <a:rPr lang="sr-Latn-RS" dirty="0"/>
              <a:t>Mo</a:t>
            </a:r>
            <a:r>
              <a:rPr lang="en-US" dirty="0" err="1"/>
              <a:t>dul</a:t>
            </a:r>
            <a:r>
              <a:rPr lang="en-US" dirty="0"/>
              <a:t> za </a:t>
            </a:r>
            <a:r>
              <a:rPr lang="en-US" dirty="0" err="1"/>
              <a:t>zaključivanje</a:t>
            </a:r>
            <a:r>
              <a:rPr lang="en-US" dirty="0"/>
              <a:t> (</a:t>
            </a:r>
            <a:r>
              <a:rPr lang="en-US" dirty="0" err="1"/>
              <a:t>rezoner</a:t>
            </a:r>
            <a:r>
              <a:rPr lang="en-US" dirty="0"/>
              <a:t>),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zaključivanje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sr-Latn-RS" dirty="0"/>
              <a:t>, u 3 koraka: podudaranje (provera zadovoljenosti uslova), razrešenje konflikta (određivanje redosleda izvršavanja) i akcija (izvršavanje)</a:t>
            </a:r>
          </a:p>
          <a:p>
            <a:r>
              <a:rPr lang="en-US" dirty="0"/>
              <a:t>Modul za </a:t>
            </a:r>
            <a:r>
              <a:rPr lang="en-US" dirty="0" err="1"/>
              <a:t>obrazlaganje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objašnjava</a:t>
            </a:r>
            <a:r>
              <a:rPr lang="en-US" dirty="0"/>
              <a:t> </a:t>
            </a:r>
            <a:r>
              <a:rPr lang="en-US" dirty="0" err="1"/>
              <a:t>rezonovanje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krajnjem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sr-Latn-RS" dirty="0"/>
              <a:t> – treba da objasni kako i zašto je došao do nekog zaključka</a:t>
            </a:r>
          </a:p>
          <a:p>
            <a:r>
              <a:rPr lang="en-US" dirty="0" err="1"/>
              <a:t>Privr</a:t>
            </a:r>
            <a:r>
              <a:rPr lang="sr-Latn-RS" dirty="0"/>
              <a:t>e</a:t>
            </a:r>
            <a:r>
              <a:rPr lang="en-US" dirty="0"/>
              <a:t>men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radn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memorij</a:t>
            </a:r>
            <a:r>
              <a:rPr lang="sr-Latn-RS" dirty="0"/>
              <a:t>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K</a:t>
            </a:r>
            <a:r>
              <a:rPr lang="en-US" dirty="0" err="1"/>
              <a:t>orisnički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sr-Latn-RS" dirty="0"/>
              <a:t>- </a:t>
            </a:r>
            <a:r>
              <a:rPr lang="en-US" dirty="0"/>
              <a:t>za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/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korisnikom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7B5-B172-4FD4-B5F9-AB3AF54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Struktura sistema baziranih na pravilima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B876F-34A3-48AC-871E-1D1BA8E2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4" y="1308465"/>
            <a:ext cx="9369287" cy="4868498"/>
          </a:xfrm>
        </p:spPr>
      </p:pic>
    </p:spTree>
    <p:extLst>
      <p:ext uri="{BB962C8B-B14F-4D97-AF65-F5344CB8AC3E}">
        <p14:creationId xmlns:p14="http://schemas.microsoft.com/office/powerpoint/2010/main" val="19201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C529-3ECD-4090-8AE5-D5E22EE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</a:t>
            </a:r>
            <a:r>
              <a:rPr lang="sr-Latn-RS" dirty="0"/>
              <a:t>ženjerstvo znanja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B90D-7DBE-485E-BA9D-DF9F2763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Ključni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uključeni</a:t>
            </a:r>
            <a:r>
              <a:rPr lang="en-US" dirty="0"/>
              <a:t> u </a:t>
            </a:r>
            <a:r>
              <a:rPr lang="en-US" dirty="0" err="1"/>
              <a:t>razvijanje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inženjer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, </a:t>
            </a:r>
            <a:r>
              <a:rPr lang="en-US" dirty="0" err="1"/>
              <a:t>ekspert</a:t>
            </a:r>
            <a:r>
              <a:rPr lang="en-US" dirty="0"/>
              <a:t> za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krajnji</a:t>
            </a:r>
            <a:r>
              <a:rPr lang="en-US" dirty="0"/>
              <a:t> </a:t>
            </a:r>
            <a:r>
              <a:rPr lang="en-US" dirty="0" err="1"/>
              <a:t>korisnik</a:t>
            </a:r>
            <a:endParaRPr lang="sr-Latn-RS" dirty="0"/>
          </a:p>
          <a:p>
            <a:r>
              <a:rPr lang="sr-Latn-RS" dirty="0"/>
              <a:t>Inženjer znanja prikuplja generalne informacije o domenu problema i konsultuje se sa domenskim ekspertom kako bi se rešili problemi oko dizajna</a:t>
            </a:r>
          </a:p>
          <a:p>
            <a:r>
              <a:rPr lang="sr-Latn-RS" dirty="0"/>
              <a:t>B</a:t>
            </a:r>
            <a:r>
              <a:rPr lang="en-US" dirty="0" err="1"/>
              <a:t>ira</a:t>
            </a:r>
            <a:r>
              <a:rPr lang="en-US" dirty="0"/>
              <a:t> se </a:t>
            </a:r>
            <a:r>
              <a:rPr lang="en-US" dirty="0" err="1"/>
              <a:t>način</a:t>
            </a:r>
            <a:r>
              <a:rPr lang="en-US" dirty="0"/>
              <a:t> r</a:t>
            </a:r>
            <a:r>
              <a:rPr lang="sr-Latn-RS" dirty="0"/>
              <a:t>e</a:t>
            </a:r>
            <a:r>
              <a:rPr lang="en-US" dirty="0" err="1"/>
              <a:t>prezentacije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,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,</a:t>
            </a:r>
            <a:r>
              <a:rPr lang="sr-Latn-RS" dirty="0"/>
              <a:t>...</a:t>
            </a:r>
          </a:p>
          <a:p>
            <a:r>
              <a:rPr lang="sr-Latn-RS" dirty="0"/>
              <a:t>Inženjer znanja potom pravi prototip sistema, koji je u stanju da rešava probleme u malom poddomenu problema</a:t>
            </a:r>
          </a:p>
          <a:p>
            <a:r>
              <a:rPr lang="sr-Latn-RS" dirty="0"/>
              <a:t>Nakon toga inženjer znanja i domenski ekspert testiraju i dorađuju znanje i daju sistemu sve više problema za rešavanje, usput korigujući nedostatke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E9C2-489B-467C-9DF7-AA5A1A9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Strategije zaključivanja – ulančavanje unapred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FADD-1366-4363-97AE-27236B2C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</a:t>
            </a:r>
            <a:r>
              <a:rPr lang="en-US" dirty="0" err="1"/>
              <a:t>očinje</a:t>
            </a:r>
            <a:r>
              <a:rPr lang="en-US" dirty="0"/>
              <a:t> se od </a:t>
            </a:r>
            <a:r>
              <a:rPr lang="en-US" dirty="0" err="1"/>
              <a:t>poznatih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pomera</a:t>
            </a:r>
            <a:r>
              <a:rPr lang="en-US" dirty="0"/>
              <a:t> se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primenom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došli</a:t>
            </a:r>
            <a:r>
              <a:rPr lang="en-US" dirty="0"/>
              <a:t> do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ne </a:t>
            </a:r>
            <a:r>
              <a:rPr lang="en-US" dirty="0" err="1"/>
              <a:t>stignemo</a:t>
            </a:r>
            <a:r>
              <a:rPr lang="en-US" dirty="0"/>
              <a:t> do </a:t>
            </a:r>
            <a:r>
              <a:rPr lang="en-US" dirty="0" err="1"/>
              <a:t>cilja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se ova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zaključivanje</a:t>
            </a:r>
            <a:r>
              <a:rPr lang="en-US" dirty="0"/>
              <a:t> </a:t>
            </a:r>
            <a:r>
              <a:rPr lang="en-US" dirty="0" err="1"/>
              <a:t>vođeno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(data-driven),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odozdo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gore</a:t>
            </a:r>
            <a:endParaRPr lang="sr-Latn-RS" dirty="0"/>
          </a:p>
          <a:p>
            <a:r>
              <a:rPr lang="en-US" dirty="0" err="1"/>
              <a:t>Izvršavanjem</a:t>
            </a:r>
            <a:r>
              <a:rPr lang="en-US" dirty="0"/>
              <a:t> </a:t>
            </a:r>
            <a:r>
              <a:rPr lang="sr-Latn-RS" dirty="0"/>
              <a:t>akcija </a:t>
            </a:r>
            <a:r>
              <a:rPr lang="en-US" dirty="0"/>
              <a:t>za one </a:t>
            </a:r>
            <a:r>
              <a:rPr lang="sr-Latn-RS" dirty="0"/>
              <a:t>činjenice</a:t>
            </a:r>
            <a:r>
              <a:rPr lang="en-US" dirty="0"/>
              <a:t> </a:t>
            </a:r>
            <a:r>
              <a:rPr lang="en-US" dirty="0" err="1"/>
              <a:t>čije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zadovoljene</a:t>
            </a:r>
            <a:r>
              <a:rPr lang="en-US" dirty="0"/>
              <a:t>, </a:t>
            </a:r>
            <a:r>
              <a:rPr lang="en-US" dirty="0" err="1"/>
              <a:t>dolazimo</a:t>
            </a:r>
            <a:r>
              <a:rPr lang="en-US" dirty="0"/>
              <a:t> do </a:t>
            </a:r>
            <a:r>
              <a:rPr lang="en-US" dirty="0" err="1"/>
              <a:t>zaključaka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da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došli</a:t>
            </a:r>
            <a:r>
              <a:rPr lang="en-US" dirty="0"/>
              <a:t> do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zaključaka</a:t>
            </a:r>
            <a:endParaRPr lang="sr-Latn-RS" dirty="0"/>
          </a:p>
          <a:p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u </a:t>
            </a:r>
            <a:r>
              <a:rPr lang="en-US" dirty="0" err="1"/>
              <a:t>širinu</a:t>
            </a:r>
            <a:r>
              <a:rPr lang="en-US" dirty="0"/>
              <a:t> –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dirty="0" err="1"/>
              <a:t>korenskog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susedne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dubine</a:t>
            </a:r>
            <a:r>
              <a:rPr lang="en-US" dirty="0"/>
              <a:t>,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krene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sledeći</a:t>
            </a:r>
            <a:r>
              <a:rPr lang="en-US" dirty="0"/>
              <a:t> </a:t>
            </a:r>
            <a:r>
              <a:rPr lang="en-US" dirty="0" err="1"/>
              <a:t>nivo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605-49CC-4313-9AE6-904838A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Strategije zaključivanja – ulančavanje unazad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A566-9B10-47E6-B0A1-19A50C2D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očinje</a:t>
            </a:r>
            <a:r>
              <a:rPr lang="en-US" dirty="0"/>
              <a:t> se od </a:t>
            </a:r>
            <a:r>
              <a:rPr lang="en-US" dirty="0" err="1"/>
              <a:t>cilja</a:t>
            </a:r>
            <a:r>
              <a:rPr lang="en-US" dirty="0"/>
              <a:t> (</a:t>
            </a:r>
            <a:r>
              <a:rPr lang="en-US" dirty="0" err="1"/>
              <a:t>zaključka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ide se </a:t>
            </a:r>
            <a:r>
              <a:rPr lang="en-US" dirty="0" err="1"/>
              <a:t>unazad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izvršavaju</a:t>
            </a:r>
            <a:r>
              <a:rPr lang="en-US" dirty="0"/>
              <a:t> se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dobile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podržavaju</a:t>
            </a:r>
            <a:r>
              <a:rPr lang="en-US" dirty="0"/>
              <a:t> </a:t>
            </a:r>
            <a:r>
              <a:rPr lang="en-US" dirty="0" err="1"/>
              <a:t>zaključak</a:t>
            </a:r>
            <a:endParaRPr lang="sr-Latn-RS" dirty="0"/>
          </a:p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se ova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zaključivanje</a:t>
            </a:r>
            <a:r>
              <a:rPr lang="en-US" dirty="0"/>
              <a:t> </a:t>
            </a:r>
            <a:r>
              <a:rPr lang="en-US" dirty="0" err="1"/>
              <a:t>vođeno</a:t>
            </a:r>
            <a:r>
              <a:rPr lang="en-US" dirty="0"/>
              <a:t> </a:t>
            </a:r>
            <a:r>
              <a:rPr lang="en-US" dirty="0" err="1"/>
              <a:t>ciljem</a:t>
            </a:r>
            <a:r>
              <a:rPr lang="en-US" dirty="0"/>
              <a:t> (goal-driven),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odozgo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dole</a:t>
            </a:r>
            <a:endParaRPr lang="sr-Latn-RS" dirty="0"/>
          </a:p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 se </a:t>
            </a:r>
            <a:r>
              <a:rPr lang="en-US" dirty="0" err="1"/>
              <a:t>izvlače</a:t>
            </a:r>
            <a:r>
              <a:rPr lang="en-US" dirty="0"/>
              <a:t> </a:t>
            </a:r>
            <a:r>
              <a:rPr lang="en-US" dirty="0" err="1"/>
              <a:t>podciljevi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pronađu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podržavaju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podciljeve</a:t>
            </a:r>
            <a:r>
              <a:rPr lang="en-US" dirty="0"/>
              <a:t>, a </a:t>
            </a:r>
            <a:r>
              <a:rPr lang="en-US" dirty="0" err="1"/>
              <a:t>samim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cilj</a:t>
            </a:r>
            <a:endParaRPr lang="sr-Latn-RS" dirty="0"/>
          </a:p>
          <a:p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u </a:t>
            </a:r>
            <a:r>
              <a:rPr lang="en-US" dirty="0" err="1"/>
              <a:t>dubinu</a:t>
            </a:r>
            <a:r>
              <a:rPr lang="en-US" dirty="0"/>
              <a:t> –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dirty="0" err="1"/>
              <a:t>korenskog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, </a:t>
            </a:r>
            <a:r>
              <a:rPr lang="en-US" dirty="0" err="1"/>
              <a:t>pomera</a:t>
            </a:r>
            <a:r>
              <a:rPr lang="en-US" dirty="0"/>
              <a:t> se </a:t>
            </a:r>
            <a:r>
              <a:rPr lang="en-US" dirty="0" err="1"/>
              <a:t>dalje</a:t>
            </a:r>
            <a:r>
              <a:rPr lang="en-US" dirty="0"/>
              <a:t> za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ide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dublje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vrati</a:t>
            </a:r>
            <a:r>
              <a:rPr lang="en-US" dirty="0"/>
              <a:t> za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unazad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pretraži</a:t>
            </a:r>
            <a:r>
              <a:rPr lang="en-US" dirty="0"/>
              <a:t> </a:t>
            </a:r>
            <a:r>
              <a:rPr lang="en-US" dirty="0" err="1"/>
              <a:t>susedni</a:t>
            </a:r>
            <a:r>
              <a:rPr lang="en-US" dirty="0"/>
              <a:t> </a:t>
            </a:r>
            <a:r>
              <a:rPr lang="en-US" dirty="0" err="1"/>
              <a:t>čvor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2574</Words>
  <Application>Microsoft Office PowerPoint</Application>
  <PresentationFormat>Widescreen</PresentationFormat>
  <Paragraphs>185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Rukovanje pravilima u poslovnim web aplikacijama</vt:lpstr>
      <vt:lpstr>Sistemi bazirani na pravilima i ekspertski sistemi</vt:lpstr>
      <vt:lpstr>Istorijat sistema baziranih na pravilima</vt:lpstr>
      <vt:lpstr>Istorijat sistema baziranih na pravilima</vt:lpstr>
      <vt:lpstr>Struktura sistema baziranih na pravilima</vt:lpstr>
      <vt:lpstr>Struktura sistema baziranih na pravilima</vt:lpstr>
      <vt:lpstr>Inženjerstvo znanja</vt:lpstr>
      <vt:lpstr>Strategije zaključivanja – ulančavanje unapred</vt:lpstr>
      <vt:lpstr>Strategije zaključivanja – ulančavanje unazad</vt:lpstr>
      <vt:lpstr>Pretraga prvi u dubinu i prvi u širinu</vt:lpstr>
      <vt:lpstr>Ulančavanje unapred</vt:lpstr>
      <vt:lpstr>Ulančavanje unazad</vt:lpstr>
      <vt:lpstr>Programski jezici bazirani na pravilima</vt:lpstr>
      <vt:lpstr>Prednosti sistema baziranih na pravilima</vt:lpstr>
      <vt:lpstr>Mane sistema baziranih na pravilima</vt:lpstr>
      <vt:lpstr>Kada koristiti sisteme bazirane na pravilima?</vt:lpstr>
      <vt:lpstr>Kada ne koristiti sisteme bazirane na pravilima?</vt:lpstr>
      <vt:lpstr>Programski jezik Drools</vt:lpstr>
      <vt:lpstr>Terminologija u Drools-u</vt:lpstr>
      <vt:lpstr>Struktura Drools-a</vt:lpstr>
      <vt:lpstr>Primer Drools pravila</vt:lpstr>
      <vt:lpstr>Rete algoritam</vt:lpstr>
      <vt:lpstr>Rete algoritam - primer</vt:lpstr>
      <vt:lpstr>Rete mreža</vt:lpstr>
      <vt:lpstr>Rete mreža - primer</vt:lpstr>
      <vt:lpstr>Rete mreža - primer</vt:lpstr>
      <vt:lpstr>Rete algoritam</vt:lpstr>
      <vt:lpstr>Rete algoritam – grafički prikaz</vt:lpstr>
      <vt:lpstr>Poslovne web aplikacije</vt:lpstr>
      <vt:lpstr>Redosled akcija u web aplikaciji</vt:lpstr>
      <vt:lpstr>Arhitektura web aplikacije</vt:lpstr>
      <vt:lpstr>Zašto se koriste web aplikacije?</vt:lpstr>
      <vt:lpstr>Razvoj poslovnih web aplikacija</vt:lpstr>
      <vt:lpstr>Koraci u razvoju web aplikacija</vt:lpstr>
      <vt:lpstr>Cloud servisi</vt:lpstr>
      <vt:lpstr>Ključni principi dizajna poslovnih web aplikacija</vt:lpstr>
      <vt:lpstr>Bezbednost poslovnih web aplikacija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Rukovanje pravilima u poslovnim web aplikacijama</dc:title>
  <dc:creator>Mile</dc:creator>
  <cp:lastModifiedBy>Mile</cp:lastModifiedBy>
  <cp:revision>46</cp:revision>
  <dcterms:created xsi:type="dcterms:W3CDTF">2020-08-17T10:06:17Z</dcterms:created>
  <dcterms:modified xsi:type="dcterms:W3CDTF">2020-08-20T15:47:26Z</dcterms:modified>
</cp:coreProperties>
</file>