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sldIdLst>
    <p:sldId id="258" r:id="rId3"/>
    <p:sldId id="257" r:id="rId4"/>
    <p:sldId id="271" r:id="rId5"/>
    <p:sldId id="272" r:id="rId6"/>
    <p:sldId id="274" r:id="rId7"/>
    <p:sldId id="273" r:id="rId8"/>
    <p:sldId id="265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42EA-CEB8-48B3-B326-5167E8FF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32E08-2DBC-43D6-94F3-AFD27FC2C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6D88-5CBD-41EE-81D0-C7725F0A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2364-BC55-4EEE-A634-3D009BE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0000"/>
    </mc:Choice>
    <mc:Fallback xmlns=""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5280-9A80-4E3F-BEA8-8D5262F1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94882-72E0-4B5B-B192-4EC0E2AE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05A5-A955-411E-A026-0531B4DD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2364-BC55-4EEE-A634-3D009BE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0000"/>
    </mc:Choice>
    <mc:Fallback xmlns=""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F368-079C-4B18-9616-A5065B6F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BF5C-F457-4BB0-86C5-6F7B484C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0001E-0BF2-4C4A-BCDB-D48DF1C6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314C5-3357-4FEB-B81C-0D3CD9212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D471F-967A-467B-BCAF-752418CF6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3A50F-A4FE-4094-A585-9A36579F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2364-BC55-4EEE-A634-3D009BE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0000"/>
    </mc:Choice>
    <mc:Fallback xmlns=""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6EB7-6FBB-4906-A35F-62AEE44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FF95-1455-448E-BF2E-32F9AA77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BBA64-02E1-487C-A68A-00397A30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BA9C-6B91-4BDB-A4E1-EAD6B2D7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fld id="{BF652364-BC55-4EEE-A634-3D009BE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0000"/>
    </mc:Choice>
    <mc:Fallback xmlns=""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7ECD-4384-4BE8-9E0E-3DB43636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F3059-FAF8-408A-840D-C4A3A6FF7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41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0000"/>
    </mc:Choice>
    <mc:Fallback xmlns=""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376AB7-944A-4F7F-BCA1-67989EF3D1BF}"/>
              </a:ext>
            </a:extLst>
          </p:cNvPr>
          <p:cNvSpPr/>
          <p:nvPr userDrawn="1"/>
        </p:nvSpPr>
        <p:spPr>
          <a:xfrm>
            <a:off x="0" y="0"/>
            <a:ext cx="12192000" cy="685079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0000">
                <a:schemeClr val="bg1">
                  <a:lumMod val="95000"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65B80-BAF0-41EC-8498-B0435828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66AE1-DF62-442B-AFCC-8A368B3A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51C1-9B80-4962-A723-01B368CA4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13773" y="6337299"/>
            <a:ext cx="1040027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Rockwell" panose="02060603020205020403" pitchFamily="18" charset="0"/>
              </a:defRPr>
            </a:lvl1pPr>
          </a:lstStyle>
          <a:p>
            <a:fld id="{BF652364-BC55-4EEE-A634-3D009BE8E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7692F-CD89-49A5-8A35-52F2558B3F6B}"/>
              </a:ext>
            </a:extLst>
          </p:cNvPr>
          <p:cNvSpPr/>
          <p:nvPr userDrawn="1"/>
        </p:nvSpPr>
        <p:spPr>
          <a:xfrm>
            <a:off x="0" y="0"/>
            <a:ext cx="66726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E790FD-90F3-441A-B9C1-078CC0DA76A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89" y="6176961"/>
            <a:ext cx="4073611" cy="673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040C6D-5CBC-413A-BA68-79BEDE269B41}"/>
              </a:ext>
            </a:extLst>
          </p:cNvPr>
          <p:cNvSpPr txBox="1"/>
          <p:nvPr userDrawn="1"/>
        </p:nvSpPr>
        <p:spPr>
          <a:xfrm>
            <a:off x="5257800" y="6386727"/>
            <a:ext cx="355668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0" i="1" dirty="0">
                <a:solidFill>
                  <a:schemeClr val="accent3"/>
                </a:solidFill>
                <a:latin typeface="Rockwell" panose="02060603020205020403" pitchFamily="18" charset="0"/>
              </a:rPr>
              <a:t>begin with the end in mind</a:t>
            </a:r>
          </a:p>
        </p:txBody>
      </p:sp>
    </p:spTree>
    <p:extLst>
      <p:ext uri="{BB962C8B-B14F-4D97-AF65-F5344CB8AC3E}">
        <p14:creationId xmlns:p14="http://schemas.microsoft.com/office/powerpoint/2010/main" val="35556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0000" advClick="0" advTm="10000"/>
    </mc:Choice>
    <mc:Fallback xmlns="">
      <p:transition spd="slow" advClick="0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Rockwell" panose="02060603020205020403" pitchFamily="18" charset="0"/>
          <a:ea typeface="Batang" panose="02030600000101010101" pitchFamily="18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Rockwell" panose="02060603020205020403" pitchFamily="18" charset="0"/>
          <a:ea typeface="Batang" panose="02030600000101010101" pitchFamily="18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Rockwell" panose="02060603020205020403" pitchFamily="18" charset="0"/>
          <a:ea typeface="Batang" panose="02030600000101010101" pitchFamily="18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Rockwell" panose="02060603020205020403" pitchFamily="18" charset="0"/>
          <a:ea typeface="Batang" panose="02030600000101010101" pitchFamily="18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Rockwell" panose="02060603020205020403" pitchFamily="18" charset="0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645411-2BC9-4A09-9AAA-2424719937C4}"/>
              </a:ext>
            </a:extLst>
          </p:cNvPr>
          <p:cNvSpPr/>
          <p:nvPr userDrawn="1"/>
        </p:nvSpPr>
        <p:spPr>
          <a:xfrm>
            <a:off x="0" y="0"/>
            <a:ext cx="12192000" cy="685079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0000">
                <a:schemeClr val="bg1">
                  <a:lumMod val="95000"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09083-CDE6-4F5C-8CEA-ADAD330E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40C5A-7B48-4B56-A295-022ED257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79FEA-D97A-471D-95A7-51A2FB578241}"/>
              </a:ext>
            </a:extLst>
          </p:cNvPr>
          <p:cNvSpPr/>
          <p:nvPr userDrawn="1"/>
        </p:nvSpPr>
        <p:spPr>
          <a:xfrm>
            <a:off x="0" y="0"/>
            <a:ext cx="65902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0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mc:AlternateContent xmlns:mc="http://schemas.openxmlformats.org/markup-compatibility/2006" xmlns:p14="http://schemas.microsoft.com/office/powerpoint/2010/main">
    <mc:Choice Requires="p14">
      <p:transition spd="slow" p14:dur="10000" advClick="0" advTm="10000"/>
    </mc:Choice>
    <mc:Fallback xmlns="">
      <p:transition spd="slow" advClick="0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Rockwell" panose="02060603020205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Rockwell" panose="02060603020205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Rockwell" panose="02060603020205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Rockwell" panose="02060603020205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Rockwell" panose="02060603020205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2"/>
            </a:gs>
            <a:gs pos="0">
              <a:schemeClr val="bg1"/>
            </a:gs>
            <a:gs pos="82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502DB-5F2F-4333-B246-046D9F95F9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13" y="569136"/>
            <a:ext cx="10076033" cy="1666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5B145-C6B9-40FC-B8FF-6CAC322AE79B}"/>
              </a:ext>
            </a:extLst>
          </p:cNvPr>
          <p:cNvSpPr txBox="1"/>
          <p:nvPr/>
        </p:nvSpPr>
        <p:spPr>
          <a:xfrm>
            <a:off x="1608301" y="5987145"/>
            <a:ext cx="27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www.dahsolutions.com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908D9-59D7-442D-A8A1-B6AF0AE04D36}"/>
              </a:ext>
            </a:extLst>
          </p:cNvPr>
          <p:cNvSpPr txBox="1"/>
          <p:nvPr/>
        </p:nvSpPr>
        <p:spPr>
          <a:xfrm>
            <a:off x="8130876" y="5987145"/>
            <a:ext cx="27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(937) 219-8322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CDDB8-0D24-403F-B594-0D38F2C4AEE7}"/>
              </a:ext>
            </a:extLst>
          </p:cNvPr>
          <p:cNvSpPr txBox="1"/>
          <p:nvPr/>
        </p:nvSpPr>
        <p:spPr>
          <a:xfrm>
            <a:off x="1683125" y="2235849"/>
            <a:ext cx="979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3"/>
                </a:solidFill>
                <a:latin typeface="Rockwell" panose="02060603020205020403" pitchFamily="18" charset="0"/>
              </a:rPr>
              <a:t>Visualize your Path to Recognition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DFCBC-8695-4204-9F49-04B56A3B3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82" y="2970509"/>
            <a:ext cx="6640693" cy="2805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0">
        <p:random/>
      </p:transition>
    </mc:Choice>
    <mc:Fallback xmlns="">
      <p:transition spd="slow" advClick="0" advTm="10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F9FE2DF-054B-4820-8492-D1E3DC199A42}"/>
              </a:ext>
            </a:extLst>
          </p:cNvPr>
          <p:cNvSpPr txBox="1">
            <a:spLocks/>
          </p:cNvSpPr>
          <p:nvPr/>
        </p:nvSpPr>
        <p:spPr>
          <a:xfrm>
            <a:off x="665163" y="1565188"/>
            <a:ext cx="11526837" cy="6433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6F3D8-C34F-4156-9DB3-3328FA8A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9430"/>
            <a:ext cx="1096576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MS Mincho" panose="02020609040205080304" pitchFamily="49" charset="-128"/>
              </a:rPr>
              <a:t>ABOUT US</a:t>
            </a:r>
            <a:endParaRPr lang="en-US" sz="5400" dirty="0">
              <a:ea typeface="MS Mincho" panose="02020609040205080304" pitchFamily="49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98459-4114-4873-8727-314FEA58B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65188"/>
            <a:ext cx="5157787" cy="643325"/>
          </a:xfrm>
          <a:solidFill>
            <a:schemeClr val="accent2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Who are we?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B6126-6A9F-4259-A764-9C787A7A8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5036"/>
            <a:ext cx="5157787" cy="3684588"/>
          </a:xfrm>
        </p:spPr>
        <p:txBody>
          <a:bodyPr>
            <a:normAutofit/>
          </a:bodyPr>
          <a:lstStyle/>
          <a:p>
            <a:r>
              <a:rPr lang="en-US" sz="2400" dirty="0"/>
              <a:t>DAH Solutions helps practices achieve recognition through a proven project management process.   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</a:t>
            </a:r>
          </a:p>
          <a:p>
            <a:r>
              <a:rPr lang="en-US" sz="2400" dirty="0"/>
              <a:t>We use custom built tools and software to make every project a success.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94A1E-3BA4-4C67-ADEE-E3FFE4335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65188"/>
            <a:ext cx="5183188" cy="643325"/>
          </a:xfrm>
          <a:solidFill>
            <a:schemeClr val="accent2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What do we do?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6A2CF-4B47-4E9B-A0F2-B1490B64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65036"/>
            <a:ext cx="5300663" cy="3684588"/>
          </a:xfrm>
        </p:spPr>
        <p:txBody>
          <a:bodyPr>
            <a:normAutofit/>
          </a:bodyPr>
          <a:lstStyle/>
          <a:p>
            <a:r>
              <a:rPr lang="en-US" sz="2400" dirty="0"/>
              <a:t>Every project follows the basic same process: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Planning</a:t>
            </a:r>
            <a:r>
              <a:rPr lang="en-US" sz="2000" dirty="0"/>
              <a:t> - assess what and when</a:t>
            </a:r>
          </a:p>
          <a:p>
            <a:pPr marL="914400" lvl="1" indent="-457200">
              <a:buFont typeface="+mj-lt"/>
              <a:buAutoNum type="arabicParenR"/>
            </a:pPr>
            <a:endParaRPr lang="en-US" sz="2000" b="1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Execution</a:t>
            </a:r>
            <a:r>
              <a:rPr lang="en-US" sz="2000" dirty="0"/>
              <a:t> - take action on the plan</a:t>
            </a:r>
          </a:p>
          <a:p>
            <a:pPr marL="914400" lvl="1" indent="-457200">
              <a:buFont typeface="+mj-lt"/>
              <a:buAutoNum type="arabicParenR"/>
            </a:pPr>
            <a:endParaRPr lang="en-US" sz="2000" b="1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Analysis &amp; Reporting </a:t>
            </a:r>
            <a:r>
              <a:rPr lang="en-US" sz="2000" dirty="0"/>
              <a:t>- visibility to how we are performing</a:t>
            </a:r>
          </a:p>
          <a:p>
            <a:pPr marL="914400" lvl="1" indent="-457200">
              <a:buFont typeface="+mj-lt"/>
              <a:buAutoNum type="arabicParenR"/>
            </a:pPr>
            <a:endParaRPr lang="en-US" sz="2000" b="1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Review</a:t>
            </a:r>
            <a:r>
              <a:rPr lang="en-US" sz="2000" dirty="0"/>
              <a:t> - ensuring documentation </a:t>
            </a:r>
            <a:r>
              <a:rPr lang="en-US" sz="2000" dirty="0">
                <a:solidFill>
                  <a:schemeClr val="tx1"/>
                </a:solidFill>
              </a:rPr>
              <a:t>meets criteria</a:t>
            </a:r>
          </a:p>
        </p:txBody>
      </p:sp>
    </p:spTree>
    <p:extLst>
      <p:ext uri="{BB962C8B-B14F-4D97-AF65-F5344CB8AC3E}">
        <p14:creationId xmlns:p14="http://schemas.microsoft.com/office/powerpoint/2010/main" val="14802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0">
        <p:random/>
      </p:transition>
    </mc:Choice>
    <mc:Fallback xmlns="">
      <p:transition spd="slow" advClick="0" advTm="12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F8FF37-4B66-417D-8D07-F9196CFC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860076"/>
            <a:ext cx="8944093" cy="5283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ABBDF-B426-44DF-81D5-86832C8B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88"/>
            <a:ext cx="10515600" cy="842788"/>
          </a:xfrm>
        </p:spPr>
        <p:txBody>
          <a:bodyPr/>
          <a:lstStyle/>
          <a:p>
            <a:pPr algn="ctr"/>
            <a:r>
              <a:rPr lang="en-US" dirty="0"/>
              <a:t>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CBC14-30D2-4F9B-9D08-A234E887F936}"/>
              </a:ext>
            </a:extLst>
          </p:cNvPr>
          <p:cNvSpPr txBox="1"/>
          <p:nvPr/>
        </p:nvSpPr>
        <p:spPr>
          <a:xfrm>
            <a:off x="714375" y="2679992"/>
            <a:ext cx="2271713" cy="298543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Rockwell" panose="02060603020205020403" pitchFamily="18" charset="0"/>
              </a:rPr>
              <a:t>Clear Path</a:t>
            </a:r>
            <a:endParaRPr lang="en-US" sz="1400" b="1" dirty="0">
              <a:solidFill>
                <a:schemeClr val="accent1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Know when you are behind</a:t>
            </a:r>
          </a:p>
          <a:p>
            <a:pPr marL="342900" indent="-342900">
              <a:buAutoNum type="arabicParenR" startAt="3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342900" indent="-342900">
              <a:buAutoNum type="arabicParenR" startAt="3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Proactively view upcoming tasks</a:t>
            </a:r>
          </a:p>
          <a:p>
            <a:pPr marL="342900" indent="-342900">
              <a:buAutoNum type="arabicParenR" startAt="3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342900" indent="-342900">
              <a:buAutoNum type="arabicParenR" startAt="3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View/Edit Criteria not selected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32C56-6187-45CD-8280-58A8B905B4F8}"/>
              </a:ext>
            </a:extLst>
          </p:cNvPr>
          <p:cNvSpPr txBox="1"/>
          <p:nvPr/>
        </p:nvSpPr>
        <p:spPr>
          <a:xfrm>
            <a:off x="714375" y="866212"/>
            <a:ext cx="2271713" cy="1600438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Rockwell" panose="02060603020205020403" pitchFamily="18" charset="0"/>
              </a:rPr>
              <a:t>Flexibility</a:t>
            </a:r>
            <a:endParaRPr lang="en-US" b="1" dirty="0">
              <a:solidFill>
                <a:schemeClr val="accent1"/>
              </a:solidFill>
              <a:latin typeface="Rockwell" panose="02060603020205020403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View Concepts</a:t>
            </a:r>
          </a:p>
          <a:p>
            <a:pPr marL="342900" indent="-342900">
              <a:buAutoNum type="arabicParenR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Filter individual Criteria</a:t>
            </a:r>
          </a:p>
        </p:txBody>
      </p:sp>
    </p:spTree>
    <p:extLst>
      <p:ext uri="{BB962C8B-B14F-4D97-AF65-F5344CB8AC3E}">
        <p14:creationId xmlns:p14="http://schemas.microsoft.com/office/powerpoint/2010/main" val="366708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0">
        <p:random/>
      </p:transition>
    </mc:Choice>
    <mc:Fallback xmlns="">
      <p:transition spd="slow" advClick="0" advTm="12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BBDF-B426-44DF-81D5-86832C8B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88"/>
            <a:ext cx="10515600" cy="842788"/>
          </a:xfrm>
        </p:spPr>
        <p:txBody>
          <a:bodyPr/>
          <a:lstStyle/>
          <a:p>
            <a:pPr algn="ctr"/>
            <a:r>
              <a:rPr lang="en-US" dirty="0"/>
              <a:t>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9435E-6B1F-4ABF-BA2A-380E8BEBF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2216"/>
            <a:ext cx="4529769" cy="142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194D9-FB53-4809-BDFA-A24C41E89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93" y="1084906"/>
            <a:ext cx="7113985" cy="1774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33C488-B495-41D1-87EC-DAF870A9A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76" y="2539376"/>
            <a:ext cx="6612409" cy="3537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0F04C5-1B39-4D16-A480-4BB2CDC204B5}"/>
              </a:ext>
            </a:extLst>
          </p:cNvPr>
          <p:cNvSpPr txBox="1"/>
          <p:nvPr/>
        </p:nvSpPr>
        <p:spPr>
          <a:xfrm>
            <a:off x="7772400" y="3097632"/>
            <a:ext cx="3912526" cy="298543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Rockwell" panose="02060603020205020403" pitchFamily="18" charset="0"/>
              </a:rPr>
              <a:t>Visibility</a:t>
            </a:r>
            <a:endParaRPr lang="en-US" sz="1400" b="1" dirty="0">
              <a:solidFill>
                <a:schemeClr val="accent1"/>
              </a:solidFill>
              <a:latin typeface="Rockwell" panose="02060603020205020403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Easily see where to focus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Get into the details, follow the process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Work with DAH &amp; team members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Load documentation for review</a:t>
            </a:r>
          </a:p>
        </p:txBody>
      </p:sp>
    </p:spTree>
    <p:extLst>
      <p:ext uri="{BB962C8B-B14F-4D97-AF65-F5344CB8AC3E}">
        <p14:creationId xmlns:p14="http://schemas.microsoft.com/office/powerpoint/2010/main" val="782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0">
        <p:random/>
      </p:transition>
    </mc:Choice>
    <mc:Fallback xmlns="">
      <p:transition spd="slow" advClick="0" advTm="12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BBDF-B426-44DF-81D5-86832C8B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88"/>
            <a:ext cx="10515600" cy="842788"/>
          </a:xfrm>
        </p:spPr>
        <p:txBody>
          <a:bodyPr/>
          <a:lstStyle/>
          <a:p>
            <a:pPr algn="ctr"/>
            <a:r>
              <a:rPr lang="en-US" dirty="0"/>
              <a:t>ANALYSIS &amp; REPORTING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4FE72-74BD-4F88-B5B6-5EDEF26B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38" y="888652"/>
            <a:ext cx="8544768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00CF8D-0617-4371-88EE-7CFEDDE66A5B}"/>
              </a:ext>
            </a:extLst>
          </p:cNvPr>
          <p:cNvSpPr txBox="1"/>
          <p:nvPr/>
        </p:nvSpPr>
        <p:spPr>
          <a:xfrm>
            <a:off x="838200" y="988656"/>
            <a:ext cx="2319338" cy="4401205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Rockwell" panose="02060603020205020403" pitchFamily="18" charset="0"/>
              </a:rPr>
              <a:t>Transparency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Real-time project status Core vs. Elective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Shared vs Site Progress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Rockwell" panose="02060603020205020403" pitchFamily="18" charset="0"/>
              </a:rPr>
              <a:t>Alignment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Prepare for Check-In</a:t>
            </a:r>
          </a:p>
          <a:p>
            <a:pPr marL="342900" indent="-342900">
              <a:buFont typeface="+mj-lt"/>
              <a:buAutoNum type="arabicParenR" startAt="3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Know what is coming</a:t>
            </a:r>
          </a:p>
        </p:txBody>
      </p:sp>
    </p:spTree>
    <p:extLst>
      <p:ext uri="{BB962C8B-B14F-4D97-AF65-F5344CB8AC3E}">
        <p14:creationId xmlns:p14="http://schemas.microsoft.com/office/powerpoint/2010/main" val="38609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0">
        <p:random/>
      </p:transition>
    </mc:Choice>
    <mc:Fallback xmlns="">
      <p:transition spd="slow" advClick="0" advTm="12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BBDF-B426-44DF-81D5-86832C8B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88"/>
            <a:ext cx="10515600" cy="842788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EA5E1-1FAF-400D-B14B-38E17C56F58A}"/>
              </a:ext>
            </a:extLst>
          </p:cNvPr>
          <p:cNvSpPr txBox="1"/>
          <p:nvPr/>
        </p:nvSpPr>
        <p:spPr>
          <a:xfrm>
            <a:off x="1514474" y="4389100"/>
            <a:ext cx="9839325" cy="1877437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Rockwell" panose="02060603020205020403" pitchFamily="18" charset="0"/>
              </a:rPr>
              <a:t>Collaboration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Self service Guidance and Resources are available to ALL team members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accent3"/>
                </a:solidFill>
                <a:latin typeface="Rockwell" panose="02060603020205020403" pitchFamily="18" charset="0"/>
              </a:rPr>
              <a:t>Trust the expert!  DAH solutions has the experience to review and guide you to a successful Check-In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solidFill>
                <a:schemeClr val="accent3"/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58A50-7BA9-43B1-AB03-5CD8DBD8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97" y="860076"/>
            <a:ext cx="8786805" cy="33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0">
        <p:random/>
      </p:transition>
    </mc:Choice>
    <mc:Fallback xmlns="">
      <p:transition spd="slow" advClick="0" advTm="12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E7B0EEEC-BC03-4C77-80A3-8299E9198C91}"/>
              </a:ext>
            </a:extLst>
          </p:cNvPr>
          <p:cNvSpPr/>
          <p:nvPr/>
        </p:nvSpPr>
        <p:spPr>
          <a:xfrm>
            <a:off x="1496209" y="3771254"/>
            <a:ext cx="9857591" cy="1231575"/>
          </a:xfrm>
          <a:prstGeom prst="notchedRightArrow">
            <a:avLst/>
          </a:prstGeom>
          <a:solidFill>
            <a:schemeClr val="accent3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E57F12-F08A-4179-941A-1514A7E2B67D}"/>
              </a:ext>
            </a:extLst>
          </p:cNvPr>
          <p:cNvSpPr/>
          <p:nvPr/>
        </p:nvSpPr>
        <p:spPr>
          <a:xfrm>
            <a:off x="4797425" y="4104110"/>
            <a:ext cx="5639036" cy="57388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5FB90A-6507-4A4F-B510-5D14371AD37D}"/>
              </a:ext>
            </a:extLst>
          </p:cNvPr>
          <p:cNvSpPr/>
          <p:nvPr/>
        </p:nvSpPr>
        <p:spPr>
          <a:xfrm>
            <a:off x="3048001" y="4105275"/>
            <a:ext cx="1749424" cy="573882"/>
          </a:xfrm>
          <a:prstGeom prst="rect">
            <a:avLst/>
          </a:prstGeom>
          <a:solidFill>
            <a:schemeClr val="accent4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1167BE-C5B2-485A-819E-E8683E5FC962}"/>
              </a:ext>
            </a:extLst>
          </p:cNvPr>
          <p:cNvSpPr/>
          <p:nvPr/>
        </p:nvSpPr>
        <p:spPr>
          <a:xfrm>
            <a:off x="1916274" y="4105275"/>
            <a:ext cx="1131727" cy="57388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87193E1A-22A9-43F4-A55F-BC0A2DA72788}"/>
              </a:ext>
            </a:extLst>
          </p:cNvPr>
          <p:cNvSpPr/>
          <p:nvPr/>
        </p:nvSpPr>
        <p:spPr>
          <a:xfrm>
            <a:off x="9906035" y="4185727"/>
            <a:ext cx="412377" cy="445815"/>
          </a:xfrm>
          <a:prstGeom prst="diamond">
            <a:avLst/>
          </a:prstGeom>
          <a:solidFill>
            <a:schemeClr val="accent6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AD4BB730-25A2-49C2-A747-BD4D2B5EA158}"/>
              </a:ext>
            </a:extLst>
          </p:cNvPr>
          <p:cNvSpPr/>
          <p:nvPr/>
        </p:nvSpPr>
        <p:spPr>
          <a:xfrm>
            <a:off x="7641113" y="4164135"/>
            <a:ext cx="412377" cy="445815"/>
          </a:xfrm>
          <a:prstGeom prst="diamond">
            <a:avLst/>
          </a:prstGeom>
          <a:solidFill>
            <a:schemeClr val="accent6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1850" cy="62370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TRANSFORMATION TIMELINE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ACF2E4-744C-4D5C-9CCC-223D2BFB5E10}"/>
              </a:ext>
            </a:extLst>
          </p:cNvPr>
          <p:cNvSpPr/>
          <p:nvPr/>
        </p:nvSpPr>
        <p:spPr>
          <a:xfrm>
            <a:off x="1350102" y="1395832"/>
            <a:ext cx="2301081" cy="957465"/>
          </a:xfrm>
          <a:custGeom>
            <a:avLst/>
            <a:gdLst>
              <a:gd name="connsiteX0" fmla="*/ 0 w 2301081"/>
              <a:gd name="connsiteY0" fmla="*/ 106028 h 1060279"/>
              <a:gd name="connsiteX1" fmla="*/ 106028 w 2301081"/>
              <a:gd name="connsiteY1" fmla="*/ 0 h 1060279"/>
              <a:gd name="connsiteX2" fmla="*/ 2195053 w 2301081"/>
              <a:gd name="connsiteY2" fmla="*/ 0 h 1060279"/>
              <a:gd name="connsiteX3" fmla="*/ 2301081 w 2301081"/>
              <a:gd name="connsiteY3" fmla="*/ 106028 h 1060279"/>
              <a:gd name="connsiteX4" fmla="*/ 2301081 w 2301081"/>
              <a:gd name="connsiteY4" fmla="*/ 954251 h 1060279"/>
              <a:gd name="connsiteX5" fmla="*/ 2195053 w 2301081"/>
              <a:gd name="connsiteY5" fmla="*/ 1060279 h 1060279"/>
              <a:gd name="connsiteX6" fmla="*/ 106028 w 2301081"/>
              <a:gd name="connsiteY6" fmla="*/ 1060279 h 1060279"/>
              <a:gd name="connsiteX7" fmla="*/ 0 w 2301081"/>
              <a:gd name="connsiteY7" fmla="*/ 954251 h 1060279"/>
              <a:gd name="connsiteX8" fmla="*/ 0 w 2301081"/>
              <a:gd name="connsiteY8" fmla="*/ 106028 h 10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1081" h="1060279">
                <a:moveTo>
                  <a:pt x="0" y="106028"/>
                </a:moveTo>
                <a:cubicBezTo>
                  <a:pt x="0" y="47470"/>
                  <a:pt x="47470" y="0"/>
                  <a:pt x="106028" y="0"/>
                </a:cubicBezTo>
                <a:lnTo>
                  <a:pt x="2195053" y="0"/>
                </a:lnTo>
                <a:cubicBezTo>
                  <a:pt x="2253611" y="0"/>
                  <a:pt x="2301081" y="47470"/>
                  <a:pt x="2301081" y="106028"/>
                </a:cubicBezTo>
                <a:lnTo>
                  <a:pt x="2301081" y="954251"/>
                </a:lnTo>
                <a:cubicBezTo>
                  <a:pt x="2301081" y="1012809"/>
                  <a:pt x="2253611" y="1060279"/>
                  <a:pt x="2195053" y="1060279"/>
                </a:cubicBezTo>
                <a:lnTo>
                  <a:pt x="106028" y="1060279"/>
                </a:lnTo>
                <a:cubicBezTo>
                  <a:pt x="47470" y="1060279"/>
                  <a:pt x="0" y="1012809"/>
                  <a:pt x="0" y="954251"/>
                </a:cubicBezTo>
                <a:lnTo>
                  <a:pt x="0" y="106028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Gather Information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(2-3 months)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5315AD5-29D7-498F-B591-C458B37038D9}"/>
              </a:ext>
            </a:extLst>
          </p:cNvPr>
          <p:cNvSpPr/>
          <p:nvPr/>
        </p:nvSpPr>
        <p:spPr>
          <a:xfrm>
            <a:off x="3979090" y="1588113"/>
            <a:ext cx="739531" cy="572902"/>
          </a:xfrm>
          <a:custGeom>
            <a:avLst/>
            <a:gdLst>
              <a:gd name="connsiteX0" fmla="*/ 0 w 739531"/>
              <a:gd name="connsiteY0" fmla="*/ 114580 h 572902"/>
              <a:gd name="connsiteX1" fmla="*/ 453080 w 739531"/>
              <a:gd name="connsiteY1" fmla="*/ 114580 h 572902"/>
              <a:gd name="connsiteX2" fmla="*/ 453080 w 739531"/>
              <a:gd name="connsiteY2" fmla="*/ 0 h 572902"/>
              <a:gd name="connsiteX3" fmla="*/ 739531 w 739531"/>
              <a:gd name="connsiteY3" fmla="*/ 286451 h 572902"/>
              <a:gd name="connsiteX4" fmla="*/ 453080 w 739531"/>
              <a:gd name="connsiteY4" fmla="*/ 572902 h 572902"/>
              <a:gd name="connsiteX5" fmla="*/ 453080 w 739531"/>
              <a:gd name="connsiteY5" fmla="*/ 458322 h 572902"/>
              <a:gd name="connsiteX6" fmla="*/ 0 w 739531"/>
              <a:gd name="connsiteY6" fmla="*/ 458322 h 572902"/>
              <a:gd name="connsiteX7" fmla="*/ 0 w 739531"/>
              <a:gd name="connsiteY7" fmla="*/ 114580 h 57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531" h="572902">
                <a:moveTo>
                  <a:pt x="0" y="114580"/>
                </a:moveTo>
                <a:lnTo>
                  <a:pt x="453080" y="114580"/>
                </a:lnTo>
                <a:lnTo>
                  <a:pt x="453080" y="0"/>
                </a:lnTo>
                <a:lnTo>
                  <a:pt x="739531" y="286451"/>
                </a:lnTo>
                <a:lnTo>
                  <a:pt x="453080" y="572902"/>
                </a:lnTo>
                <a:lnTo>
                  <a:pt x="453080" y="458322"/>
                </a:lnTo>
                <a:lnTo>
                  <a:pt x="0" y="458322"/>
                </a:lnTo>
                <a:lnTo>
                  <a:pt x="0" y="114580"/>
                </a:ln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4580" rIns="171871" bIns="1145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DDDDDE-9843-4ACF-B6A5-02968BA685C8}"/>
              </a:ext>
            </a:extLst>
          </p:cNvPr>
          <p:cNvSpPr/>
          <p:nvPr/>
        </p:nvSpPr>
        <p:spPr>
          <a:xfrm>
            <a:off x="5046527" y="1395832"/>
            <a:ext cx="2301081" cy="957465"/>
          </a:xfrm>
          <a:custGeom>
            <a:avLst/>
            <a:gdLst>
              <a:gd name="connsiteX0" fmla="*/ 0 w 2301081"/>
              <a:gd name="connsiteY0" fmla="*/ 106028 h 1060279"/>
              <a:gd name="connsiteX1" fmla="*/ 106028 w 2301081"/>
              <a:gd name="connsiteY1" fmla="*/ 0 h 1060279"/>
              <a:gd name="connsiteX2" fmla="*/ 2195053 w 2301081"/>
              <a:gd name="connsiteY2" fmla="*/ 0 h 1060279"/>
              <a:gd name="connsiteX3" fmla="*/ 2301081 w 2301081"/>
              <a:gd name="connsiteY3" fmla="*/ 106028 h 1060279"/>
              <a:gd name="connsiteX4" fmla="*/ 2301081 w 2301081"/>
              <a:gd name="connsiteY4" fmla="*/ 954251 h 1060279"/>
              <a:gd name="connsiteX5" fmla="*/ 2195053 w 2301081"/>
              <a:gd name="connsiteY5" fmla="*/ 1060279 h 1060279"/>
              <a:gd name="connsiteX6" fmla="*/ 106028 w 2301081"/>
              <a:gd name="connsiteY6" fmla="*/ 1060279 h 1060279"/>
              <a:gd name="connsiteX7" fmla="*/ 0 w 2301081"/>
              <a:gd name="connsiteY7" fmla="*/ 954251 h 1060279"/>
              <a:gd name="connsiteX8" fmla="*/ 0 w 2301081"/>
              <a:gd name="connsiteY8" fmla="*/ 106028 h 10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1081" h="1060279">
                <a:moveTo>
                  <a:pt x="0" y="106028"/>
                </a:moveTo>
                <a:cubicBezTo>
                  <a:pt x="0" y="47470"/>
                  <a:pt x="47470" y="0"/>
                  <a:pt x="106028" y="0"/>
                </a:cubicBezTo>
                <a:lnTo>
                  <a:pt x="2195053" y="0"/>
                </a:lnTo>
                <a:cubicBezTo>
                  <a:pt x="2253611" y="0"/>
                  <a:pt x="2301081" y="47470"/>
                  <a:pt x="2301081" y="106028"/>
                </a:cubicBezTo>
                <a:lnTo>
                  <a:pt x="2301081" y="954251"/>
                </a:lnTo>
                <a:cubicBezTo>
                  <a:pt x="2301081" y="1012809"/>
                  <a:pt x="2253611" y="1060279"/>
                  <a:pt x="2195053" y="1060279"/>
                </a:cubicBezTo>
                <a:lnTo>
                  <a:pt x="106028" y="1060279"/>
                </a:lnTo>
                <a:cubicBezTo>
                  <a:pt x="47470" y="1060279"/>
                  <a:pt x="0" y="1012809"/>
                  <a:pt x="0" y="954251"/>
                </a:cubicBezTo>
                <a:lnTo>
                  <a:pt x="0" y="106028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Engage Practices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(1-2 months)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BD7B276-ABA9-48E5-A14A-9FDA5245EAE6}"/>
              </a:ext>
            </a:extLst>
          </p:cNvPr>
          <p:cNvSpPr/>
          <p:nvPr/>
        </p:nvSpPr>
        <p:spPr>
          <a:xfrm>
            <a:off x="7675514" y="1588113"/>
            <a:ext cx="739531" cy="572902"/>
          </a:xfrm>
          <a:custGeom>
            <a:avLst/>
            <a:gdLst>
              <a:gd name="connsiteX0" fmla="*/ 0 w 739531"/>
              <a:gd name="connsiteY0" fmla="*/ 114580 h 572902"/>
              <a:gd name="connsiteX1" fmla="*/ 453080 w 739531"/>
              <a:gd name="connsiteY1" fmla="*/ 114580 h 572902"/>
              <a:gd name="connsiteX2" fmla="*/ 453080 w 739531"/>
              <a:gd name="connsiteY2" fmla="*/ 0 h 572902"/>
              <a:gd name="connsiteX3" fmla="*/ 739531 w 739531"/>
              <a:gd name="connsiteY3" fmla="*/ 286451 h 572902"/>
              <a:gd name="connsiteX4" fmla="*/ 453080 w 739531"/>
              <a:gd name="connsiteY4" fmla="*/ 572902 h 572902"/>
              <a:gd name="connsiteX5" fmla="*/ 453080 w 739531"/>
              <a:gd name="connsiteY5" fmla="*/ 458322 h 572902"/>
              <a:gd name="connsiteX6" fmla="*/ 0 w 739531"/>
              <a:gd name="connsiteY6" fmla="*/ 458322 h 572902"/>
              <a:gd name="connsiteX7" fmla="*/ 0 w 739531"/>
              <a:gd name="connsiteY7" fmla="*/ 114580 h 57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531" h="572902">
                <a:moveTo>
                  <a:pt x="0" y="114580"/>
                </a:moveTo>
                <a:lnTo>
                  <a:pt x="453080" y="114580"/>
                </a:lnTo>
                <a:lnTo>
                  <a:pt x="453080" y="0"/>
                </a:lnTo>
                <a:lnTo>
                  <a:pt x="739531" y="286451"/>
                </a:lnTo>
                <a:lnTo>
                  <a:pt x="453080" y="572902"/>
                </a:lnTo>
                <a:lnTo>
                  <a:pt x="453080" y="458322"/>
                </a:lnTo>
                <a:lnTo>
                  <a:pt x="0" y="458322"/>
                </a:lnTo>
                <a:lnTo>
                  <a:pt x="0" y="114580"/>
                </a:ln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4580" rIns="171871" bIns="11458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D27D5B-0CD3-4545-A36E-97724ED08BA4}"/>
              </a:ext>
            </a:extLst>
          </p:cNvPr>
          <p:cNvSpPr/>
          <p:nvPr/>
        </p:nvSpPr>
        <p:spPr>
          <a:xfrm>
            <a:off x="8742951" y="1395832"/>
            <a:ext cx="2301081" cy="957465"/>
          </a:xfrm>
          <a:custGeom>
            <a:avLst/>
            <a:gdLst>
              <a:gd name="connsiteX0" fmla="*/ 0 w 2301081"/>
              <a:gd name="connsiteY0" fmla="*/ 106028 h 1060279"/>
              <a:gd name="connsiteX1" fmla="*/ 106028 w 2301081"/>
              <a:gd name="connsiteY1" fmla="*/ 0 h 1060279"/>
              <a:gd name="connsiteX2" fmla="*/ 2195053 w 2301081"/>
              <a:gd name="connsiteY2" fmla="*/ 0 h 1060279"/>
              <a:gd name="connsiteX3" fmla="*/ 2301081 w 2301081"/>
              <a:gd name="connsiteY3" fmla="*/ 106028 h 1060279"/>
              <a:gd name="connsiteX4" fmla="*/ 2301081 w 2301081"/>
              <a:gd name="connsiteY4" fmla="*/ 954251 h 1060279"/>
              <a:gd name="connsiteX5" fmla="*/ 2195053 w 2301081"/>
              <a:gd name="connsiteY5" fmla="*/ 1060279 h 1060279"/>
              <a:gd name="connsiteX6" fmla="*/ 106028 w 2301081"/>
              <a:gd name="connsiteY6" fmla="*/ 1060279 h 1060279"/>
              <a:gd name="connsiteX7" fmla="*/ 0 w 2301081"/>
              <a:gd name="connsiteY7" fmla="*/ 954251 h 1060279"/>
              <a:gd name="connsiteX8" fmla="*/ 0 w 2301081"/>
              <a:gd name="connsiteY8" fmla="*/ 106028 h 10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1081" h="1060279">
                <a:moveTo>
                  <a:pt x="0" y="106028"/>
                </a:moveTo>
                <a:cubicBezTo>
                  <a:pt x="0" y="47470"/>
                  <a:pt x="47470" y="0"/>
                  <a:pt x="106028" y="0"/>
                </a:cubicBezTo>
                <a:lnTo>
                  <a:pt x="2195053" y="0"/>
                </a:lnTo>
                <a:cubicBezTo>
                  <a:pt x="2253611" y="0"/>
                  <a:pt x="2301081" y="47470"/>
                  <a:pt x="2301081" y="106028"/>
                </a:cubicBezTo>
                <a:lnTo>
                  <a:pt x="2301081" y="954251"/>
                </a:lnTo>
                <a:cubicBezTo>
                  <a:pt x="2301081" y="1012809"/>
                  <a:pt x="2253611" y="1060279"/>
                  <a:pt x="2195053" y="1060279"/>
                </a:cubicBezTo>
                <a:lnTo>
                  <a:pt x="106028" y="1060279"/>
                </a:lnTo>
                <a:cubicBezTo>
                  <a:pt x="47470" y="1060279"/>
                  <a:pt x="0" y="1012809"/>
                  <a:pt x="0" y="954251"/>
                </a:cubicBezTo>
                <a:lnTo>
                  <a:pt x="0" y="106028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82880" bIns="1828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Implementation</a:t>
            </a:r>
          </a:p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(6-9 months)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AFA231E-82B5-4EEE-99F1-D4664D8245CD}"/>
              </a:ext>
            </a:extLst>
          </p:cNvPr>
          <p:cNvSpPr/>
          <p:nvPr/>
        </p:nvSpPr>
        <p:spPr>
          <a:xfrm>
            <a:off x="2057557" y="4180783"/>
            <a:ext cx="412377" cy="445815"/>
          </a:xfrm>
          <a:prstGeom prst="diamond">
            <a:avLst/>
          </a:prstGeom>
          <a:solidFill>
            <a:schemeClr val="accent2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0A2A5096-208B-4BB7-8328-220C3343F1AD}"/>
              </a:ext>
            </a:extLst>
          </p:cNvPr>
          <p:cNvSpPr/>
          <p:nvPr/>
        </p:nvSpPr>
        <p:spPr>
          <a:xfrm>
            <a:off x="4858754" y="4178258"/>
            <a:ext cx="412377" cy="445815"/>
          </a:xfrm>
          <a:prstGeom prst="diamond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DEF4DD9-E7EF-4470-B20E-D800D20269FC}"/>
              </a:ext>
            </a:extLst>
          </p:cNvPr>
          <p:cNvSpPr/>
          <p:nvPr/>
        </p:nvSpPr>
        <p:spPr>
          <a:xfrm>
            <a:off x="5515058" y="4178258"/>
            <a:ext cx="412377" cy="445815"/>
          </a:xfrm>
          <a:prstGeom prst="diamond">
            <a:avLst/>
          </a:prstGeom>
          <a:solidFill>
            <a:schemeClr val="accent6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AEBFD611-6CFF-40DB-8F46-2E9E5BAAB49B}"/>
              </a:ext>
            </a:extLst>
          </p:cNvPr>
          <p:cNvSpPr/>
          <p:nvPr/>
        </p:nvSpPr>
        <p:spPr>
          <a:xfrm>
            <a:off x="6990203" y="4178258"/>
            <a:ext cx="412377" cy="445815"/>
          </a:xfrm>
          <a:prstGeom prst="diamond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7F661B5D-9795-42A5-BFDC-26331E0D189A}"/>
              </a:ext>
            </a:extLst>
          </p:cNvPr>
          <p:cNvSpPr/>
          <p:nvPr/>
        </p:nvSpPr>
        <p:spPr>
          <a:xfrm>
            <a:off x="4718497" y="3246553"/>
            <a:ext cx="1156447" cy="606460"/>
          </a:xfrm>
          <a:prstGeom prst="borderCallout1">
            <a:avLst>
              <a:gd name="adj1" fmla="val 108010"/>
              <a:gd name="adj2" fmla="val 53521"/>
              <a:gd name="adj3" fmla="val 185363"/>
              <a:gd name="adj4" fmla="val 86030"/>
            </a:avLst>
          </a:prstGeom>
          <a:solidFill>
            <a:schemeClr val="accent6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Month 6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Check in #1</a:t>
            </a:r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D10C6F82-67D2-4C97-AB5C-D380F1A8B2F5}"/>
              </a:ext>
            </a:extLst>
          </p:cNvPr>
          <p:cNvSpPr/>
          <p:nvPr/>
        </p:nvSpPr>
        <p:spPr>
          <a:xfrm>
            <a:off x="6869226" y="3247644"/>
            <a:ext cx="1156447" cy="606460"/>
          </a:xfrm>
          <a:prstGeom prst="borderCallout1">
            <a:avLst>
              <a:gd name="adj1" fmla="val 108010"/>
              <a:gd name="adj2" fmla="val 53521"/>
              <a:gd name="adj3" fmla="val 185363"/>
              <a:gd name="adj4" fmla="val 86030"/>
            </a:avLst>
          </a:prstGeom>
          <a:solidFill>
            <a:schemeClr val="accent6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Month 9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Check in #2</a:t>
            </a: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183CA187-A872-4E47-BB23-48E37F57B152}"/>
              </a:ext>
            </a:extLst>
          </p:cNvPr>
          <p:cNvSpPr/>
          <p:nvPr/>
        </p:nvSpPr>
        <p:spPr>
          <a:xfrm>
            <a:off x="9103722" y="3241131"/>
            <a:ext cx="1156447" cy="606460"/>
          </a:xfrm>
          <a:prstGeom prst="borderCallout1">
            <a:avLst>
              <a:gd name="adj1" fmla="val 108010"/>
              <a:gd name="adj2" fmla="val 53521"/>
              <a:gd name="adj3" fmla="val 185363"/>
              <a:gd name="adj4" fmla="val 86030"/>
            </a:avLst>
          </a:prstGeom>
          <a:solidFill>
            <a:schemeClr val="accent6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Month 12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Check in #3</a:t>
            </a: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345DFFCB-2B1A-4053-8CEC-F586846FEEBF}"/>
              </a:ext>
            </a:extLst>
          </p:cNvPr>
          <p:cNvSpPr/>
          <p:nvPr/>
        </p:nvSpPr>
        <p:spPr>
          <a:xfrm>
            <a:off x="4017483" y="4949318"/>
            <a:ext cx="1156447" cy="795511"/>
          </a:xfrm>
          <a:prstGeom prst="borderCallout1">
            <a:avLst>
              <a:gd name="adj1" fmla="val -6935"/>
              <a:gd name="adj2" fmla="val 47319"/>
              <a:gd name="adj3" fmla="val -63685"/>
              <a:gd name="adj4" fmla="val 87581"/>
            </a:avLst>
          </a:prstGeom>
          <a:solidFill>
            <a:schemeClr val="accent1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Month 5</a:t>
            </a:r>
          </a:p>
          <a:p>
            <a:pPr algn="ctr"/>
            <a:r>
              <a:rPr lang="en-US" sz="1600" dirty="0"/>
              <a:t>Prepare Check-In #1</a:t>
            </a:r>
          </a:p>
        </p:txBody>
      </p:sp>
      <p:sp>
        <p:nvSpPr>
          <p:cNvPr id="37" name="Callout: Line 36">
            <a:extLst>
              <a:ext uri="{FF2B5EF4-FFF2-40B4-BE49-F238E27FC236}">
                <a16:creationId xmlns:a16="http://schemas.microsoft.com/office/drawing/2014/main" id="{3415D403-514D-4043-899A-FA6FED07B4FA}"/>
              </a:ext>
            </a:extLst>
          </p:cNvPr>
          <p:cNvSpPr/>
          <p:nvPr/>
        </p:nvSpPr>
        <p:spPr>
          <a:xfrm>
            <a:off x="6197068" y="4949317"/>
            <a:ext cx="1156447" cy="795511"/>
          </a:xfrm>
          <a:prstGeom prst="borderCallout1">
            <a:avLst>
              <a:gd name="adj1" fmla="val -6935"/>
              <a:gd name="adj2" fmla="val 47319"/>
              <a:gd name="adj3" fmla="val -68193"/>
              <a:gd name="adj4" fmla="val 86031"/>
            </a:avLst>
          </a:prstGeom>
          <a:solidFill>
            <a:schemeClr val="accent1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Month 8</a:t>
            </a:r>
          </a:p>
          <a:p>
            <a:pPr algn="ctr"/>
            <a:r>
              <a:rPr lang="en-US" sz="1600" dirty="0"/>
              <a:t>Prepare Check-In #2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99EA14FE-E332-4C40-AAF9-2A2C6374DF2F}"/>
              </a:ext>
            </a:extLst>
          </p:cNvPr>
          <p:cNvSpPr/>
          <p:nvPr/>
        </p:nvSpPr>
        <p:spPr>
          <a:xfrm>
            <a:off x="9255125" y="4185727"/>
            <a:ext cx="412377" cy="445815"/>
          </a:xfrm>
          <a:prstGeom prst="diamond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ABE0F27A-A09C-491A-9524-0C31D478D971}"/>
              </a:ext>
            </a:extLst>
          </p:cNvPr>
          <p:cNvSpPr/>
          <p:nvPr/>
        </p:nvSpPr>
        <p:spPr>
          <a:xfrm>
            <a:off x="8376653" y="4948961"/>
            <a:ext cx="1156447" cy="795511"/>
          </a:xfrm>
          <a:prstGeom prst="borderCallout1">
            <a:avLst>
              <a:gd name="adj1" fmla="val -6935"/>
              <a:gd name="adj2" fmla="val 47319"/>
              <a:gd name="adj3" fmla="val -63685"/>
              <a:gd name="adj4" fmla="val 87581"/>
            </a:avLst>
          </a:prstGeom>
          <a:solidFill>
            <a:schemeClr val="accent1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Month 11</a:t>
            </a:r>
          </a:p>
          <a:p>
            <a:pPr algn="ctr"/>
            <a:r>
              <a:rPr lang="en-US" sz="1600" dirty="0"/>
              <a:t>Prepare Check-In #3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B02A8FA-132C-4347-AF01-08562127948C}"/>
              </a:ext>
            </a:extLst>
          </p:cNvPr>
          <p:cNvSpPr/>
          <p:nvPr/>
        </p:nvSpPr>
        <p:spPr>
          <a:xfrm>
            <a:off x="3127623" y="4180783"/>
            <a:ext cx="412377" cy="445815"/>
          </a:xfrm>
          <a:prstGeom prst="diamond">
            <a:avLst/>
          </a:prstGeom>
          <a:solidFill>
            <a:schemeClr val="accent4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llout: Line 40">
            <a:extLst>
              <a:ext uri="{FF2B5EF4-FFF2-40B4-BE49-F238E27FC236}">
                <a16:creationId xmlns:a16="http://schemas.microsoft.com/office/drawing/2014/main" id="{1713D033-0987-40FA-9BB5-B64AD080826A}"/>
              </a:ext>
            </a:extLst>
          </p:cNvPr>
          <p:cNvSpPr/>
          <p:nvPr/>
        </p:nvSpPr>
        <p:spPr>
          <a:xfrm>
            <a:off x="2222447" y="3241131"/>
            <a:ext cx="1280062" cy="606460"/>
          </a:xfrm>
          <a:prstGeom prst="borderCallout1">
            <a:avLst>
              <a:gd name="adj1" fmla="val 108010"/>
              <a:gd name="adj2" fmla="val 53521"/>
              <a:gd name="adj3" fmla="val 185363"/>
              <a:gd name="adj4" fmla="val 86030"/>
            </a:avLst>
          </a:prstGeom>
          <a:solidFill>
            <a:schemeClr val="accent4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Month 3</a:t>
            </a:r>
          </a:p>
          <a:p>
            <a:pPr algn="ctr"/>
            <a:r>
              <a:rPr lang="en-US" sz="1600" dirty="0"/>
              <a:t>Engagement</a:t>
            </a:r>
          </a:p>
        </p:txBody>
      </p:sp>
      <p:sp>
        <p:nvSpPr>
          <p:cNvPr id="42" name="Callout: Line 41">
            <a:extLst>
              <a:ext uri="{FF2B5EF4-FFF2-40B4-BE49-F238E27FC236}">
                <a16:creationId xmlns:a16="http://schemas.microsoft.com/office/drawing/2014/main" id="{B71B892E-57AE-4A90-BA98-55B47E1913CD}"/>
              </a:ext>
            </a:extLst>
          </p:cNvPr>
          <p:cNvSpPr/>
          <p:nvPr/>
        </p:nvSpPr>
        <p:spPr>
          <a:xfrm>
            <a:off x="1259674" y="4948960"/>
            <a:ext cx="1156447" cy="795511"/>
          </a:xfrm>
          <a:prstGeom prst="borderCallout1">
            <a:avLst>
              <a:gd name="adj1" fmla="val -6935"/>
              <a:gd name="adj2" fmla="val 47319"/>
              <a:gd name="adj3" fmla="val -63685"/>
              <a:gd name="adj4" fmla="val 87581"/>
            </a:avLst>
          </a:prstGeom>
          <a:solidFill>
            <a:schemeClr val="accent2">
              <a:alpha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Month 1</a:t>
            </a:r>
          </a:p>
          <a:p>
            <a:pPr algn="ctr"/>
            <a:r>
              <a:rPr lang="en-US" sz="1600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90521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0">
        <p:random/>
      </p:transition>
    </mc:Choice>
    <mc:Fallback xmlns="">
      <p:transition spd="slow" advClick="0" advTm="1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003DB9-2EAB-4094-A5D5-A07BFC53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44" y="1615368"/>
            <a:ext cx="7571421" cy="1255033"/>
          </a:xfrm>
          <a:prstGeom prst="rect">
            <a:avLst/>
          </a:prstGeom>
        </p:spPr>
      </p:pic>
      <p:sp>
        <p:nvSpPr>
          <p:cNvPr id="46" name="Title 4">
            <a:extLst>
              <a:ext uri="{FF2B5EF4-FFF2-40B4-BE49-F238E27FC236}">
                <a16:creationId xmlns:a16="http://schemas.microsoft.com/office/drawing/2014/main" id="{3C6CFF30-3A80-488E-B3F7-9448F03662A0}"/>
              </a:ext>
            </a:extLst>
          </p:cNvPr>
          <p:cNvSpPr txBox="1">
            <a:spLocks/>
          </p:cNvSpPr>
          <p:nvPr/>
        </p:nvSpPr>
        <p:spPr>
          <a:xfrm>
            <a:off x="1106423" y="3532153"/>
            <a:ext cx="10570464" cy="856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accent2"/>
                </a:solidFill>
                <a:latin typeface="Rockwell" panose="02060603020205020403" pitchFamily="18" charset="0"/>
              </a:rPr>
              <a:t>get the Recognition you deserve!</a:t>
            </a:r>
          </a:p>
        </p:txBody>
      </p:sp>
    </p:spTree>
    <p:extLst>
      <p:ext uri="{BB962C8B-B14F-4D97-AF65-F5344CB8AC3E}">
        <p14:creationId xmlns:p14="http://schemas.microsoft.com/office/powerpoint/2010/main" val="391331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2000">
        <p:random/>
      </p:transition>
    </mc:Choice>
    <mc:Fallback xmlns="">
      <p:transition spd="slow" advClick="0" advTm="12000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A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BC24"/>
      </a:accent1>
      <a:accent2>
        <a:srgbClr val="4768AA"/>
      </a:accent2>
      <a:accent3>
        <a:srgbClr val="524B47"/>
      </a:accent3>
      <a:accent4>
        <a:srgbClr val="EAAB00"/>
      </a:accent4>
      <a:accent5>
        <a:srgbClr val="009FD6"/>
      </a:accent5>
      <a:accent6>
        <a:srgbClr val="D93A1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DA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BC24"/>
      </a:accent1>
      <a:accent2>
        <a:srgbClr val="4768AA"/>
      </a:accent2>
      <a:accent3>
        <a:srgbClr val="524B47"/>
      </a:accent3>
      <a:accent4>
        <a:srgbClr val="EAAB00"/>
      </a:accent4>
      <a:accent5>
        <a:srgbClr val="009FD6"/>
      </a:accent5>
      <a:accent6>
        <a:srgbClr val="D93A1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260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Batang</vt:lpstr>
      <vt:lpstr>MS Mincho</vt:lpstr>
      <vt:lpstr>Arial</vt:lpstr>
      <vt:lpstr>Calibri</vt:lpstr>
      <vt:lpstr>Rockwell</vt:lpstr>
      <vt:lpstr>Office Theme</vt:lpstr>
      <vt:lpstr>Custom Design</vt:lpstr>
      <vt:lpstr>PowerPoint Presentation</vt:lpstr>
      <vt:lpstr>ABOUT US</vt:lpstr>
      <vt:lpstr>PLANNING</vt:lpstr>
      <vt:lpstr>EXECUTION</vt:lpstr>
      <vt:lpstr>ANALYSIS &amp; REPORTING</vt:lpstr>
      <vt:lpstr>REVIEW</vt:lpstr>
      <vt:lpstr>TRANSFORMATION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Hedrick</dc:creator>
  <cp:lastModifiedBy>Andy Hedrick</cp:lastModifiedBy>
  <cp:revision>54</cp:revision>
  <dcterms:created xsi:type="dcterms:W3CDTF">2017-10-22T18:55:46Z</dcterms:created>
  <dcterms:modified xsi:type="dcterms:W3CDTF">2017-11-04T12:01:53Z</dcterms:modified>
</cp:coreProperties>
</file>