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51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0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27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3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4052-19E9-4A62-BBA2-6CE6F889AE2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A3E8B5-2F99-4C4E-963D-D9931061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5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864" y="2223654"/>
            <a:ext cx="3543300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the REPLAY example we access each array element twice.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time, we insert a value into the array, with the line </a:t>
            </a:r>
            <a:endParaRPr lang="en-US" sz="2400" dirty="0" smtClean="0"/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age[j];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The </a:t>
            </a:r>
            <a:r>
              <a:rPr lang="en-US" sz="2400" dirty="0"/>
              <a:t>second time, we read it out with the line </a:t>
            </a:r>
            <a:endParaRPr lang="en-US" sz="2400" dirty="0" smtClean="0"/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“\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nYou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entered “ &lt;&lt; age[j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/>
              <a:t>In both cases the expression for the array element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age[j]</a:t>
            </a:r>
          </a:p>
        </p:txBody>
      </p:sp>
    </p:spTree>
    <p:extLst>
      <p:ext uri="{BB962C8B-B14F-4D97-AF65-F5344CB8AC3E}">
        <p14:creationId xmlns:p14="http://schemas.microsoft.com/office/powerpoint/2010/main" val="325891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consists of the name of the array, followed by brackets delimiting a </a:t>
            </a:r>
            <a:r>
              <a:rPr lang="en-US" dirty="0" smtClean="0"/>
              <a:t>variable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Which </a:t>
            </a:r>
            <a:r>
              <a:rPr lang="en-US" dirty="0"/>
              <a:t>of the four array elements is specified by this expression depends on the value of j; </a:t>
            </a:r>
            <a:r>
              <a:rPr lang="en-US" b="1" dirty="0">
                <a:solidFill>
                  <a:srgbClr val="002060"/>
                </a:solidFill>
              </a:rPr>
              <a:t>age[0] </a:t>
            </a:r>
            <a:r>
              <a:rPr lang="en-US" dirty="0"/>
              <a:t>refers to the first element, </a:t>
            </a:r>
            <a:r>
              <a:rPr lang="en-US" b="1" dirty="0">
                <a:solidFill>
                  <a:srgbClr val="002060"/>
                </a:solidFill>
              </a:rPr>
              <a:t>age[1] </a:t>
            </a:r>
            <a:r>
              <a:rPr lang="en-US" dirty="0"/>
              <a:t>to the second, </a:t>
            </a:r>
            <a:r>
              <a:rPr lang="en-US" b="1" dirty="0">
                <a:solidFill>
                  <a:srgbClr val="002060"/>
                </a:solidFill>
              </a:rPr>
              <a:t>age[2] </a:t>
            </a:r>
            <a:r>
              <a:rPr lang="en-US" dirty="0"/>
              <a:t>to the third, and </a:t>
            </a:r>
            <a:r>
              <a:rPr lang="en-US" b="1" dirty="0">
                <a:solidFill>
                  <a:srgbClr val="002060"/>
                </a:solidFill>
              </a:rPr>
              <a:t>age[3] </a:t>
            </a:r>
            <a:r>
              <a:rPr lang="en-US" dirty="0"/>
              <a:t>to the fourth.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variable (or constant) in the brackets is called the </a:t>
            </a:r>
            <a:r>
              <a:rPr lang="en-US" b="1" i="1" dirty="0">
                <a:solidFill>
                  <a:srgbClr val="002060"/>
                </a:solidFill>
              </a:rPr>
              <a:t>array index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Since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dirty="0"/>
              <a:t>is the loop variable in both for loops, it starts at 0 and is incremented until it reaches 3, thereby accessing each of the array elements in turn.</a:t>
            </a:r>
          </a:p>
        </p:txBody>
      </p:sp>
    </p:spTree>
    <p:extLst>
      <p:ext uri="{BB962C8B-B14F-4D97-AF65-F5344CB8AC3E}">
        <p14:creationId xmlns:p14="http://schemas.microsoft.com/office/powerpoint/2010/main" val="94409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Here’s another example of an array at work.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one, SALES, invites the user to enter a series of six values representing widget sales for each day of the week (excluding Sunday), and then calculates the average of these values.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use an array of type double so that monetary values can be entered.</a:t>
            </a:r>
          </a:p>
        </p:txBody>
      </p:sp>
    </p:spTree>
    <p:extLst>
      <p:ext uri="{BB962C8B-B14F-4D97-AF65-F5344CB8AC3E}">
        <p14:creationId xmlns:p14="http://schemas.microsoft.com/office/powerpoint/2010/main" val="416414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sales.cpp 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averages a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weeks’s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widget sales (6 days) 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6;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//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array 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sales[SIZE];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//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of 6 variables 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“Enter widget sales for 6 days\n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j=0; 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j&lt;</a:t>
            </a:r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SIZE;j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figures in array</a:t>
            </a:r>
          </a:p>
        </p:txBody>
      </p:sp>
    </p:spTree>
    <p:extLst>
      <p:ext uri="{BB962C8B-B14F-4D97-AF65-F5344CB8AC3E}">
        <p14:creationId xmlns:p14="http://schemas.microsoft.com/office/powerpoint/2010/main" val="253737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2060"/>
                </a:solidFill>
              </a:rPr>
              <a:t>cin</a:t>
            </a:r>
            <a:r>
              <a:rPr lang="en-US" sz="2400" b="1" dirty="0">
                <a:solidFill>
                  <a:srgbClr val="002060"/>
                </a:solidFill>
              </a:rPr>
              <a:t> &gt;&gt; sales[j</a:t>
            </a:r>
            <a:r>
              <a:rPr lang="en-US" sz="2400" b="1" dirty="0" smtClean="0">
                <a:solidFill>
                  <a:srgbClr val="002060"/>
                </a:solidFill>
              </a:rPr>
              <a:t>];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double total = 0</a:t>
            </a:r>
            <a:r>
              <a:rPr lang="en-US" sz="2400" b="1" dirty="0" smtClean="0">
                <a:solidFill>
                  <a:srgbClr val="002060"/>
                </a:solidFill>
              </a:rPr>
              <a:t>;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for(j=0; </a:t>
            </a:r>
            <a:r>
              <a:rPr lang="en-US" sz="2000" b="1" dirty="0" smtClean="0">
                <a:solidFill>
                  <a:srgbClr val="002060"/>
                </a:solidFill>
              </a:rPr>
              <a:t>j&lt;</a:t>
            </a:r>
            <a:r>
              <a:rPr lang="en-US" sz="2000" b="1" dirty="0" err="1" smtClean="0">
                <a:solidFill>
                  <a:srgbClr val="002060"/>
                </a:solidFill>
              </a:rPr>
              <a:t>SIZE;j</a:t>
            </a:r>
            <a:r>
              <a:rPr lang="en-US" sz="2000" b="1" dirty="0">
                <a:solidFill>
                  <a:srgbClr val="002060"/>
                </a:solidFill>
              </a:rPr>
              <a:t>++) </a:t>
            </a:r>
            <a:r>
              <a:rPr lang="en-US" sz="2000" b="1" dirty="0" smtClean="0">
                <a:solidFill>
                  <a:srgbClr val="002060"/>
                </a:solidFill>
              </a:rPr>
              <a:t>             //</a:t>
            </a:r>
            <a:r>
              <a:rPr lang="en-US" sz="2000" b="1" dirty="0">
                <a:solidFill>
                  <a:srgbClr val="002060"/>
                </a:solidFill>
              </a:rPr>
              <a:t>read figures from </a:t>
            </a:r>
            <a:r>
              <a:rPr lang="en-US" sz="2000" b="1" dirty="0" smtClean="0">
                <a:solidFill>
                  <a:srgbClr val="002060"/>
                </a:solidFill>
              </a:rPr>
              <a:t>array</a:t>
            </a:r>
          </a:p>
          <a:p>
            <a:pPr lvl="2"/>
            <a:r>
              <a:rPr lang="en-US" sz="1800" b="1" dirty="0">
                <a:solidFill>
                  <a:srgbClr val="002060"/>
                </a:solidFill>
              </a:rPr>
              <a:t>total += sales[j]; </a:t>
            </a:r>
            <a:r>
              <a:rPr lang="en-US" sz="1800" b="1" dirty="0" smtClean="0">
                <a:solidFill>
                  <a:srgbClr val="002060"/>
                </a:solidFill>
              </a:rPr>
              <a:t>                 //</a:t>
            </a:r>
            <a:r>
              <a:rPr lang="en-US" sz="1800" b="1" dirty="0">
                <a:solidFill>
                  <a:srgbClr val="002060"/>
                </a:solidFill>
              </a:rPr>
              <a:t>to find total 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lvl="2"/>
            <a:r>
              <a:rPr lang="en-US" sz="1800" b="1" dirty="0" smtClean="0">
                <a:solidFill>
                  <a:srgbClr val="002060"/>
                </a:solidFill>
              </a:rPr>
              <a:t>double </a:t>
            </a:r>
            <a:r>
              <a:rPr lang="en-US" sz="1800" b="1" dirty="0">
                <a:solidFill>
                  <a:srgbClr val="002060"/>
                </a:solidFill>
              </a:rPr>
              <a:t>average = total / SIZE; </a:t>
            </a:r>
            <a:r>
              <a:rPr lang="en-US" sz="1800" b="1" dirty="0" smtClean="0">
                <a:solidFill>
                  <a:srgbClr val="002060"/>
                </a:solidFill>
              </a:rPr>
              <a:t>             // </a:t>
            </a:r>
            <a:r>
              <a:rPr lang="en-US" sz="1800" b="1" dirty="0">
                <a:solidFill>
                  <a:srgbClr val="002060"/>
                </a:solidFill>
              </a:rPr>
              <a:t>find average 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lvl="2"/>
            <a:r>
              <a:rPr lang="en-US" sz="1800" b="1" dirty="0" err="1" smtClean="0">
                <a:solidFill>
                  <a:srgbClr val="002060"/>
                </a:solidFill>
              </a:rPr>
              <a:t>cout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&lt;&lt; “Average = “ &lt;&lt; average &lt;&lt; </a:t>
            </a:r>
            <a:r>
              <a:rPr lang="en-US" sz="1800" b="1" dirty="0" err="1">
                <a:solidFill>
                  <a:srgbClr val="002060"/>
                </a:solidFill>
              </a:rPr>
              <a:t>endl</a:t>
            </a:r>
            <a:r>
              <a:rPr lang="en-US" sz="1800" b="1" dirty="0">
                <a:solidFill>
                  <a:srgbClr val="002060"/>
                </a:solidFill>
              </a:rPr>
              <a:t>; 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lvl="2"/>
            <a:r>
              <a:rPr lang="en-US" sz="1800" b="1" dirty="0" smtClean="0">
                <a:solidFill>
                  <a:srgbClr val="002060"/>
                </a:solidFill>
              </a:rPr>
              <a:t>return </a:t>
            </a:r>
            <a:r>
              <a:rPr lang="en-US" sz="1800" b="1" dirty="0">
                <a:solidFill>
                  <a:srgbClr val="002060"/>
                </a:solidFill>
              </a:rPr>
              <a:t>0</a:t>
            </a:r>
            <a:r>
              <a:rPr lang="en-US" sz="1800" b="1" dirty="0" smtClean="0">
                <a:solidFill>
                  <a:srgbClr val="002060"/>
                </a:solidFill>
              </a:rPr>
              <a:t>;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753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widget sales for 6 days </a:t>
            </a:r>
            <a:endParaRPr lang="en-US" dirty="0" smtClean="0"/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352.64 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867.70 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781.32 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867.35 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746.21 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189.45 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Average </a:t>
            </a:r>
            <a:r>
              <a:rPr lang="en-US" sz="1800" b="1" dirty="0">
                <a:solidFill>
                  <a:srgbClr val="002060"/>
                </a:solidFill>
              </a:rPr>
              <a:t>= 634.11</a:t>
            </a:r>
          </a:p>
        </p:txBody>
      </p:sp>
    </p:spTree>
    <p:extLst>
      <p:ext uri="{BB962C8B-B14F-4D97-AF65-F5344CB8AC3E}">
        <p14:creationId xmlns:p14="http://schemas.microsoft.com/office/powerpoint/2010/main" val="372246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new detail in this program is the use of a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/>
              <a:t> variable for the array size and loop limits.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variable is defined at the start of the listing: </a:t>
            </a:r>
            <a:endParaRPr lang="en-US" sz="2000" dirty="0" smtClean="0"/>
          </a:p>
          <a:p>
            <a:pPr lvl="1"/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7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3" y="2133600"/>
            <a:ext cx="9964882" cy="3777622"/>
          </a:xfrm>
        </p:spPr>
        <p:txBody>
          <a:bodyPr>
            <a:noAutofit/>
          </a:bodyPr>
          <a:lstStyle/>
          <a:p>
            <a:r>
              <a:rPr lang="en-US" sz="2400" dirty="0"/>
              <a:t>You can give values to each array element when the array is first defined. </a:t>
            </a:r>
            <a:endParaRPr lang="en-US" sz="2400" dirty="0" smtClean="0"/>
          </a:p>
          <a:p>
            <a:r>
              <a:rPr lang="en-US" sz="2400" dirty="0" smtClean="0"/>
              <a:t>Here’s </a:t>
            </a:r>
            <a:r>
              <a:rPr lang="en-US" sz="2400" dirty="0"/>
              <a:t>an example, DAYS, that sets 12 array elements in the array </a:t>
            </a:r>
            <a:r>
              <a:rPr lang="en-US" sz="2400" dirty="0" err="1"/>
              <a:t>days_per_month</a:t>
            </a:r>
            <a:r>
              <a:rPr lang="en-US" sz="2400" dirty="0"/>
              <a:t> to the number of days in each month</a:t>
            </a:r>
            <a:r>
              <a:rPr lang="en-US" sz="2400" dirty="0" smtClean="0"/>
              <a:t>.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days.cpp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shows days from start of year to date specified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66903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month, day,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total_days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days_per_month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[12] = { 31, 28, 31, 30, 31, 30, 31, 31, 30, 31, 30, 31 };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“\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nEnter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(1 to 12): “;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date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month; </a:t>
            </a:r>
            <a:endParaRPr lang="en-US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“Enter day (1 to 31):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“;</a:t>
            </a:r>
          </a:p>
          <a:p>
            <a:r>
              <a:rPr lang="en-US" sz="2400" b="1" dirty="0" err="1">
                <a:solidFill>
                  <a:srgbClr val="002060"/>
                </a:solidFill>
              </a:rPr>
              <a:t>cin</a:t>
            </a:r>
            <a:r>
              <a:rPr lang="en-US" sz="2400" b="1" dirty="0">
                <a:solidFill>
                  <a:srgbClr val="002060"/>
                </a:solidFill>
              </a:rPr>
              <a:t> &gt;&gt; day;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total_days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= day; </a:t>
            </a:r>
            <a:r>
              <a:rPr lang="en-US" sz="2400" b="1" dirty="0" smtClean="0">
                <a:solidFill>
                  <a:srgbClr val="002060"/>
                </a:solidFill>
              </a:rPr>
              <a:t>               //</a:t>
            </a:r>
            <a:r>
              <a:rPr lang="en-US" sz="2400" b="1" dirty="0">
                <a:solidFill>
                  <a:srgbClr val="002060"/>
                </a:solidFill>
              </a:rPr>
              <a:t>separate days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2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everyday life we commonly group similar objects into units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computer languages we also need to group together data items of the same type.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most basic mechanism that accomplishes this in C++ is the array. </a:t>
            </a:r>
            <a:endParaRPr lang="en-US" sz="2400" dirty="0" smtClean="0"/>
          </a:p>
          <a:p>
            <a:r>
              <a:rPr lang="en-US" sz="2400" dirty="0" smtClean="0"/>
              <a:t>Arrays </a:t>
            </a:r>
            <a:r>
              <a:rPr lang="en-US" sz="2400" dirty="0"/>
              <a:t>can hold a few data items or tens of thousands.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data items grouped in an array can be simple types such as </a:t>
            </a:r>
            <a:r>
              <a:rPr lang="en-US" sz="2400" dirty="0" err="1"/>
              <a:t>int</a:t>
            </a:r>
            <a:r>
              <a:rPr lang="en-US" sz="2400" dirty="0"/>
              <a:t> or float, or they can be user-defined types such as structures and objects.</a:t>
            </a:r>
          </a:p>
        </p:txBody>
      </p:sp>
    </p:spTree>
    <p:extLst>
      <p:ext uri="{BB962C8B-B14F-4D97-AF65-F5344CB8AC3E}">
        <p14:creationId xmlns:p14="http://schemas.microsoft.com/office/powerpoint/2010/main" val="260086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j=0;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j&lt;month -1;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days each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total_days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days_per_month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“Total days from start of year is: “ &lt;&lt;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total_days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dirty="0"/>
              <a:t>The program calculates the number of days from the beginning of the year to a date specified by the user. (Beware: It doesn’t work for leap years.) </a:t>
            </a:r>
            <a:endParaRPr lang="en-US" sz="2400" dirty="0" smtClean="0"/>
          </a:p>
          <a:p>
            <a:r>
              <a:rPr lang="en-US" sz="2400" dirty="0" smtClean="0"/>
              <a:t>Here’s </a:t>
            </a:r>
            <a:r>
              <a:rPr lang="en-US" sz="2400" dirty="0"/>
              <a:t>some sample interaction: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8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327" y="1645223"/>
            <a:ext cx="10508673" cy="3777622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month (1 to 12): 3 </a:t>
            </a:r>
            <a:endParaRPr lang="en-US" sz="22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(1 to 31): 11 </a:t>
            </a:r>
            <a:endParaRPr lang="en-US" sz="22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from start of year is: </a:t>
            </a:r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endParaRPr lang="en-US" sz="22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Once it gets the month and day values, the program first assigns the day value to the </a:t>
            </a:r>
            <a:r>
              <a:rPr lang="en-US" sz="2200" dirty="0" err="1">
                <a:solidFill>
                  <a:schemeClr val="tx1"/>
                </a:solidFill>
              </a:rPr>
              <a:t>total_days</a:t>
            </a:r>
            <a:r>
              <a:rPr lang="en-US" sz="2200" dirty="0">
                <a:solidFill>
                  <a:schemeClr val="tx1"/>
                </a:solidFill>
              </a:rPr>
              <a:t> variable.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Then </a:t>
            </a:r>
            <a:r>
              <a:rPr lang="en-US" sz="2200" dirty="0">
                <a:solidFill>
                  <a:schemeClr val="tx1"/>
                </a:solidFill>
              </a:rPr>
              <a:t>it cycles through a loop, where it adds values from the </a:t>
            </a:r>
            <a:r>
              <a:rPr lang="en-US" sz="2200" dirty="0" err="1">
                <a:solidFill>
                  <a:schemeClr val="tx1"/>
                </a:solidFill>
              </a:rPr>
              <a:t>days_per_month</a:t>
            </a:r>
            <a:r>
              <a:rPr lang="en-US" sz="2200" dirty="0">
                <a:solidFill>
                  <a:schemeClr val="tx1"/>
                </a:solidFill>
              </a:rPr>
              <a:t> array to </a:t>
            </a:r>
            <a:r>
              <a:rPr lang="en-US" sz="2200" dirty="0" err="1">
                <a:solidFill>
                  <a:schemeClr val="tx1"/>
                </a:solidFill>
              </a:rPr>
              <a:t>total_days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The </a:t>
            </a:r>
            <a:r>
              <a:rPr lang="en-US" sz="2200" dirty="0">
                <a:solidFill>
                  <a:schemeClr val="tx1"/>
                </a:solidFill>
              </a:rPr>
              <a:t>number of such values to add is one less than the number of months.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For </a:t>
            </a:r>
            <a:r>
              <a:rPr lang="en-US" sz="2200" dirty="0">
                <a:solidFill>
                  <a:schemeClr val="tx1"/>
                </a:solidFill>
              </a:rPr>
              <a:t>instance, if the user enters month 5, the values of the first four array elements (31, 28, 31, and 30) are added to the total.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5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495415" cy="3777622"/>
          </a:xfrm>
        </p:spPr>
        <p:txBody>
          <a:bodyPr>
            <a:noAutofit/>
          </a:bodyPr>
          <a:lstStyle/>
          <a:p>
            <a:r>
              <a:rPr lang="en-US" sz="2400" dirty="0"/>
              <a:t>Actually, we don’t need to use the array size when we initialize all the array elements, since the compiler can figure it out by counting the initializing variables. </a:t>
            </a:r>
            <a:endParaRPr lang="en-US" sz="2400" dirty="0" smtClean="0"/>
          </a:p>
          <a:p>
            <a:r>
              <a:rPr lang="en-US" sz="2400" dirty="0" smtClean="0"/>
              <a:t>Thus </a:t>
            </a:r>
            <a:r>
              <a:rPr lang="en-US" sz="2400" dirty="0"/>
              <a:t>we can </a:t>
            </a:r>
            <a:r>
              <a:rPr lang="en-US" sz="2400" dirty="0" smtClean="0"/>
              <a:t>write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days_per_month</a:t>
            </a:r>
            <a:r>
              <a:rPr lang="en-US" sz="2400" dirty="0"/>
              <a:t>[] = { 31, 28, 31, 30, 31, 30, 31, 31, 30, 31, 30, 31 </a:t>
            </a:r>
            <a:r>
              <a:rPr lang="en-US" sz="2400" dirty="0" smtClean="0"/>
              <a:t>};</a:t>
            </a:r>
          </a:p>
          <a:p>
            <a:r>
              <a:rPr lang="en-US" sz="2400" dirty="0"/>
              <a:t>What happens if you do use an explicit array size, but it doesn’t agree with the number of initializers?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there are too few initializers, the missing elements will be set to 0. If there are too many, an error is signaled.</a:t>
            </a:r>
          </a:p>
        </p:txBody>
      </p:sp>
    </p:spTree>
    <p:extLst>
      <p:ext uri="{BB962C8B-B14F-4D97-AF65-F5344CB8AC3E}">
        <p14:creationId xmlns:p14="http://schemas.microsoft.com/office/powerpoint/2010/main" val="71354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 far we’ve looked at arrays of one dimension: A single variable specifies each array element. </a:t>
            </a:r>
            <a:endParaRPr lang="en-US" sz="2000" dirty="0" smtClean="0"/>
          </a:p>
          <a:p>
            <a:r>
              <a:rPr lang="en-US" sz="2000" dirty="0" smtClean="0"/>
              <a:t>But </a:t>
            </a:r>
            <a:r>
              <a:rPr lang="en-US" sz="2000" dirty="0"/>
              <a:t>arrays can have higher dimensions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88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624110"/>
            <a:ext cx="11028218" cy="5287112"/>
          </a:xfrm>
        </p:spPr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an array with 5 rows and 2 columns*/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a[5][2] = { {0,0}, {1,2}, {2,4}, {3,6},{4,8}};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output each array element's value */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 j = 0; j &lt; 2;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("a[%d][%d] = %d\n",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);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4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973" y="2133600"/>
            <a:ext cx="10089572" cy="3777622"/>
          </a:xfrm>
        </p:spPr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the above code is compiled and executed, it produces the following result: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a[0][0]: 0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a[0][1]: 0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a[1][0]: 1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a[1][1]: 2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a[2][0]: 2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a[2][1]: 4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a[3][0]: 3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a[3][1]: 6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a[4][0]: 4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a[4][1]: 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48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array is defined with two size specifiers, each enclosed in brackets: </a:t>
            </a:r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sales[DISTRICTS][MONTHS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/>
              <a:t>You can think about sales as a two-dimensional array, laid out like a checkerboard. </a:t>
            </a:r>
            <a:endParaRPr lang="en-US" sz="2400" dirty="0" smtClean="0"/>
          </a:p>
          <a:p>
            <a:r>
              <a:rPr lang="en-US" sz="2400" dirty="0" smtClean="0"/>
              <a:t>Another </a:t>
            </a:r>
            <a:r>
              <a:rPr lang="en-US" sz="2400" dirty="0"/>
              <a:t>way to think about it is that sales is an array of arrays.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an array of DISTRICTS elements, each of which is an array of MONTHS elements.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1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three-dimensional array is an array of arrays of arrays.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accessed with three indexes: </a:t>
            </a:r>
            <a:endParaRPr lang="en-US" sz="2000" dirty="0" smtClean="0"/>
          </a:p>
          <a:p>
            <a:pPr lvl="1"/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dimen3[x][y][z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3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Multidimensional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Array elements in two-dimensional arrays require two indexes: 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sales[d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][m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/>
              <a:t>Notice that each index has its own set of brackets. Commas are not used. </a:t>
            </a:r>
            <a:endParaRPr lang="en-US" sz="2800" dirty="0" smtClean="0"/>
          </a:p>
          <a:p>
            <a:r>
              <a:rPr lang="en-US" sz="2800" dirty="0" smtClean="0"/>
              <a:t>Don’t </a:t>
            </a:r>
            <a:r>
              <a:rPr lang="en-US" sz="2800" dirty="0"/>
              <a:t>write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sales[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d,m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2800" dirty="0"/>
              <a:t>this works in some languages, but not in C++.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8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Activity</a:t>
            </a:r>
          </a:p>
          <a:p>
            <a:pPr lvl="1"/>
            <a:r>
              <a:rPr lang="en-US" sz="2000" dirty="0" smtClean="0"/>
              <a:t>With illustrations, elaborate how multidimensional arrays are initialized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53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Arrays are like structures in that they both group a number of items into a larger unit.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while a structure usually groups items of different types, an array groups items of the same type. </a:t>
            </a:r>
            <a:endParaRPr lang="en-US" sz="2400" dirty="0" smtClean="0"/>
          </a:p>
          <a:p>
            <a:r>
              <a:rPr lang="en-US" sz="2400" dirty="0" smtClean="0"/>
              <a:t>More </a:t>
            </a:r>
            <a:r>
              <a:rPr lang="en-US" sz="2400" dirty="0"/>
              <a:t>importantly, the items in a structure are accessed by name, while those in an array are accessed by an index number. </a:t>
            </a:r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an index number to specify an item allows easy access to a large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2926174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25" y="3304964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~The End~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simple example program will serve to introduce arrays.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program, REPLAY, creates an array of four integers representing the ages of four people.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then asks the user to enter four values, which it places in the array. Finally, it displays all four values.</a:t>
            </a:r>
          </a:p>
        </p:txBody>
      </p:sp>
    </p:spTree>
    <p:extLst>
      <p:ext uri="{BB962C8B-B14F-4D97-AF65-F5344CB8AC3E}">
        <p14:creationId xmlns:p14="http://schemas.microsoft.com/office/powerpoint/2010/main" val="35528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replay.cpp 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 four ages from user, displays them 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age[4]; 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‘age’ of 4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j=0; 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j&lt;4;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2"/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an age: “;</a:t>
            </a:r>
          </a:p>
        </p:txBody>
      </p:sp>
    </p:spTree>
    <p:extLst>
      <p:ext uri="{BB962C8B-B14F-4D97-AF65-F5344CB8AC3E}">
        <p14:creationId xmlns:p14="http://schemas.microsoft.com/office/powerpoint/2010/main" val="16771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err="1"/>
              <a:t>cin</a:t>
            </a:r>
            <a:r>
              <a:rPr lang="en-US" sz="1800" dirty="0"/>
              <a:t> &gt;&gt; age[j]; </a:t>
            </a:r>
            <a:r>
              <a:rPr lang="en-US" sz="1800" dirty="0" smtClean="0"/>
              <a:t>       //</a:t>
            </a:r>
            <a:r>
              <a:rPr lang="en-US" sz="1800" dirty="0"/>
              <a:t>access array </a:t>
            </a:r>
            <a:r>
              <a:rPr lang="en-US" sz="1800" dirty="0" smtClean="0"/>
              <a:t>element</a:t>
            </a:r>
          </a:p>
          <a:p>
            <a:pPr lvl="1"/>
            <a:r>
              <a:rPr lang="en-US" sz="1800" dirty="0"/>
              <a:t>} </a:t>
            </a:r>
            <a:endParaRPr lang="en-US" sz="1800" dirty="0" smtClean="0"/>
          </a:p>
          <a:p>
            <a:pPr lvl="1"/>
            <a:r>
              <a:rPr lang="en-US" sz="1800" dirty="0" smtClean="0"/>
              <a:t>for(j=0</a:t>
            </a:r>
            <a:r>
              <a:rPr lang="en-US" sz="1800" dirty="0"/>
              <a:t>; </a:t>
            </a:r>
            <a:r>
              <a:rPr lang="en-US" sz="1800" dirty="0" smtClean="0"/>
              <a:t>j&lt;4;j++){</a:t>
            </a:r>
          </a:p>
          <a:p>
            <a:pPr lvl="1"/>
            <a:r>
              <a:rPr lang="en-US" sz="1800" dirty="0" err="1"/>
              <a:t>cout</a:t>
            </a:r>
            <a:r>
              <a:rPr lang="en-US" sz="1800" dirty="0"/>
              <a:t> &lt;&lt; “You entered “ &lt;&lt; age[j] &lt;&lt; </a:t>
            </a:r>
            <a:r>
              <a:rPr lang="en-US" sz="1800" dirty="0" err="1"/>
              <a:t>endl</a:t>
            </a:r>
            <a:r>
              <a:rPr lang="en-US" sz="1800" dirty="0"/>
              <a:t>; </a:t>
            </a:r>
            <a:endParaRPr lang="en-US" sz="1800" dirty="0" smtClean="0"/>
          </a:p>
          <a:p>
            <a:pPr lvl="1"/>
            <a:r>
              <a:rPr lang="en-US" sz="1800" dirty="0"/>
              <a:t>}</a:t>
            </a:r>
          </a:p>
          <a:p>
            <a:pPr lvl="1"/>
            <a:r>
              <a:rPr lang="en-US" sz="1800" dirty="0" smtClean="0"/>
              <a:t>return </a:t>
            </a:r>
            <a:r>
              <a:rPr lang="en-US" sz="1800" dirty="0"/>
              <a:t>0;</a:t>
            </a:r>
          </a:p>
          <a:p>
            <a:pPr lvl="1"/>
            <a:r>
              <a:rPr lang="en-US" sz="1800" dirty="0" smtClean="0"/>
              <a:t>}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78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interaction with the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972" y="1427018"/>
            <a:ext cx="10332027" cy="3777622"/>
          </a:xfrm>
        </p:spPr>
        <p:txBody>
          <a:bodyPr>
            <a:noAutofit/>
          </a:bodyPr>
          <a:lstStyle/>
          <a:p>
            <a:r>
              <a:rPr lang="en-US" sz="2400" dirty="0"/>
              <a:t>Enter an age: 44 </a:t>
            </a:r>
            <a:endParaRPr lang="en-US" sz="2400" dirty="0" smtClean="0"/>
          </a:p>
          <a:p>
            <a:r>
              <a:rPr lang="en-US" sz="2400" dirty="0" smtClean="0"/>
              <a:t>Enter </a:t>
            </a:r>
            <a:r>
              <a:rPr lang="en-US" sz="2400" dirty="0"/>
              <a:t>an age: 16 </a:t>
            </a:r>
            <a:endParaRPr lang="en-US" sz="2400" dirty="0" smtClean="0"/>
          </a:p>
          <a:p>
            <a:r>
              <a:rPr lang="en-US" sz="2400" dirty="0" smtClean="0"/>
              <a:t>Enter </a:t>
            </a:r>
            <a:r>
              <a:rPr lang="en-US" sz="2400" dirty="0"/>
              <a:t>an age: 23 </a:t>
            </a:r>
            <a:endParaRPr lang="en-US" sz="2400" dirty="0" smtClean="0"/>
          </a:p>
          <a:p>
            <a:r>
              <a:rPr lang="en-US" sz="2400" dirty="0" smtClean="0"/>
              <a:t>Enter </a:t>
            </a:r>
            <a:r>
              <a:rPr lang="en-US" sz="2400" dirty="0"/>
              <a:t>an age: </a:t>
            </a:r>
            <a:r>
              <a:rPr lang="en-US" sz="2400" dirty="0" smtClean="0"/>
              <a:t>68</a:t>
            </a:r>
          </a:p>
          <a:p>
            <a:endParaRPr lang="en-US" sz="2400" dirty="0"/>
          </a:p>
          <a:p>
            <a:r>
              <a:rPr lang="en-US" sz="2400" dirty="0"/>
              <a:t>You entered 44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entered 16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entered 23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entered </a:t>
            </a:r>
            <a:r>
              <a:rPr lang="en-US" sz="2400" dirty="0" smtClean="0"/>
              <a:t>68</a:t>
            </a:r>
          </a:p>
          <a:p>
            <a:r>
              <a:rPr lang="en-US" sz="2000" dirty="0"/>
              <a:t>The first for loop gets the ages from the user and places them in the array, while the second reads them from the array and displays them.</a:t>
            </a:r>
          </a:p>
        </p:txBody>
      </p:sp>
    </p:spTree>
    <p:extLst>
      <p:ext uri="{BB962C8B-B14F-4D97-AF65-F5344CB8AC3E}">
        <p14:creationId xmlns:p14="http://schemas.microsoft.com/office/powerpoint/2010/main" val="236324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Like other variables in C++, an array must be defined before it can be used to store information. </a:t>
            </a:r>
            <a:endParaRPr lang="en-US" sz="2400" dirty="0" smtClean="0"/>
          </a:p>
          <a:p>
            <a:r>
              <a:rPr lang="en-US" sz="2400" dirty="0" smtClean="0"/>
              <a:t>And</a:t>
            </a:r>
            <a:r>
              <a:rPr lang="en-US" sz="2400" dirty="0"/>
              <a:t>, like other definitions, an array definition specifies a variable </a:t>
            </a:r>
            <a:r>
              <a:rPr lang="en-US" sz="2400" b="1" i="1" dirty="0">
                <a:solidFill>
                  <a:srgbClr val="FF0000"/>
                </a:solidFill>
              </a:rPr>
              <a:t>type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it includes another feature: </a:t>
            </a:r>
            <a:r>
              <a:rPr lang="en-US" sz="2400" b="1" i="1" dirty="0">
                <a:solidFill>
                  <a:srgbClr val="FF0000"/>
                </a:solidFill>
              </a:rPr>
              <a:t>a size</a:t>
            </a:r>
            <a:r>
              <a:rPr lang="en-US" sz="2400" dirty="0"/>
              <a:t>. The size specifies how many data items the array will contain.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immediately follows the name, and is surrounded by square brackets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the Replay example, the array type is </a:t>
            </a:r>
            <a:r>
              <a:rPr lang="en-US" sz="2400" dirty="0" err="1" smtClean="0"/>
              <a:t>int</a:t>
            </a:r>
            <a:r>
              <a:rPr lang="en-US" sz="2400" dirty="0" smtClean="0"/>
              <a:t>, followed by name and open bracket, size the close bracket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27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items in an array are called elements (in contrast to the items in a structure, which are called members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</a:t>
            </a:r>
            <a:r>
              <a:rPr lang="en-US" dirty="0"/>
              <a:t>the elements in an array are of the same type; only the values vary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814762"/>
            <a:ext cx="7180117" cy="20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46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1581</Words>
  <Application>Microsoft Office PowerPoint</Application>
  <PresentationFormat>Widescreen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Courier New</vt:lpstr>
      <vt:lpstr>Wingdings 2</vt:lpstr>
      <vt:lpstr>Wingdings 3</vt:lpstr>
      <vt:lpstr>Wisp</vt:lpstr>
      <vt:lpstr>ARRAYS</vt:lpstr>
      <vt:lpstr>Introduction</vt:lpstr>
      <vt:lpstr>PowerPoint Presentation</vt:lpstr>
      <vt:lpstr>Array Fundamentals</vt:lpstr>
      <vt:lpstr>PowerPoint Presentation</vt:lpstr>
      <vt:lpstr>PowerPoint Presentation</vt:lpstr>
      <vt:lpstr>Sample interaction with the program:</vt:lpstr>
      <vt:lpstr>Defining Arrays</vt:lpstr>
      <vt:lpstr>Array Elements</vt:lpstr>
      <vt:lpstr>PowerPoint Presentation</vt:lpstr>
      <vt:lpstr>Accessing Array Elements</vt:lpstr>
      <vt:lpstr>PowerPoint Presentation</vt:lpstr>
      <vt:lpstr>Averaging Array Elements</vt:lpstr>
      <vt:lpstr>PowerPoint Presentation</vt:lpstr>
      <vt:lpstr>PowerPoint Presentation</vt:lpstr>
      <vt:lpstr>Sample output</vt:lpstr>
      <vt:lpstr>PowerPoint Presentation</vt:lpstr>
      <vt:lpstr>Initializing Arrays</vt:lpstr>
      <vt:lpstr>PowerPoint Presentation</vt:lpstr>
      <vt:lpstr>PowerPoint Presentation</vt:lpstr>
      <vt:lpstr>PowerPoint Presentation</vt:lpstr>
      <vt:lpstr>PowerPoint Presentation</vt:lpstr>
      <vt:lpstr>Multidimensional Arrays</vt:lpstr>
      <vt:lpstr>PowerPoint Presentation</vt:lpstr>
      <vt:lpstr>Solution </vt:lpstr>
      <vt:lpstr>Defining Multidimensional Arrays</vt:lpstr>
      <vt:lpstr>PowerPoint Presentation</vt:lpstr>
      <vt:lpstr>Accessing Multidimensional Array Elements</vt:lpstr>
      <vt:lpstr>Initializing Multidimensional Arrays</vt:lpstr>
      <vt:lpstr>~The End~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hp</dc:creator>
  <cp:lastModifiedBy>hp</cp:lastModifiedBy>
  <cp:revision>12</cp:revision>
  <dcterms:created xsi:type="dcterms:W3CDTF">2021-07-13T14:55:53Z</dcterms:created>
  <dcterms:modified xsi:type="dcterms:W3CDTF">2021-07-14T04:47:27Z</dcterms:modified>
</cp:coreProperties>
</file>