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496" r:id="rId12"/>
    <p:sldId id="514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349" r:id="rId23"/>
    <p:sldId id="401" r:id="rId24"/>
    <p:sldId id="490" r:id="rId25"/>
    <p:sldId id="491" r:id="rId26"/>
    <p:sldId id="493" r:id="rId27"/>
    <p:sldId id="405" r:id="rId28"/>
    <p:sldId id="5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CBV's?" id="{C4E634B5-590F-4866-B2F6-9321EC907DF1}">
          <p14:sldIdLst>
            <p14:sldId id="507"/>
            <p14:sldId id="508"/>
            <p14:sldId id="509"/>
            <p14:sldId id="510"/>
            <p14:sldId id="511"/>
          </p14:sldIdLst>
        </p14:section>
        <p14:section name="Template View" id="{FAB5B3CD-2CA6-4F1B-AF88-2ACBD8644D50}">
          <p14:sldIdLst>
            <p14:sldId id="512"/>
            <p14:sldId id="513"/>
            <p14:sldId id="496"/>
          </p14:sldIdLst>
        </p14:section>
        <p14:section name="List Views" id="{A06B980F-7EA0-416C-8569-CE4AE6A74680}">
          <p14:sldIdLst>
            <p14:sldId id="514"/>
            <p14:sldId id="516"/>
            <p14:sldId id="517"/>
          </p14:sldIdLst>
        </p14:section>
        <p14:section name="Detail Views" id="{7D033CD4-92A0-49E8-A901-18FEB9458FF6}">
          <p14:sldIdLst>
            <p14:sldId id="518"/>
            <p14:sldId id="519"/>
            <p14:sldId id="520"/>
          </p14:sldIdLst>
        </p14:section>
        <p14:section name="CRUD Views" id="{DA90EC36-BC56-4727-A3D3-BFFA7EECEC2C}">
          <p14:sldIdLst>
            <p14:sldId id="521"/>
            <p14:sldId id="522"/>
            <p14:sldId id="523"/>
            <p14:sldId id="524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Based Views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28A352-9E26-4823-8DA0-1D9C8AF8F030}"/>
              </a:ext>
            </a:extLst>
          </p:cNvPr>
          <p:cNvGrpSpPr/>
          <p:nvPr/>
        </p:nvGrpSpPr>
        <p:grpSpPr>
          <a:xfrm>
            <a:off x="2008551" y="2169000"/>
            <a:ext cx="2260031" cy="2308514"/>
            <a:chOff x="1995367" y="2247685"/>
            <a:chExt cx="2260031" cy="2308514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3E45357-246F-44A6-AD8D-6CB75D50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00" y="2301801"/>
              <a:ext cx="2254398" cy="22543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5FD1E9-C0FA-483B-925C-2AFC9427EA0F}"/>
                </a:ext>
              </a:extLst>
            </p:cNvPr>
            <p:cNvSpPr/>
            <p:nvPr/>
          </p:nvSpPr>
          <p:spPr>
            <a:xfrm>
              <a:off x="1995367" y="2247685"/>
              <a:ext cx="16145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template view </a:t>
            </a:r>
            <a:r>
              <a:rPr lang="en-US" b="1" dirty="0">
                <a:solidFill>
                  <a:schemeClr val="bg1"/>
                </a:solidFill>
              </a:rPr>
              <a:t>renders</a:t>
            </a:r>
            <a:r>
              <a:rPr lang="en-US" dirty="0"/>
              <a:t> a given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, with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containing parameters captured in the URL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View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8E7DF-96E5-4206-B168-24B1358D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2" y="2514188"/>
            <a:ext cx="5185598" cy="250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B916FEE-77D9-4544-BDF9-A1AFC0A27056}"/>
              </a:ext>
            </a:extLst>
          </p:cNvPr>
          <p:cNvSpPr/>
          <p:nvPr/>
        </p:nvSpPr>
        <p:spPr bwMode="auto">
          <a:xfrm>
            <a:off x="6096000" y="3924000"/>
            <a:ext cx="990000" cy="2226809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CB734-5C4D-4A02-B4F5-C6B320EF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2" y="5172066"/>
            <a:ext cx="5185598" cy="1401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F35D1-8718-403D-B4FD-4DB04980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514188"/>
            <a:ext cx="38290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3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Template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Views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6892" y="6489000"/>
            <a:ext cx="512408" cy="270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BB06443E-4C0C-4412-8A0C-F37832249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85091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view is used for representing a </a:t>
            </a:r>
            <a:r>
              <a:rPr lang="en-US" b="1" dirty="0">
                <a:solidFill>
                  <a:schemeClr val="bg1"/>
                </a:solidFill>
              </a:rPr>
              <a:t>list of objects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View Example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A6364-6FBD-4BBD-AF56-5E82DF61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1992035"/>
            <a:ext cx="7842385" cy="2585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8B6A-837C-4A53-9037-697EA392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4943500"/>
            <a:ext cx="7842385" cy="12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A841E62D-89C9-4547-AEA6-B3CD5D6D7A4E}"/>
              </a:ext>
            </a:extLst>
          </p:cNvPr>
          <p:cNvSpPr/>
          <p:nvPr/>
        </p:nvSpPr>
        <p:spPr bwMode="auto">
          <a:xfrm>
            <a:off x="5286000" y="3570103"/>
            <a:ext cx="810000" cy="188693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List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Detail Views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6892" y="6489000"/>
            <a:ext cx="512408" cy="270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92778-3C56-47DA-BA88-FC87248D4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494000"/>
            <a:ext cx="2303095" cy="23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While this view is executing,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will contain the object that the view is operating upon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Detail View Example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95FF6-A1D2-4F18-A68D-DE13767F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619000"/>
            <a:ext cx="6399760" cy="1926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50827-D549-4EEA-85D7-9EA3465B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5059383"/>
            <a:ext cx="6399760" cy="100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C50E63E-517D-411A-944C-55EA9287961E}"/>
              </a:ext>
            </a:extLst>
          </p:cNvPr>
          <p:cNvSpPr/>
          <p:nvPr/>
        </p:nvSpPr>
        <p:spPr bwMode="auto">
          <a:xfrm>
            <a:off x="7356000" y="3474000"/>
            <a:ext cx="945000" cy="2361478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EF1A4-F684-4CAF-8421-F6E6F5D2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00" y="2619000"/>
            <a:ext cx="3572560" cy="9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56A468-C82D-4CB0-AD2D-4231657ABDD9}"/>
              </a:ext>
            </a:extLst>
          </p:cNvPr>
          <p:cNvSpPr/>
          <p:nvPr/>
        </p:nvSpPr>
        <p:spPr bwMode="auto">
          <a:xfrm>
            <a:off x="3470632" y="4127052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ED051-FCDC-499A-BE41-776BB587D6E0}"/>
              </a:ext>
            </a:extLst>
          </p:cNvPr>
          <p:cNvSpPr/>
          <p:nvPr/>
        </p:nvSpPr>
        <p:spPr bwMode="auto">
          <a:xfrm>
            <a:off x="9359596" y="2868955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2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List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2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83F61-226C-4E6B-82BA-48434FBFAD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Views</a:t>
            </a:r>
            <a:endParaRPr lang="bg-BG" dirty="0"/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A1A2173-9B0F-4657-BFEA-68A50A05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6" y="1494000"/>
            <a:ext cx="2321547" cy="23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1F7B-F7E9-4170-ACA1-70CEA961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4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 view displays a form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 view displays a form for editing an existing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view displays a confirmation page and deletes an existing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CF971-09FC-4F88-BDB4-BFC6BA3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Views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B6A05-3A55-4932-BA84-A6F39F04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0" y="1404000"/>
            <a:ext cx="5129857" cy="356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65166B2-E334-4EED-8484-D99A38582C4E}"/>
              </a:ext>
            </a:extLst>
          </p:cNvPr>
          <p:cNvSpPr/>
          <p:nvPr/>
        </p:nvSpPr>
        <p:spPr bwMode="auto">
          <a:xfrm>
            <a:off x="7434269" y="5389015"/>
            <a:ext cx="3375000" cy="694985"/>
          </a:xfrm>
          <a:prstGeom prst="wedgeRoundRectCallout">
            <a:avLst>
              <a:gd name="adj1" fmla="val 35565"/>
              <a:gd name="adj2" fmla="val -9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on success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9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CBV's?</a:t>
            </a:r>
          </a:p>
          <a:p>
            <a:r>
              <a:rPr lang="en-US" dirty="0"/>
              <a:t>Template Views</a:t>
            </a:r>
          </a:p>
          <a:p>
            <a:r>
              <a:rPr lang="en-US" dirty="0"/>
              <a:t>List Views</a:t>
            </a:r>
            <a:endParaRPr lang="bg-BG" dirty="0"/>
          </a:p>
          <a:p>
            <a:r>
              <a:rPr lang="en-US" dirty="0"/>
              <a:t>Detail Views</a:t>
            </a:r>
          </a:p>
          <a:p>
            <a:r>
              <a:rPr lang="en-US" dirty="0"/>
              <a:t>CRUD Views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4813-9132-4F1B-ABEC-24760A668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using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CreateView</a:t>
            </a:r>
            <a:r>
              <a:rPr lang="en-US" dirty="0"/>
              <a:t>, we need to use a function in the model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it to tell Django how to calculate the </a:t>
            </a:r>
            <a:r>
              <a:rPr lang="en-US" b="1" dirty="0">
                <a:solidFill>
                  <a:schemeClr val="bg1"/>
                </a:solidFill>
              </a:rPr>
              <a:t>canonical URL</a:t>
            </a:r>
            <a:r>
              <a:rPr lang="en-US" dirty="0"/>
              <a:t> for an object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4419B-EEE2-427E-8A2F-FACAB9C5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48AA0-E3DE-4455-A84E-1E37CF78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absolute URL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73DAB-1F3E-4C29-ABC3-ABB2B2C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976688"/>
            <a:ext cx="80486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CED6502-9FC9-40FC-8FA8-8873B64E83D6}"/>
              </a:ext>
            </a:extLst>
          </p:cNvPr>
          <p:cNvSpPr/>
          <p:nvPr/>
        </p:nvSpPr>
        <p:spPr bwMode="auto">
          <a:xfrm>
            <a:off x="7237125" y="3447367"/>
            <a:ext cx="3285000" cy="1370633"/>
          </a:xfrm>
          <a:prstGeom prst="wedgeRoundRectCallout">
            <a:avLst>
              <a:gd name="adj1" fmla="val -27851"/>
              <a:gd name="adj2" fmla="val 46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Renders the details view after creation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Using CRUD Views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0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functions</a:t>
            </a:r>
            <a:endParaRPr lang="bg-BG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CBV's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easily extended</a:t>
            </a:r>
            <a:r>
              <a:rPr lang="en-US" dirty="0">
                <a:solidFill>
                  <a:schemeClr val="bg2"/>
                </a:solidFill>
              </a:rPr>
              <a:t>, as function views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easier</a:t>
            </a:r>
            <a:r>
              <a:rPr lang="en-US" dirty="0">
                <a:solidFill>
                  <a:schemeClr val="bg2"/>
                </a:solidFill>
              </a:rPr>
              <a:t> to implement</a:t>
            </a:r>
          </a:p>
          <a:p>
            <a:pPr marL="452438" lvl="0" indent="-452438">
              <a:buClr>
                <a:schemeClr val="bg2"/>
              </a:buClr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CBV's?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EE233D-AA62-4EAC-A870-267A1889A43D}"/>
              </a:ext>
            </a:extLst>
          </p:cNvPr>
          <p:cNvGrpSpPr/>
          <p:nvPr/>
        </p:nvGrpSpPr>
        <p:grpSpPr>
          <a:xfrm>
            <a:off x="4674452" y="1314000"/>
            <a:ext cx="2843095" cy="2843095"/>
            <a:chOff x="4674452" y="1314000"/>
            <a:chExt cx="2843095" cy="2843095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8175160A-02B3-40F4-B802-2E6B205B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452" y="1314000"/>
              <a:ext cx="2843095" cy="28430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AA493-8FE0-4130-9125-42AEE30A1C23}"/>
                </a:ext>
              </a:extLst>
            </p:cNvPr>
            <p:cNvSpPr/>
            <p:nvPr/>
          </p:nvSpPr>
          <p:spPr>
            <a:xfrm>
              <a:off x="4881000" y="2273882"/>
              <a:ext cx="13365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CBV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view is a callable which takes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returns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</a:p>
          <a:p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CBV's?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42129-F3A9-4696-9269-0273C11B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0" y="4284000"/>
            <a:ext cx="58197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some </a:t>
            </a:r>
            <a:r>
              <a:rPr lang="en-US" b="1" dirty="0">
                <a:solidFill>
                  <a:schemeClr val="bg1"/>
                </a:solidFill>
              </a:rPr>
              <a:t>built-in generic views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 err="1"/>
              <a:t>TemplateView</a:t>
            </a:r>
            <a:endParaRPr lang="en-US" dirty="0"/>
          </a:p>
          <a:p>
            <a:pPr lvl="1"/>
            <a:r>
              <a:rPr lang="en-US" dirty="0" err="1"/>
              <a:t>RedirectView</a:t>
            </a:r>
            <a:endParaRPr lang="en-US" dirty="0"/>
          </a:p>
          <a:p>
            <a:pPr lvl="1"/>
            <a:r>
              <a:rPr lang="en-US" dirty="0" err="1"/>
              <a:t>FormView</a:t>
            </a:r>
            <a:endParaRPr lang="en-US" dirty="0"/>
          </a:p>
          <a:p>
            <a:pPr lvl="1"/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err="1"/>
              <a:t>CreateView</a:t>
            </a:r>
            <a:r>
              <a:rPr lang="en-US" dirty="0"/>
              <a:t>, </a:t>
            </a:r>
            <a:r>
              <a:rPr lang="en-US" dirty="0" err="1"/>
              <a:t>UpdtadeView</a:t>
            </a:r>
            <a:r>
              <a:rPr lang="en-US" dirty="0"/>
              <a:t>, </a:t>
            </a:r>
            <a:r>
              <a:rPr lang="en-US" dirty="0" err="1"/>
              <a:t>DeleteView</a:t>
            </a:r>
            <a:endParaRPr lang="en-US" dirty="0"/>
          </a:p>
          <a:p>
            <a:pPr lvl="1"/>
            <a:r>
              <a:rPr lang="en-US" dirty="0" err="1"/>
              <a:t>DetailView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Generic 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71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 View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explicit code flow</a:t>
            </a:r>
          </a:p>
          <a:p>
            <a:pPr lvl="1"/>
            <a:r>
              <a:rPr lang="en-US" dirty="0"/>
              <a:t>Straightforward usage of decorators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r>
              <a:rPr lang="en-US" dirty="0"/>
              <a:t>CBV</a:t>
            </a:r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can use techniques like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handling HTTP methods in separate class methods</a:t>
            </a:r>
          </a:p>
          <a:p>
            <a:pPr lvl="1"/>
            <a:r>
              <a:rPr lang="en-US" dirty="0"/>
              <a:t>built-in generic CBV's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vs. Function Views - Pros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3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 View</a:t>
            </a:r>
          </a:p>
          <a:p>
            <a:pPr lvl="1"/>
            <a:r>
              <a:rPr lang="en-US" dirty="0"/>
              <a:t>hard to extend</a:t>
            </a:r>
          </a:p>
          <a:p>
            <a:pPr lvl="1"/>
            <a:r>
              <a:rPr lang="en-US" dirty="0"/>
              <a:t>hard to reuse</a:t>
            </a:r>
          </a:p>
          <a:p>
            <a:pPr lvl="1"/>
            <a:r>
              <a:rPr lang="en-US" dirty="0"/>
              <a:t>handling HTTP methods via conditional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r>
              <a:rPr lang="en-US" dirty="0"/>
              <a:t>CBV</a:t>
            </a:r>
          </a:p>
          <a:p>
            <a:pPr lvl="1"/>
            <a:r>
              <a:rPr lang="en-US" dirty="0"/>
              <a:t>harder to read</a:t>
            </a:r>
          </a:p>
          <a:p>
            <a:pPr lvl="1"/>
            <a:r>
              <a:rPr lang="en-US" dirty="0"/>
              <a:t>implicit code flow</a:t>
            </a:r>
          </a:p>
          <a:p>
            <a:pPr lvl="1"/>
            <a:r>
              <a:rPr lang="en-US" dirty="0"/>
              <a:t>hidden code in parent classes,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use of decorators require extra import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vs. Function Views -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3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View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B71B7350-DD33-4056-AACF-70136BF7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99" y="1336242"/>
            <a:ext cx="2689002" cy="26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745</Words>
  <Application>Microsoft Office PowerPoint</Application>
  <PresentationFormat>Widescreen</PresentationFormat>
  <Paragraphs>144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CBV's</vt:lpstr>
      <vt:lpstr>Table of Contents</vt:lpstr>
      <vt:lpstr>Have a Question?</vt:lpstr>
      <vt:lpstr>What are CBV's?</vt:lpstr>
      <vt:lpstr>What are CBV's?</vt:lpstr>
      <vt:lpstr>Built-in Generic Views</vt:lpstr>
      <vt:lpstr>CBV's vs. Function Views - Pros</vt:lpstr>
      <vt:lpstr>CBV's vs. Function Views - Cons</vt:lpstr>
      <vt:lpstr>Template View</vt:lpstr>
      <vt:lpstr>Basic Template View Example</vt:lpstr>
      <vt:lpstr>Live Demo</vt:lpstr>
      <vt:lpstr>List Views</vt:lpstr>
      <vt:lpstr>Basic List View Example</vt:lpstr>
      <vt:lpstr>Live Demo</vt:lpstr>
      <vt:lpstr>Detail Views</vt:lpstr>
      <vt:lpstr>Basic Detail View Example</vt:lpstr>
      <vt:lpstr>Live Demo</vt:lpstr>
      <vt:lpstr>CRUD Views</vt:lpstr>
      <vt:lpstr>CRUD Views</vt:lpstr>
      <vt:lpstr>Set up absolute URL</vt:lpstr>
      <vt:lpstr>Live Demo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CBV's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25</cp:revision>
  <dcterms:created xsi:type="dcterms:W3CDTF">2018-05-23T13:08:44Z</dcterms:created>
  <dcterms:modified xsi:type="dcterms:W3CDTF">2020-04-16T13:50:43Z</dcterms:modified>
  <cp:category>computer programming;programming;software development;software engineering</cp:category>
</cp:coreProperties>
</file>