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Corbel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7DB51D-7A17-4578-B896-9CA6D9123514}">
  <a:tblStyle styleId="{EF7DB51D-7A17-4578-B896-9CA6D91235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Corbel-bold.fntdata"/><Relationship Id="rId27" Type="http://schemas.openxmlformats.org/officeDocument/2006/relationships/font" Target="fonts/Corbel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orbel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Corbel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e66a3852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e66a3852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e66a3852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e66a3852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e66a38529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e66a3852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e66a38529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e66a38529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e66a38529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e66a38529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e66a3852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e66a3852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e66a3852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e66a3852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e66a3852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e66a3852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e66a3852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e66a3852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e66a3852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e66a3852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e66a3852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e66a3852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e66a3852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e66a3852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e66a3852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e66a3852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781850"/>
            <a:ext cx="5783400" cy="14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180975" lvl="0" marL="360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5">
                <a:highlight>
                  <a:srgbClr val="00517C"/>
                </a:highlight>
                <a:latin typeface="Arial"/>
                <a:ea typeface="Arial"/>
                <a:cs typeface="Arial"/>
                <a:sym typeface="Arial"/>
              </a:rPr>
              <a:t>Индивидуальное задание №1</a:t>
            </a:r>
            <a:endParaRPr sz="3405">
              <a:highlight>
                <a:srgbClr val="00517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80975" lvl="0" marL="360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5">
                <a:highlight>
                  <a:srgbClr val="00517C"/>
                </a:highlight>
                <a:latin typeface="Arial"/>
                <a:ea typeface="Arial"/>
                <a:cs typeface="Arial"/>
                <a:sym typeface="Arial"/>
              </a:rPr>
              <a:t>М</a:t>
            </a:r>
            <a:r>
              <a:rPr lang="ru" sz="3405">
                <a:highlight>
                  <a:srgbClr val="00517C"/>
                </a:highlight>
                <a:latin typeface="Arial"/>
                <a:ea typeface="Arial"/>
                <a:cs typeface="Arial"/>
                <a:sym typeface="Arial"/>
              </a:rPr>
              <a:t>етоды трекинга объекта</a:t>
            </a:r>
            <a:endParaRPr sz="6255">
              <a:highlight>
                <a:srgbClr val="00517C"/>
              </a:highlight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409575"/>
            <a:ext cx="5783400" cy="9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Миленченко А.Р., Коваль Н.И.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25" y="151300"/>
            <a:ext cx="5593725" cy="2921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0" name="Google Shape;120;p22"/>
          <p:cNvGraphicFramePr/>
          <p:nvPr/>
        </p:nvGraphicFramePr>
        <p:xfrm>
          <a:off x="1727850" y="244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{EF7DB51D-7A17-4578-B896-9CA6D9123514}</a:tableStyleId>
              </a:tblPr>
              <a:tblGrid>
                <a:gridCol w="1816850"/>
                <a:gridCol w="1816850"/>
                <a:gridCol w="1816850"/>
                <a:gridCol w="1816850"/>
              </a:tblGrid>
              <a:tr h="83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Метод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Время обработки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Скорость обработки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Частота потери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CSRT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10.7 (сек)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22.4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22 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KCF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3.9 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(сек)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61.5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61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TLD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37.4 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(сек)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6.4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121" name="Google Shape;121;p22"/>
          <p:cNvSpPr txBox="1"/>
          <p:nvPr/>
        </p:nvSpPr>
        <p:spPr>
          <a:xfrm>
            <a:off x="5654725" y="56725"/>
            <a:ext cx="3489300" cy="17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Оценка методов на видеофайлах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-"/>
            </a:pPr>
            <a:r>
              <a:rPr lang="ru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video2.mp4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5824925" y="75625"/>
            <a:ext cx="3489300" cy="17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Оценка методов на видеофайлах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-"/>
            </a:pPr>
            <a:r>
              <a:rPr lang="ru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video3.mp4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25" y="141850"/>
            <a:ext cx="5654726" cy="277043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1727850" y="244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{EF7DB51D-7A17-4578-B896-9CA6D9123514}</a:tableStyleId>
              </a:tblPr>
              <a:tblGrid>
                <a:gridCol w="1816850"/>
                <a:gridCol w="1816850"/>
                <a:gridCol w="1816850"/>
                <a:gridCol w="1816850"/>
              </a:tblGrid>
              <a:tr h="83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Метод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Время обработки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Скорость обработки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Частота потери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CSRT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13.8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17.3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17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KCF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8.9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26.9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27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TLD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39.2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6.1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4624000" y="56725"/>
            <a:ext cx="4520100" cy="17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Оценка методов на видеофайлах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-"/>
            </a:pPr>
            <a:r>
              <a:rPr lang="ru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video4.mp4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50" y="221775"/>
            <a:ext cx="3730851" cy="3304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1727850" y="244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{EF7DB51D-7A17-4578-B896-9CA6D9123514}</a:tableStyleId>
              </a:tblPr>
              <a:tblGrid>
                <a:gridCol w="1816850"/>
                <a:gridCol w="1816850"/>
                <a:gridCol w="1816850"/>
                <a:gridCol w="1816850"/>
              </a:tblGrid>
              <a:tr h="83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Метод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Время обработки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Скорость обработки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Частота потери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CSRT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42.7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16.8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17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KCF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34.5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20.8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21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TLD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187.5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3.8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/>
        </p:nvSpPr>
        <p:spPr>
          <a:xfrm>
            <a:off x="5881650" y="56725"/>
            <a:ext cx="3489300" cy="17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Оценка методов на видеофайлах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-"/>
            </a:pPr>
            <a:r>
              <a:rPr lang="ru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video5.mp4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75" y="208000"/>
            <a:ext cx="5639124" cy="2685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Google Shape;142;p25"/>
          <p:cNvGraphicFramePr/>
          <p:nvPr/>
        </p:nvGraphicFramePr>
        <p:xfrm>
          <a:off x="1727850" y="244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{EF7DB51D-7A17-4578-B896-9CA6D9123514}</a:tableStyleId>
              </a:tblPr>
              <a:tblGrid>
                <a:gridCol w="1816850"/>
                <a:gridCol w="1816850"/>
                <a:gridCol w="1816850"/>
                <a:gridCol w="1816850"/>
              </a:tblGrid>
              <a:tr h="83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Метод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Время обработки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Скорость обработки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Частота потери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CSRT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23.7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15.4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15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KCF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8.6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42.4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42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TLD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51.6 (сек)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методов 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 нашим наблюдениям, можно сделать вывод, что встроенный метод трекинга CSRT является наиболее эффективным.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При оценке по отсутствию ложных срабатываний, второе место занимает TLD, а третье - KCF.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Однако, если учитывать время обработки, то KCF выходит на вторую позицию, оставляя TLD на третьем месте.</a:t>
            </a:r>
            <a:endParaRPr/>
          </a:p>
        </p:txBody>
      </p:sp>
      <p:graphicFrame>
        <p:nvGraphicFramePr>
          <p:cNvPr id="149" name="Google Shape;149;p26"/>
          <p:cNvGraphicFramePr/>
          <p:nvPr/>
        </p:nvGraphicFramePr>
        <p:xfrm>
          <a:off x="4524675" y="177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{EF7DB51D-7A17-4578-B896-9CA6D9123514}</a:tableStyleId>
              </a:tblPr>
              <a:tblGrid>
                <a:gridCol w="772825"/>
                <a:gridCol w="1122750"/>
                <a:gridCol w="1387475"/>
                <a:gridCol w="1094350"/>
              </a:tblGrid>
              <a:tr h="84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Метод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Скорость обработки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Отсутствие ложных срабатываний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Время работы метода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CSRT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KCF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TLD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Разбиение по интенсивности 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</a:t>
            </a:r>
            <a:r>
              <a:rPr lang="ru"/>
              <a:t>Мы выделили три категории по уровню интенсивности движения в видеоматериалах:</a:t>
            </a:r>
            <a:endParaRPr/>
          </a:p>
          <a:p>
            <a:pPr indent="0" lvl="0" marL="45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           </a:t>
            </a:r>
            <a:r>
              <a:rPr lang="ru"/>
              <a:t>1. Высоко-интенсивные: </a:t>
            </a:r>
            <a:endParaRPr/>
          </a:p>
          <a:p>
            <a:pPr indent="0" lvl="0" marL="45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В эту категорию входит </a:t>
            </a:r>
            <a:r>
              <a:rPr lang="ru"/>
              <a:t>видеоигра, такая как </a:t>
            </a:r>
            <a:r>
              <a:rPr lang="ru"/>
              <a:t>"Flappy Bird", где движение является наиболее интенсивным. Характеристики   таких видео включают в себя более 200 единиц интенсивности движения.</a:t>
            </a:r>
            <a:endParaRPr/>
          </a:p>
          <a:p>
            <a:pPr indent="0" lvl="0" marL="80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 Низко-интенсивные: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Вторая категория представляет видео со слабо-подвижным содержимым. Эти видеоматериалы обладают самым низким уровнем интенсивности движения, характеризующимся минимальными показателями.</a:t>
            </a:r>
            <a:endParaRPr/>
          </a:p>
          <a:p>
            <a:pPr indent="0" lvl="0" marL="80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3. Средне-интенсивные: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Третья категория включает видео, такие как "шары", которые занимают среднюю позицию по уровню интенсивности движения.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87900" y="297500"/>
            <a:ext cx="8368200" cy="4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Таблица с представлением информации о </a:t>
            </a:r>
            <a:r>
              <a:rPr lang="ru"/>
              <a:t>видеофайлах</a:t>
            </a:r>
            <a:endParaRPr/>
          </a:p>
        </p:txBody>
      </p:sp>
      <p:graphicFrame>
        <p:nvGraphicFramePr>
          <p:cNvPr id="76" name="Google Shape;76;p15"/>
          <p:cNvGraphicFramePr/>
          <p:nvPr/>
        </p:nvGraphicFramePr>
        <p:xfrm>
          <a:off x="502338" y="122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{EF7DB51D-7A17-4578-B896-9CA6D9123514}</a:tableStyleId>
              </a:tblPr>
              <a:tblGrid>
                <a:gridCol w="1343500"/>
                <a:gridCol w="820450"/>
                <a:gridCol w="1631200"/>
                <a:gridCol w="1578875"/>
                <a:gridCol w="977325"/>
                <a:gridCol w="1709650"/>
              </a:tblGrid>
              <a:tr h="55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Имя файла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FPS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Кол-во кадров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Длительность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Кодек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Интенсивность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5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video1.mp4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59,9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719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12 сек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FMP4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223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5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video2.mp4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240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12 сек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FMP4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52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5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video3.mp4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239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12 сек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FMP4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5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video4.mp4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59,9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719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12 сек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FMP4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221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5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video5.mp4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30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366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12 сек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FMP4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rbel"/>
              <a:buNone/>
            </a:pPr>
            <a:r>
              <a:rPr lang="ru" sz="4400">
                <a:latin typeface="Corbel"/>
                <a:ea typeface="Corbel"/>
                <a:cs typeface="Corbel"/>
                <a:sym typeface="Corbel"/>
              </a:rPr>
              <a:t>Трекеры, встроенные в OpenCV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135350" y="1489825"/>
            <a:ext cx="4620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132207" lvl="0" marL="8999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ct val="67013"/>
              <a:buFont typeface="Corbel"/>
              <a:buChar char="➢"/>
            </a:pPr>
            <a:r>
              <a:rPr b="1" lang="ru" sz="2200" u="sng">
                <a:solidFill>
                  <a:srgbClr val="EA9999"/>
                </a:solidFill>
                <a:latin typeface="Corbel"/>
                <a:ea typeface="Corbel"/>
                <a:cs typeface="Corbel"/>
                <a:sym typeface="Corbel"/>
              </a:rPr>
              <a:t>CSRT (Channel and Spatial Reliability Tracker)</a:t>
            </a:r>
            <a:endParaRPr sz="2200" u="sng">
              <a:solidFill>
                <a:srgbClr val="EA999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32207" lvl="0" marL="89999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A9999"/>
              </a:buClr>
              <a:buSzPct val="67013"/>
              <a:buFont typeface="Corbel"/>
              <a:buChar char="➢"/>
            </a:pPr>
            <a:r>
              <a:rPr b="1" lang="ru" sz="2200" u="sng">
                <a:solidFill>
                  <a:srgbClr val="EA9999"/>
                </a:solidFill>
                <a:latin typeface="Corbel"/>
                <a:ea typeface="Corbel"/>
                <a:cs typeface="Corbel"/>
                <a:sym typeface="Corbel"/>
              </a:rPr>
              <a:t>KCF (Kernelized Correlation Filters)</a:t>
            </a:r>
            <a:endParaRPr b="1" sz="2200" u="sng">
              <a:solidFill>
                <a:srgbClr val="EA999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39064" lvl="0" marL="89999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A9999"/>
              </a:buClr>
              <a:buSzPct val="74025"/>
              <a:buFont typeface="Corbel"/>
              <a:buChar char="➢"/>
            </a:pPr>
            <a:r>
              <a:rPr b="1" lang="ru" sz="2200" u="sng">
                <a:solidFill>
                  <a:srgbClr val="EA9999"/>
                </a:solidFill>
                <a:latin typeface="Corbel"/>
                <a:ea typeface="Corbel"/>
                <a:cs typeface="Corbel"/>
                <a:sym typeface="Corbel"/>
              </a:rPr>
              <a:t>TLD (Tracking–Learning–Detection)</a:t>
            </a:r>
            <a:endParaRPr b="1" sz="2200" u="sng">
              <a:solidFill>
                <a:srgbClr val="EA999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32207" lvl="0" marL="89999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7013"/>
              <a:buFont typeface="Corbel"/>
              <a:buChar char="➢"/>
            </a:pPr>
            <a:r>
              <a:rPr lang="ru" sz="2200">
                <a:latin typeface="Corbel"/>
                <a:ea typeface="Corbel"/>
                <a:cs typeface="Corbel"/>
                <a:sym typeface="Corbel"/>
              </a:rPr>
              <a:t>MedianFlow</a:t>
            </a:r>
            <a:endParaRPr sz="2200">
              <a:latin typeface="Corbel"/>
              <a:ea typeface="Corbel"/>
              <a:cs typeface="Corbel"/>
              <a:sym typeface="Corbel"/>
            </a:endParaRPr>
          </a:p>
          <a:p>
            <a:pPr indent="-132207" lvl="0" marL="89999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7013"/>
              <a:buFont typeface="Corbel"/>
              <a:buChar char="➢"/>
            </a:pPr>
            <a:r>
              <a:rPr lang="ru" sz="2200">
                <a:latin typeface="Corbel"/>
                <a:ea typeface="Corbel"/>
                <a:cs typeface="Corbel"/>
                <a:sym typeface="Corbel"/>
              </a:rPr>
              <a:t>MOSSE (Minimum Output Sum of Squared Error)</a:t>
            </a:r>
            <a:endParaRPr sz="2200">
              <a:latin typeface="Corbel"/>
              <a:ea typeface="Corbel"/>
              <a:cs typeface="Corbel"/>
              <a:sym typeface="Corbel"/>
            </a:endParaRPr>
          </a:p>
          <a:p>
            <a:pPr indent="-132207" lvl="0" marL="89999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7013"/>
              <a:buFont typeface="Corbel"/>
              <a:buChar char="➢"/>
            </a:pPr>
            <a:r>
              <a:rPr lang="ru" sz="2200">
                <a:latin typeface="Corbel"/>
                <a:ea typeface="Corbel"/>
                <a:cs typeface="Corbel"/>
                <a:sym typeface="Corbel"/>
              </a:rPr>
              <a:t>MIL (Multiple Instance Learning)</a:t>
            </a:r>
            <a:endParaRPr sz="2200">
              <a:latin typeface="Corbel"/>
              <a:ea typeface="Corbel"/>
              <a:cs typeface="Corbel"/>
              <a:sym typeface="Corbel"/>
            </a:endParaRPr>
          </a:p>
          <a:p>
            <a:pPr indent="-132207" lvl="0" marL="89999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7013"/>
              <a:buFont typeface="Corbel"/>
              <a:buChar char="➢"/>
            </a:pPr>
            <a:r>
              <a:rPr lang="ru" sz="2200">
                <a:latin typeface="Corbel"/>
                <a:ea typeface="Corbel"/>
                <a:cs typeface="Corbel"/>
                <a:sym typeface="Corbel"/>
              </a:rPr>
              <a:t>Boosting</a:t>
            </a:r>
            <a:endParaRPr sz="2200">
              <a:latin typeface="Corbel"/>
              <a:ea typeface="Corbel"/>
              <a:cs typeface="Corbel"/>
              <a:sym typeface="Corbel"/>
            </a:endParaRPr>
          </a:p>
          <a:p>
            <a:pPr indent="-132207" lvl="0" marL="89999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7013"/>
              <a:buFont typeface="Corbel"/>
              <a:buChar char="➢"/>
            </a:pPr>
            <a:r>
              <a:rPr lang="ru" sz="2200">
                <a:latin typeface="Corbel"/>
                <a:ea typeface="Corbel"/>
                <a:cs typeface="Corbel"/>
                <a:sym typeface="Corbel"/>
              </a:rPr>
              <a:t>GOTURN (Generic Object Tracking Using Regression Networks)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510850" y="1607225"/>
            <a:ext cx="2895000" cy="2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 своей индивидуальной работе мы рассмотрим </a:t>
            </a:r>
            <a:r>
              <a:rPr lang="ru" sz="18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3 встроенных трекера</a:t>
            </a: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CSRT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KCF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TLD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встроенных трекеров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первом месте по распознаванию объектов по нашим наблюдениям стоит: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CSRT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У него высокая точность в отслеживании благодаря использованию пространственно-коррелированных фильтров, а также устойчив к изменениям освещения и к частичным </a:t>
            </a:r>
            <a:r>
              <a:rPr lang="ru"/>
              <a:t>перекрытиям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встроенных трекеров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втором месте по распознаванию объектов по нашим наблюдениям стоит: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KCF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У этого метода высокая скорость, которая обеспечивает возможность работы в реальном времени, а также  хороший баланс между точностью и вычислительными ресурсами.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встроенных трекеров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третьем месте по распознаванию объектов по нашим наблюдениям вынужден быть: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b="1" lang="ru"/>
              <a:t>TLD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У этого метода высокая вычислительная нагрузка: TLD требует больше вычислительных ресурсов для одновременной работы трекера и детектора, а также он чувствителен к изменениям объекта: TLD строит свою модель, обучаясь на фрагментах изображения, и, если объект резко меняется (например, поворачивается или частично перекрывается), трекер может начать ошибаться. В отличие от CSRT и KCF, которые более устойчивы к изменениям формы объекта, TLD склонен терять объект в таких случаях, что было замечено при проведения тестов.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 оценивания качества методов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Время обработки видеофайла выбранным методом (сек)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Скорость обработки видеофайла (кадров/сек)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Частота потери трекинга изображения (</a:t>
            </a:r>
            <a:r>
              <a:rPr lang="ru"/>
              <a:t>кадров/сек)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75" y="179675"/>
            <a:ext cx="4240801" cy="4277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21"/>
          <p:cNvGraphicFramePr/>
          <p:nvPr/>
        </p:nvGraphicFramePr>
        <p:xfrm>
          <a:off x="3030400" y="185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{EF7DB51D-7A17-4578-B896-9CA6D9123514}</a:tableStyleId>
              </a:tblPr>
              <a:tblGrid>
                <a:gridCol w="1075725"/>
                <a:gridCol w="1270325"/>
                <a:gridCol w="1875650"/>
                <a:gridCol w="1730600"/>
              </a:tblGrid>
              <a:tr h="75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Метод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Время обработки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Скорость обработки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Частота потери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5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CSRT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36.2 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(сек)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19.9 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20 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5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KCF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18.6 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(сек)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38.65 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39 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5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TLD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183.5 (сек)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3.9 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4 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21"/>
          <p:cNvSpPr txBox="1"/>
          <p:nvPr/>
        </p:nvSpPr>
        <p:spPr>
          <a:xfrm>
            <a:off x="4572100" y="140925"/>
            <a:ext cx="44106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Оценка методов на видеофайлах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-"/>
            </a:pPr>
            <a:r>
              <a:rPr lang="ru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video1.mp4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