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Corbel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55C37-31C9-487D-AE0B-DD5E30F688D7}">
  <a:tblStyle styleId="{F5A55C37-31C9-487D-AE0B-DD5E30F68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Slab-bold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Corbel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Corbel-italic.fntdata"/><Relationship Id="rId16" Type="http://schemas.openxmlformats.org/officeDocument/2006/relationships/slide" Target="slides/slide10.xml"/><Relationship Id="rId38" Type="http://schemas.openxmlformats.org/officeDocument/2006/relationships/font" Target="fonts/Corbel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e66a3852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e66a3852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0c0469d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0c0469d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0c0469d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0c0469d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c0469d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c0469d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e66a385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e66a385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0c0469df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0c0469df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e66a3852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e66a3852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e66a385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e66a385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e66a3852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e66a3852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e66a3852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e66a3852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e66a385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e66a385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e66a3852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e66a3852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e66a3852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e66a3852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0c0469df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0c0469df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0c0469df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0c0469df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e66a3852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e66a3852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66a385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66a385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e66a385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e66a385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66a385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66a385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0c0469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0c0469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c0469d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0c0469d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c0469d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0c0469d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0c0469d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0c0469d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781850"/>
            <a:ext cx="57834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180975" lvl="0" marL="36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5">
                <a:highlight>
                  <a:srgbClr val="00517C"/>
                </a:highlight>
                <a:latin typeface="Arial"/>
                <a:ea typeface="Arial"/>
                <a:cs typeface="Arial"/>
                <a:sym typeface="Arial"/>
              </a:rPr>
              <a:t>Индивидуальное задание №1</a:t>
            </a:r>
            <a:endParaRPr sz="3405">
              <a:highlight>
                <a:srgbClr val="00517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0975" lvl="0" marL="36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5">
                <a:highlight>
                  <a:srgbClr val="00517C"/>
                </a:highlight>
                <a:latin typeface="Arial"/>
                <a:ea typeface="Arial"/>
                <a:cs typeface="Arial"/>
                <a:sym typeface="Arial"/>
              </a:rPr>
              <a:t>М</a:t>
            </a:r>
            <a:r>
              <a:rPr lang="ru" sz="3405">
                <a:highlight>
                  <a:srgbClr val="00517C"/>
                </a:highlight>
                <a:latin typeface="Arial"/>
                <a:ea typeface="Arial"/>
                <a:cs typeface="Arial"/>
                <a:sym typeface="Arial"/>
              </a:rPr>
              <a:t>етоды трекинга объекта</a:t>
            </a:r>
            <a:endParaRPr sz="6255">
              <a:highlight>
                <a:srgbClr val="00517C"/>
              </a:highlight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409575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Миленченко А.Р., Коваль Н.И.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встроенных трекеров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втором месте по распознаванию объектов по нашим наблюдениям стоит: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KCF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У этого метода высокая скорость, которая обеспечивает возможность работы в реальном времени, а также  хороший баланс между точностью и вычислительными ресурсами.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Теория ядер и функции Грама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29"/>
              <a:t>  K(x, z) = exp(-||x - z||² / (2σ²))                        </a:t>
            </a:r>
            <a:endParaRPr sz="1629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629"/>
              <a:t>Где:  </a:t>
            </a:r>
            <a:endParaRPr sz="1629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629"/>
              <a:t>- x и z — два вектора (например, из признаков изображения);  </a:t>
            </a:r>
            <a:endParaRPr sz="1629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629"/>
              <a:t>- K(x, z) — значение ядра (анализ сходства в высокомерном пространстве).</a:t>
            </a:r>
            <a:endParaRPr sz="1629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629"/>
              <a:t>- В KCF используется Гауссово ядро для измерения похожести между шаблоном (z) и текущим кадром (x).  </a:t>
            </a:r>
            <a:endParaRPr sz="1629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629"/>
              <a:t>Позволяет  рассматривать нелинейные зависимости, оставаясь в низком измерении.</a:t>
            </a:r>
            <a:endParaRPr sz="1629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егуляризация Риджа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 = ||G - S ⊛ F||² + λ * ||F||²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Здесь: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||F||² — это "длина" фильтра, или его сложность;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λ — параметр регуляризации: чем больше λ, тем сильнее фильтр сглаживается.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Быстрое преобразование Фурье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R(u, v) = F(u, v) * conj(G(u, v))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Где: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R(u, v) — результат (в частотной области);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F(u, v) — преобразованное изображение;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G(u, v) — преобразованный фильтр;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conj() — комплексно-сопряженное значение.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встроенных трекеров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92"/>
              <a:t>На третьем месте по распознаванию объектов по нашим наблюдениям вынужден быть: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92"/>
              <a:t>TLD</a:t>
            </a:r>
            <a:endParaRPr b="1"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92"/>
              <a:t>У этого метода высокая вычислительная нагрузка: TLD требует больше вычислительных ресурсов для одновременной работы трекера и детектора, а также он чувствителен к изменениям объекта: TLD строит свою модель, обучаясь на фрагментах изображения, и, если объект резко меняется (например, поворачивается или частично перекрывается), трекер может начать ошибаться. В отличие от CSRT и KCF, которые более устойчивы к изменениям формы объекта, TLD склонен терять объект в таких случаях, что было замечено при проведения тестов.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TLD 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85250" y="1489825"/>
            <a:ext cx="30003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1. В начальный момент времени выделяется объект слежения.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2. Классификатор обучается по выделенному и последующим изображениям объекта, получаемым трекером по относительному смещению объекта слежения.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800" y="1489825"/>
            <a:ext cx="5477649" cy="29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оценивания качества методов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Время обработки видеофайла выбранным методом (сек)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Скорость обработки видеофайла (кадров/сек)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Частота потери трекинга изображения (</a:t>
            </a:r>
            <a:r>
              <a:rPr lang="ru"/>
              <a:t>кадров/сек)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5" y="179675"/>
            <a:ext cx="4240801" cy="4277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29"/>
          <p:cNvGraphicFramePr/>
          <p:nvPr/>
        </p:nvGraphicFramePr>
        <p:xfrm>
          <a:off x="3030400" y="18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1075725"/>
                <a:gridCol w="1270325"/>
                <a:gridCol w="1875650"/>
                <a:gridCol w="1730600"/>
              </a:tblGrid>
              <a:tr h="75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36.2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19.9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18.6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38.65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183.5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3.9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9"/>
          <p:cNvSpPr txBox="1"/>
          <p:nvPr/>
        </p:nvSpPr>
        <p:spPr>
          <a:xfrm>
            <a:off x="4572100" y="140925"/>
            <a:ext cx="4410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video1.mp4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5" y="151300"/>
            <a:ext cx="5593725" cy="292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30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10.7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22.4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3.9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61.5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61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37.4 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6.4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30"/>
          <p:cNvSpPr txBox="1"/>
          <p:nvPr/>
        </p:nvSpPr>
        <p:spPr>
          <a:xfrm>
            <a:off x="5654725" y="56725"/>
            <a:ext cx="34893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video2.mp4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5824925" y="75625"/>
            <a:ext cx="34893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video3.mp4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5" y="141850"/>
            <a:ext cx="5654726" cy="27704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31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13.8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17.3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8.9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26.9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39.2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6.1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Разбиение по интенсивности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/>
              <a:t>Мы выделили три категории по уровню интенсивности движения в видеоматериалах:</a:t>
            </a:r>
            <a:endParaRPr/>
          </a:p>
          <a:p>
            <a:pPr indent="0" lvl="0" marL="45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</a:t>
            </a:r>
            <a:r>
              <a:rPr lang="ru"/>
              <a:t>1. Высоко-интенсивные: </a:t>
            </a:r>
            <a:endParaRPr/>
          </a:p>
          <a:p>
            <a:pPr indent="0" lvl="0" marL="45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В эту категорию входит </a:t>
            </a:r>
            <a:r>
              <a:rPr lang="ru"/>
              <a:t>видеоигра, такая как </a:t>
            </a:r>
            <a:r>
              <a:rPr lang="ru"/>
              <a:t>"Flappy Bird", где движение является наиболее интенсивным. Характеристики таких видео включают в себя более 200 единиц интенсивности движения.</a:t>
            </a:r>
            <a:endParaRPr/>
          </a:p>
          <a:p>
            <a:pPr indent="0" lvl="0" marL="80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Низко-интенсивные: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Вторая категория представляет видео со слабо-подвижным содержимым. Эти видеоматериалы обладают самым низким уровнем интенсивности движения, характеризующимся минимальными показателями.</a:t>
            </a:r>
            <a:endParaRPr/>
          </a:p>
          <a:p>
            <a:pPr indent="0" lvl="0" marL="80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Средне-интенсивные: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Третья категория включает видео, такие как "шары", которые занимают среднюю позицию по уровню интенсивности движения.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4624000" y="56725"/>
            <a:ext cx="45201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video4.mp4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0" y="221775"/>
            <a:ext cx="3730851" cy="3304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32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42.7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16.8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34.5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21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187.5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3.8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5881650" y="56725"/>
            <a:ext cx="34893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методов на видеофайлах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video5.mp4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5" y="208000"/>
            <a:ext cx="5639124" cy="2685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33"/>
          <p:cNvGraphicFramePr/>
          <p:nvPr/>
        </p:nvGraphicFramePr>
        <p:xfrm>
          <a:off x="1727850" y="244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1816850"/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23.7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15.4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8.6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42.4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42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51.6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00"/>
              <a:t>Самостоятельная реализация метода CSRT:</a:t>
            </a:r>
            <a:endParaRPr sz="2800"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Уменьшаем размер каждого кадра в половину, что позволяет быстрее выполнять вычисления, так как участвует меньше пикселей в обработке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Время и скорость обработки значительно улучшается при использовании данного метода на более “спокойных” видеокадрах</a:t>
            </a:r>
            <a:endParaRPr/>
          </a:p>
        </p:txBody>
      </p:sp>
      <p:sp>
        <p:nvSpPr>
          <p:cNvPr id="198" name="Google Shape;198;p3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 отличии от встроенного трекера отсутствуют алгоритмы для предсказания положения объектов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Недостаточная оптимизация для трекинга объектов на более сложных видеопотоках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Потеря при отслеживании динамически </a:t>
            </a:r>
            <a:r>
              <a:rPr lang="ru"/>
              <a:t>меняющих</a:t>
            </a:r>
            <a:r>
              <a:rPr lang="ru"/>
              <a:t> цвет или яркость объектов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3952375" y="56725"/>
            <a:ext cx="51918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реализованного метода CSRT: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-"/>
            </a:pPr>
            <a:r>
              <a:rPr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video4.mp4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Выбор данного видеопотока основан на перечисленных ранее достоинствах и недостатках реализованного метода.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4" name="Google Shape;204;p35"/>
          <p:cNvGraphicFramePr/>
          <p:nvPr/>
        </p:nvGraphicFramePr>
        <p:xfrm>
          <a:off x="3392175" y="31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1816850"/>
                <a:gridCol w="1816850"/>
                <a:gridCol w="1816850"/>
              </a:tblGrid>
              <a:tr h="8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Частота потери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11.75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50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(кадров/сек)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47576" cy="257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методов 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нашим наблюдениям, можно сделать вывод, что встроенный метод трекинга CSRT является наиболее эффективным.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оценке по отсутствию ложных срабатываний, второе место занимает TLD, а третье - KCF.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Однако, если учитывать время обработки, то KCF выходит на вторую позицию, оставляя TLD на третьем месте.</a:t>
            </a:r>
            <a:endParaRPr/>
          </a:p>
        </p:txBody>
      </p:sp>
      <p:graphicFrame>
        <p:nvGraphicFramePr>
          <p:cNvPr id="212" name="Google Shape;212;p36"/>
          <p:cNvGraphicFramePr/>
          <p:nvPr/>
        </p:nvGraphicFramePr>
        <p:xfrm>
          <a:off x="4524675" y="17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772825"/>
                <a:gridCol w="1122750"/>
                <a:gridCol w="1387475"/>
                <a:gridCol w="1094350"/>
              </a:tblGrid>
              <a:tr h="8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Метод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Скорость обработки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Отсутствие ложных срабатываний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работы метода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CSRT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KCF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TLD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297500"/>
            <a:ext cx="83682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Таблица с представлением информации о </a:t>
            </a:r>
            <a:r>
              <a:rPr lang="ru" sz="2100"/>
              <a:t>видеофайлах:</a:t>
            </a:r>
            <a:endParaRPr sz="2100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502338" y="12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{F5A55C37-31C9-487D-AE0B-DD5E30F688D7}</a:tableStyleId>
              </a:tblPr>
              <a:tblGrid>
                <a:gridCol w="1343500"/>
                <a:gridCol w="820450"/>
                <a:gridCol w="1631200"/>
                <a:gridCol w="1578875"/>
                <a:gridCol w="977325"/>
                <a:gridCol w="1709650"/>
              </a:tblGrid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Имя файла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Кол-во кадров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Длительность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Кодек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Интенсивность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video1.mp4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59,9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video2.mp4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video3.mp4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video4.mp4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59,9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video5.mp4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366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12 сек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FMP4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lang="ru" sz="4400">
                <a:latin typeface="Corbel"/>
                <a:ea typeface="Corbel"/>
                <a:cs typeface="Corbel"/>
                <a:sym typeface="Corbel"/>
              </a:rPr>
              <a:t>Трекеры, встроенные в OpenCV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135350" y="1489825"/>
            <a:ext cx="462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132207" lvl="0" marL="8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67013"/>
              <a:buFont typeface="Corbel"/>
              <a:buChar char="➢"/>
            </a:pPr>
            <a:r>
              <a:rPr b="1" lang="ru" sz="2200" u="sng">
                <a:solidFill>
                  <a:srgbClr val="EA9999"/>
                </a:solidFill>
                <a:latin typeface="Corbel"/>
                <a:ea typeface="Corbel"/>
                <a:cs typeface="Corbel"/>
                <a:sym typeface="Corbel"/>
              </a:rPr>
              <a:t>CSRT (Channel and Spatial Reliability Tracker)</a:t>
            </a:r>
            <a:endParaRPr sz="2200" u="sng">
              <a:solidFill>
                <a:srgbClr val="EA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A9999"/>
              </a:buClr>
              <a:buSzPct val="67013"/>
              <a:buFont typeface="Corbel"/>
              <a:buChar char="➢"/>
            </a:pPr>
            <a:r>
              <a:rPr b="1" lang="ru" sz="2200" u="sng">
                <a:solidFill>
                  <a:srgbClr val="EA9999"/>
                </a:solidFill>
                <a:latin typeface="Corbel"/>
                <a:ea typeface="Corbel"/>
                <a:cs typeface="Corbel"/>
                <a:sym typeface="Corbel"/>
              </a:rPr>
              <a:t>KCF (Kernelized Correlation Filters)</a:t>
            </a:r>
            <a:endParaRPr b="1" sz="2200" u="sng">
              <a:solidFill>
                <a:srgbClr val="EA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064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A9999"/>
              </a:buClr>
              <a:buSzPct val="74025"/>
              <a:buFont typeface="Corbel"/>
              <a:buChar char="➢"/>
            </a:pPr>
            <a:r>
              <a:rPr b="1" lang="ru" sz="2200" u="sng">
                <a:solidFill>
                  <a:srgbClr val="EA9999"/>
                </a:solidFill>
                <a:latin typeface="Corbel"/>
                <a:ea typeface="Corbel"/>
                <a:cs typeface="Corbel"/>
                <a:sym typeface="Corbel"/>
              </a:rPr>
              <a:t>TLD (Tracking–Learning–Detection)</a:t>
            </a:r>
            <a:endParaRPr b="1" sz="2200" u="sng">
              <a:solidFill>
                <a:srgbClr val="EA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MedianFlow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MOSSE (Minimum Output Sum of Squared Error)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MIL (Multiple Instance Learning)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Boosting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132207" lvl="0" marL="8999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7013"/>
              <a:buFont typeface="Corbel"/>
              <a:buChar char="➢"/>
            </a:pPr>
            <a:r>
              <a:rPr lang="ru" sz="2200">
                <a:latin typeface="Corbel"/>
                <a:ea typeface="Corbel"/>
                <a:cs typeface="Corbel"/>
                <a:sym typeface="Corbel"/>
              </a:rPr>
              <a:t>GOTURN (Generic Object Tracking Using Regression Networks)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10850" y="1607225"/>
            <a:ext cx="28950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своей индивидуальной работе мы рассмотрим </a:t>
            </a:r>
            <a:r>
              <a:rPr lang="ru" sz="1800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3 встроенных трекера</a:t>
            </a: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CSRT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KCF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TLD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встроенных трекеров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первом месте по распознаванию объектов по нашим наблюдениям стоит: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CSRT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 </a:t>
            </a:r>
            <a:r>
              <a:rPr lang="ru"/>
              <a:t>него высокая точность в отслеживании благодаря использованию пространственно-коррелированных фильтров, а также устойчив к изменениям освещения и к частичным </a:t>
            </a:r>
            <a:r>
              <a:rPr lang="ru"/>
              <a:t>перекрытиям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свертки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7605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R(x, y) = Σ Σ I(x+i, y+j) * F(i, j)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Где: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I(x+i, y+j) — пиксели изображения вокруг текущей точки (x, y);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F(i, j) — фильтр, который применяется к изображению;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 R(x, y) — результат свертки, то есть похожесть на искомый объект.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Быстрое преобразование Фурье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R(u, v) = F(u, v) * conj(G(u, v))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Где: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R(u, v) — результат (в частотной области);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F(u, v) — преобразованное изображение;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G(u, v) — преобразованный фильтр;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conj() — комплексно-сопряженное значение.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Решение оптимизационных задач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5"/>
            <a:ext cx="83682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F = argmin ||G - S ⊛ F||² + λ * ||F||²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/>
              <a:t>Где:  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/>
              <a:t>- G — полученные данные (например, шаблон объекта);  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/>
              <a:t>- S ⊛ F — предсказанные данные (фильтрация);  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/>
              <a:t>- ||G - S ⊛ F||² — ошибка между шаблоном и результатом свертки;  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/>
              <a:t>- λ * ||F||² — регуляризация (для сдерживания модели);  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7200"/>
              <a:t>- argmin — означает, что мы ищем такое F, при котором функция ошибки минимальна.</a:t>
            </a:r>
            <a:endParaRPr sz="7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егуляризация Риджа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 = ||G - S ⊛ F||² + λ * ||F||²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Здесь: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||F||² — это "длина" фильтра, или его сложность;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λ — параметр регуляризации: чем больше λ, тем сильнее фильтр сглаживается.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