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74" r:id="rId2"/>
    <p:sldId id="276" r:id="rId3"/>
    <p:sldId id="353" r:id="rId4"/>
    <p:sldId id="389" r:id="rId5"/>
    <p:sldId id="453" r:id="rId6"/>
    <p:sldId id="447" r:id="rId7"/>
    <p:sldId id="498" r:id="rId8"/>
    <p:sldId id="497" r:id="rId9"/>
    <p:sldId id="439" r:id="rId10"/>
    <p:sldId id="455" r:id="rId11"/>
    <p:sldId id="580" r:id="rId12"/>
    <p:sldId id="454" r:id="rId13"/>
    <p:sldId id="396" r:id="rId14"/>
    <p:sldId id="432" r:id="rId15"/>
    <p:sldId id="399" r:id="rId16"/>
    <p:sldId id="403" r:id="rId17"/>
    <p:sldId id="400" r:id="rId18"/>
    <p:sldId id="411" r:id="rId19"/>
    <p:sldId id="401" r:id="rId20"/>
    <p:sldId id="459" r:id="rId21"/>
    <p:sldId id="426" r:id="rId22"/>
    <p:sldId id="493" r:id="rId23"/>
    <p:sldId id="581" r:id="rId24"/>
    <p:sldId id="582" r:id="rId25"/>
    <p:sldId id="583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594" r:id="rId37"/>
    <p:sldId id="595" r:id="rId38"/>
    <p:sldId id="596" r:id="rId39"/>
    <p:sldId id="597" r:id="rId40"/>
    <p:sldId id="598" r:id="rId41"/>
    <p:sldId id="599" r:id="rId42"/>
    <p:sldId id="600" r:id="rId43"/>
    <p:sldId id="282" r:id="rId44"/>
    <p:sldId id="504" r:id="rId45"/>
    <p:sldId id="505" r:id="rId46"/>
    <p:sldId id="5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53"/>
            <p14:sldId id="447"/>
            <p14:sldId id="498"/>
            <p14:sldId id="497"/>
            <p14:sldId id="439"/>
            <p14:sldId id="455"/>
            <p14:sldId id="580"/>
          </p14:sldIdLst>
        </p14:section>
        <p14:section name="Демонстрация" id="{9A4C29B1-F913-446B-AB1D-E7306FCA5EEA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  <p14:sldId id="426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82"/>
            <p14:sldId id="583"/>
            <p14:sldId id="584"/>
          </p14:sldIdLst>
        </p14:section>
        <p14:section name="Работа с конзола" id="{E75888B1-7DE7-4390-81B8-412381E12F33}">
          <p14:sldIdLst>
            <p14:sldId id="585"/>
            <p14:sldId id="586"/>
            <p14:sldId id="587"/>
            <p14:sldId id="588"/>
            <p14:sldId id="589"/>
          </p14:sldIdLst>
        </p14:section>
        <p14:section name="Работа с текст и числа" id="{680434F7-CC72-4B03-980A-E6882B13607B}">
          <p14:sldIdLst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87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DEB67-D1A4-42D5-8822-684AF30DD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112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C4F914-A1A5-4391-B639-9F8EE5EA18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72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2BA111-A825-46C3-82F6-E713707BD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727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3F79E2-D35B-47CF-9135-B43A7C8E45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34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3D41A-A71B-4864-9686-9E700F98AB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4141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0C0801-886D-450D-8F31-97437DCE5C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0697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538CF5-9882-4D70-8D00-ABD8BFD77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7263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69A8F1-6A74-4FAF-805B-4D7A9F3EDA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672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BDF6E3-1CE0-4D20-88FD-E9209224F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1804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D346B-8121-49DA-866D-0BE2C27BDB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713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018C6-A606-4D55-ABFB-3455F9B2B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6180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8C0E68-D421-4D8B-9F58-EAEA6EC1FB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0001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03624-C428-4E72-A1A5-17F9E15A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3373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7035-91B2-4D31-BA3A-C4DD977144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6773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0820BE-C1CE-4FBB-9E0B-3416B853FC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5340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E7F635-E51B-40A9-8B4E-36FFCC39F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515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288CA7-44D4-4560-8086-25692C6EC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06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089206-1B4D-4EED-A0F4-631E1C16E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4396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23E3CF-D4F7-44BF-AB65-884B9D2F4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917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7209F2-3A5C-4B1E-A72A-D6F866B8D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9455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EBC40E-412E-4144-9D22-6D0F14A6BB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07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Index/2387#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4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5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84603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 ==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955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В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4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cs typeface="Consolas" panose="020B0609020204030204" pitchFamily="49" charset="0"/>
              </a:rPr>
              <a:t>95</a:t>
            </a:r>
            <a:r>
              <a:rPr lang="bg-BG" sz="3400" dirty="0">
                <a:cs typeface="Consolas" panose="020B0609020204030204" pitchFamily="49" charset="0"/>
              </a:rPr>
              <a:t>% от всички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технологични корпорации 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използват </a:t>
            </a:r>
            <a:r>
              <a:rPr lang="en-US" sz="3400" dirty="0">
                <a:cs typeface="Consolas" panose="020B0609020204030204" pitchFamily="49" charset="0"/>
              </a:rPr>
              <a:t>Java </a:t>
            </a:r>
            <a:r>
              <a:rPr lang="bg-BG" sz="3400" dirty="0">
                <a:cs typeface="Consolas" panose="020B0609020204030204" pitchFamily="49" charset="0"/>
              </a:rPr>
              <a:t>като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основен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език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В момента има повече от 3 милиарда телефона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 125 милиона телевизора, които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използват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Java</a:t>
            </a:r>
            <a:endParaRPr lang="bg-BG" sz="3400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/>
              <a:t>Първоначално се е наричала </a:t>
            </a:r>
            <a:r>
              <a:rPr lang="en-US" sz="3400" dirty="0"/>
              <a:t>Oak</a:t>
            </a:r>
            <a:r>
              <a:rPr lang="bg-BG" sz="3400" dirty="0"/>
              <a:t>(Дъб)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226AF2-B0AC-4101-9029-FA10DA171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B5F0D4C-0593-4BC6-9770-A24961C32E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За да програмирате, ви трябва среда за разработка</a:t>
            </a:r>
            <a:endParaRPr lang="en-US" sz="3600" dirty="0"/>
          </a:p>
          <a:p>
            <a:pPr lvl="1"/>
            <a:r>
              <a:rPr lang="en-US" sz="3200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dirty="0"/>
              <a:t>)</a:t>
            </a:r>
          </a:p>
          <a:p>
            <a:pPr lvl="1"/>
            <a:r>
              <a:rPr lang="bg-BG" sz="3200" dirty="0"/>
              <a:t>За </a:t>
            </a:r>
            <a:r>
              <a:rPr lang="en-US" sz="3200" dirty="0">
                <a:sym typeface="Wingdings" panose="05000000000000000000" pitchFamily="2" charset="2"/>
              </a:rPr>
              <a:t>Java  IntelliJ; </a:t>
            </a:r>
            <a:r>
              <a:rPr lang="bg-BG" sz="3200" dirty="0">
                <a:sym typeface="Wingdings" panose="05000000000000000000" pitchFamily="2" charset="2"/>
              </a:rPr>
              <a:t>за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/>
              <a:t>C# </a:t>
            </a:r>
            <a:r>
              <a:rPr lang="en-US" sz="3200" dirty="0">
                <a:sym typeface="Wingdings" panose="05000000000000000000" pitchFamily="2" charset="2"/>
              </a:rPr>
              <a:t> Visual Studio; </a:t>
            </a:r>
            <a:r>
              <a:rPr lang="bg-BG" sz="3200" dirty="0">
                <a:sym typeface="Wingdings" panose="05000000000000000000" pitchFamily="2" charset="2"/>
              </a:rPr>
              <a:t>за </a:t>
            </a:r>
            <a:r>
              <a:rPr lang="en-US" sz="3200" dirty="0">
                <a:sym typeface="Wingdings" panose="05000000000000000000" pitchFamily="2" charset="2"/>
              </a:rPr>
              <a:t>Python  PyCharm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dirty="0"/>
              <a:t>JetBrains </a:t>
            </a:r>
            <a:r>
              <a:rPr lang="en-US" sz="3600" b="1" dirty="0"/>
              <a:t>IntelliJ IDEA </a:t>
            </a:r>
            <a:r>
              <a:rPr lang="en-US" sz="3600" dirty="0"/>
              <a:t>Community 2019</a:t>
            </a:r>
          </a:p>
          <a:p>
            <a:pPr lvl="1"/>
            <a:r>
              <a:rPr lang="en-US" sz="3200" b="1" dirty="0">
                <a:hlinkClick r:id="rId3"/>
              </a:rPr>
              <a:t>https://www.jetbrains.com/idea/</a:t>
            </a:r>
            <a:endParaRPr lang="bg-BG" sz="3200" b="1" dirty="0"/>
          </a:p>
          <a:p>
            <a:r>
              <a:rPr lang="bg-BG" sz="3600" dirty="0"/>
              <a:t>Приложението е мултиплатформено</a:t>
            </a:r>
            <a:r>
              <a:rPr lang="en-US" sz="3600" dirty="0"/>
              <a:t> (Linux, Mac OS, Windows)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268677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IntelliJ IDEA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Нов проект</a:t>
            </a:r>
            <a:r>
              <a:rPr lang="en-US" sz="3600" dirty="0"/>
              <a:t> [Create New Project</a:t>
            </a:r>
            <a:r>
              <a:rPr lang="en-US" sz="3600" dirty="0">
                <a:sym typeface="Wingdings" panose="05000000000000000000" pitchFamily="2" charset="2"/>
              </a:rPr>
              <a:t>]</a:t>
            </a:r>
            <a:endParaRPr lang="en-US" sz="3600" dirty="0"/>
          </a:p>
          <a:p>
            <a:r>
              <a:rPr lang="en-US" sz="3600" dirty="0"/>
              <a:t>[Create project from template] </a:t>
            </a:r>
            <a:r>
              <a:rPr lang="en-US" sz="3600" dirty="0">
                <a:sym typeface="Wingdings" panose="05000000000000000000" pitchFamily="2" charset="2"/>
              </a:rPr>
              <a:t> [Command Line App]  </a:t>
            </a:r>
            <a:r>
              <a:rPr lang="en-US" sz="3600" dirty="0"/>
              <a:t>[Finish]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5" y="3916437"/>
            <a:ext cx="4582044" cy="2521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3EDF4B-D40B-473F-9564-046A3FBD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07" y="3934762"/>
            <a:ext cx="5556160" cy="2484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Arrow: Right 7">
            <a:extLst>
              <a:ext uri="{FF2B5EF4-FFF2-40B4-BE49-F238E27FC236}">
                <a16:creationId xmlns:a16="http://schemas.microsoft.com/office/drawing/2014/main" id="{C4684C15-441C-4661-8B24-1BC0EC4DE094}"/>
              </a:ext>
            </a:extLst>
          </p:cNvPr>
          <p:cNvSpPr/>
          <p:nvPr/>
        </p:nvSpPr>
        <p:spPr>
          <a:xfrm>
            <a:off x="5330353" y="4804641"/>
            <a:ext cx="686877" cy="6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200" b="1" noProof="1">
                <a:cs typeface="Consolas" panose="020B0609020204030204" pitchFamily="49" charset="0"/>
              </a:rPr>
              <a:t>main(String[] args)</a:t>
            </a:r>
          </a:p>
          <a:p>
            <a:pPr lvl="1"/>
            <a:r>
              <a:rPr lang="bg-BG" sz="3200" dirty="0"/>
              <a:t>Между отварящата и затварящата скоба </a:t>
            </a:r>
            <a:r>
              <a:rPr lang="en-US" sz="3200" b="1" dirty="0">
                <a:cs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cs typeface="Consolas" panose="020B0609020204030204" pitchFamily="49" charset="0"/>
              </a:rPr>
              <a:t>}</a:t>
            </a:r>
            <a:endParaRPr lang="bg-BG" sz="3200" b="1" dirty="0"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200" dirty="0"/>
              <a:t>Натиснете </a:t>
            </a:r>
            <a:r>
              <a:rPr lang="en-US" sz="3200" dirty="0"/>
              <a:t>[Enter] </a:t>
            </a:r>
            <a:r>
              <a:rPr lang="bg-BG" sz="3200" dirty="0"/>
              <a:t>след отварящата скоба </a:t>
            </a:r>
            <a:r>
              <a:rPr lang="en-US" sz="3200" b="1" dirty="0">
                <a:cs typeface="Consolas" panose="020B0609020204030204" pitchFamily="49" charset="0"/>
              </a:rPr>
              <a:t>{</a:t>
            </a:r>
            <a:endParaRPr lang="bg-BG" sz="3200" b="1" dirty="0"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200" dirty="0"/>
              <a:t>Кодът на програмата се пише отместен навътре</a:t>
            </a:r>
            <a:endParaRPr lang="en-US" sz="3200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45FB5-1307-4748-9369-3F9545EC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3960508"/>
            <a:ext cx="5124450" cy="2200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448114F-FCFB-4E13-8EBC-AEB77ADCB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2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3796" y="960411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Напишете следния код:</a:t>
            </a:r>
            <a:endParaRPr lang="en-US" sz="3600" b="1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System.out.println("Hello SoftUni");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5E48D-01D0-4E93-8266-C0F99B00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0" y="2664000"/>
            <a:ext cx="5934075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A4CA5C5-86CB-4C15-8262-4FDC8B665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96593"/>
            <a:ext cx="9928234" cy="554658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Стартиране на програмата: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 + Shift + F10</a:t>
            </a:r>
            <a:r>
              <a:rPr lang="en-US" sz="3600" dirty="0"/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 (отдолу):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275CB3-3A8C-4DFC-B39F-5E8E02FCB6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825DB-D9C2-4E0E-8A46-E6D1986F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0" y="3040063"/>
            <a:ext cx="5381625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84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Тествайте решението си в онлайн </a:t>
            </a:r>
            <a:r>
              <a:rPr lang="en-US" sz="3200" dirty="0"/>
              <a:t>judge </a:t>
            </a:r>
            <a:r>
              <a:rPr lang="bg-BG" sz="3200" dirty="0"/>
              <a:t>системата</a:t>
            </a:r>
            <a:r>
              <a:rPr lang="en-US" sz="3200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GB" dirty="0">
                <a:hlinkClick r:id="rId3"/>
              </a:rPr>
              <a:t>https://judge.softuni.bg/Contests/Compete/Index/2387#0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F8B0B-8871-4521-996D-71718462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000" y="2548760"/>
            <a:ext cx="5339832" cy="4106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AB338AE-2939-446F-BACC-ED6471342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Писане извън тялото на </a:t>
            </a:r>
            <a:r>
              <a:rPr lang="en-US" sz="3800" b="1" dirty="0">
                <a:latin typeface="Calibri (Body)"/>
                <a:cs typeface="Consolas" panose="020B0609020204030204" pitchFamily="49" charset="0"/>
              </a:rPr>
              <a:t>main()</a:t>
            </a:r>
            <a:r>
              <a:rPr lang="bg-BG" sz="3800" dirty="0">
                <a:latin typeface="Calibri (Body)"/>
              </a:rPr>
              <a:t> метода:</a:t>
            </a:r>
            <a:endParaRPr lang="en-US" sz="3800" dirty="0">
              <a:latin typeface="Calibri (Body)"/>
            </a:endParaRPr>
          </a:p>
          <a:p>
            <a:endParaRPr lang="en-US" sz="38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Бъркане на малки и главни букви:</a:t>
            </a:r>
            <a:endParaRPr lang="en-US" sz="3800" dirty="0">
              <a:latin typeface="Calibri (Body)"/>
            </a:endParaRPr>
          </a:p>
          <a:p>
            <a:pPr marL="0" indent="0">
              <a:buNone/>
            </a:pPr>
            <a:endParaRPr lang="en-US" sz="3800" dirty="0">
              <a:latin typeface="Calibri (Body)"/>
            </a:endParaRPr>
          </a:p>
          <a:p>
            <a:endParaRPr lang="bg-BG" sz="38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5EF7C-B2D4-4DA6-92E9-B46EBEB9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7" y="1909964"/>
            <a:ext cx="7373768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51756-F53B-4856-8E6B-4CD171757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41" y="3586368"/>
            <a:ext cx="8475880" cy="610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550A0-85F3-4F1C-84E4-41E5B4900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717" y="4561884"/>
            <a:ext cx="8475880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4052D6B-C80F-4926-AFAF-CDE0702435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IntelliJ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IDEA</a:t>
            </a:r>
          </a:p>
          <a:p>
            <a:pPr marL="514350" indent="-514350"/>
            <a:r>
              <a:rPr lang="bg-BG" sz="3200" dirty="0"/>
              <a:t>Да направим конзолна програма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  <a:r>
              <a:rPr lang="en-US" sz="3200" dirty="0"/>
              <a:t> - </a:t>
            </a:r>
            <a:r>
              <a:rPr lang="bg-BG" sz="3200" dirty="0"/>
              <a:t>Работа с текст</a:t>
            </a:r>
            <a:r>
              <a:rPr lang="en-US" sz="3200" dirty="0"/>
              <a:t> </a:t>
            </a:r>
            <a:r>
              <a:rPr lang="bg-BG" sz="3200" dirty="0"/>
              <a:t>и числа</a:t>
            </a:r>
          </a:p>
          <a:p>
            <a:pPr marL="514350" indent="-514350"/>
            <a:r>
              <a:rPr lang="bg-BG" sz="3200" dirty="0"/>
              <a:t>Печатане на екрана</a:t>
            </a:r>
          </a:p>
          <a:p>
            <a:pPr marL="0" indent="0">
              <a:buNone/>
            </a:pPr>
            <a:r>
              <a:rPr lang="bg-BG" sz="2400" dirty="0"/>
              <a:t/>
            </a: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322857"/>
          </a:xfrm>
        </p:spPr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Липса на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;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в края на всяка команда</a:t>
            </a:r>
            <a:endParaRPr lang="en-US" sz="3800" dirty="0">
              <a:latin typeface="Calibri (Body)"/>
            </a:endParaRPr>
          </a:p>
          <a:p>
            <a:endParaRPr lang="en-US" sz="40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Липсваща кавичка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"</a:t>
            </a:r>
            <a:r>
              <a:rPr lang="bg-BG" sz="3800" dirty="0">
                <a:latin typeface="Calibri (Body)"/>
              </a:rPr>
              <a:t> или липсваща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скоба</a:t>
            </a:r>
            <a:endParaRPr lang="en-US" sz="3800" b="1" dirty="0">
              <a:latin typeface="Calibri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sz="4000" dirty="0"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r>
              <a:rPr lang="en-US" sz="4000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D3D41-DF13-49F4-BB58-4A09F5FE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37" y="1931454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D3290-5B9D-4962-A033-19968C38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037" y="3429000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9650F-F66B-4F58-97B3-858A2508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036" y="4190811"/>
            <a:ext cx="7436635" cy="5786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BD0DE4B-F852-41BF-A922-DADEBFC9E2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2F2E-D62D-4E6E-9D7E-DE469E7D4E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 с </a:t>
            </a:r>
            <a:r>
              <a:rPr lang="en-US"/>
              <a:t>Java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16761-4D83-4CF9-9BC3-34E11B15D9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34" y="999000"/>
            <a:ext cx="3201131" cy="326677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EB5F9E4-B2A4-444C-A863-17D4E1FDA2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14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dirty="0">
                <a:solidFill>
                  <a:schemeClr val="bg1"/>
                </a:solidFill>
              </a:rPr>
              <a:t>1</a:t>
            </a:r>
            <a:r>
              <a:rPr lang="bg-BG" sz="4000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650BB60-4E16-4CB5-A2FF-D1D5A2018A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1934951"/>
            <a:ext cx="48150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5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400" dirty="0"/>
              <a:t>Компютрите са машини, които обработват данни</a:t>
            </a:r>
            <a:endParaRPr lang="en-US" sz="34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400" dirty="0"/>
              <a:t>Дефиниране на променлива и присвояване на стойност:</a:t>
            </a:r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5032" y="5007695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586000" y="4377064"/>
            <a:ext cx="1125081" cy="578882"/>
          </a:xfrm>
          <a:custGeom>
            <a:avLst/>
            <a:gdLst>
              <a:gd name="connsiteX0" fmla="*/ 0 w 1125081"/>
              <a:gd name="connsiteY0" fmla="*/ 96482 h 578882"/>
              <a:gd name="connsiteX1" fmla="*/ 96482 w 1125081"/>
              <a:gd name="connsiteY1" fmla="*/ 0 h 578882"/>
              <a:gd name="connsiteX2" fmla="*/ 656297 w 1125081"/>
              <a:gd name="connsiteY2" fmla="*/ 0 h 578882"/>
              <a:gd name="connsiteX3" fmla="*/ 656297 w 1125081"/>
              <a:gd name="connsiteY3" fmla="*/ 0 h 578882"/>
              <a:gd name="connsiteX4" fmla="*/ 937568 w 1125081"/>
              <a:gd name="connsiteY4" fmla="*/ 0 h 578882"/>
              <a:gd name="connsiteX5" fmla="*/ 1028599 w 1125081"/>
              <a:gd name="connsiteY5" fmla="*/ 0 h 578882"/>
              <a:gd name="connsiteX6" fmla="*/ 1125081 w 1125081"/>
              <a:gd name="connsiteY6" fmla="*/ 96482 h 578882"/>
              <a:gd name="connsiteX7" fmla="*/ 1125081 w 1125081"/>
              <a:gd name="connsiteY7" fmla="*/ 337681 h 578882"/>
              <a:gd name="connsiteX8" fmla="*/ 1259641 w 1125081"/>
              <a:gd name="connsiteY8" fmla="*/ 469838 h 578882"/>
              <a:gd name="connsiteX9" fmla="*/ 1125081 w 1125081"/>
              <a:gd name="connsiteY9" fmla="*/ 482402 h 578882"/>
              <a:gd name="connsiteX10" fmla="*/ 1125081 w 1125081"/>
              <a:gd name="connsiteY10" fmla="*/ 482400 h 578882"/>
              <a:gd name="connsiteX11" fmla="*/ 1028599 w 1125081"/>
              <a:gd name="connsiteY11" fmla="*/ 578882 h 578882"/>
              <a:gd name="connsiteX12" fmla="*/ 937568 w 1125081"/>
              <a:gd name="connsiteY12" fmla="*/ 578882 h 578882"/>
              <a:gd name="connsiteX13" fmla="*/ 656297 w 1125081"/>
              <a:gd name="connsiteY13" fmla="*/ 578882 h 578882"/>
              <a:gd name="connsiteX14" fmla="*/ 656297 w 1125081"/>
              <a:gd name="connsiteY14" fmla="*/ 578882 h 578882"/>
              <a:gd name="connsiteX15" fmla="*/ 96482 w 1125081"/>
              <a:gd name="connsiteY15" fmla="*/ 578882 h 578882"/>
              <a:gd name="connsiteX16" fmla="*/ 0 w 1125081"/>
              <a:gd name="connsiteY16" fmla="*/ 482400 h 578882"/>
              <a:gd name="connsiteX17" fmla="*/ 0 w 1125081"/>
              <a:gd name="connsiteY17" fmla="*/ 482402 h 578882"/>
              <a:gd name="connsiteX18" fmla="*/ 0 w 1125081"/>
              <a:gd name="connsiteY18" fmla="*/ 337681 h 578882"/>
              <a:gd name="connsiteX19" fmla="*/ 0 w 1125081"/>
              <a:gd name="connsiteY19" fmla="*/ 337681 h 578882"/>
              <a:gd name="connsiteX20" fmla="*/ 0 w 1125081"/>
              <a:gd name="connsiteY20" fmla="*/ 96482 h 578882"/>
              <a:gd name="connsiteX0" fmla="*/ 0 w 1125081"/>
              <a:gd name="connsiteY0" fmla="*/ 96482 h 578882"/>
              <a:gd name="connsiteX1" fmla="*/ 96482 w 1125081"/>
              <a:gd name="connsiteY1" fmla="*/ 0 h 578882"/>
              <a:gd name="connsiteX2" fmla="*/ 656297 w 1125081"/>
              <a:gd name="connsiteY2" fmla="*/ 0 h 578882"/>
              <a:gd name="connsiteX3" fmla="*/ 656297 w 1125081"/>
              <a:gd name="connsiteY3" fmla="*/ 0 h 578882"/>
              <a:gd name="connsiteX4" fmla="*/ 937568 w 1125081"/>
              <a:gd name="connsiteY4" fmla="*/ 0 h 578882"/>
              <a:gd name="connsiteX5" fmla="*/ 1028599 w 1125081"/>
              <a:gd name="connsiteY5" fmla="*/ 0 h 578882"/>
              <a:gd name="connsiteX6" fmla="*/ 1125081 w 1125081"/>
              <a:gd name="connsiteY6" fmla="*/ 96482 h 578882"/>
              <a:gd name="connsiteX7" fmla="*/ 1125081 w 1125081"/>
              <a:gd name="connsiteY7" fmla="*/ 337681 h 578882"/>
              <a:gd name="connsiteX8" fmla="*/ 1125081 w 1125081"/>
              <a:gd name="connsiteY8" fmla="*/ 482402 h 578882"/>
              <a:gd name="connsiteX9" fmla="*/ 1125081 w 1125081"/>
              <a:gd name="connsiteY9" fmla="*/ 482400 h 578882"/>
              <a:gd name="connsiteX10" fmla="*/ 1028599 w 1125081"/>
              <a:gd name="connsiteY10" fmla="*/ 578882 h 578882"/>
              <a:gd name="connsiteX11" fmla="*/ 937568 w 1125081"/>
              <a:gd name="connsiteY11" fmla="*/ 578882 h 578882"/>
              <a:gd name="connsiteX12" fmla="*/ 656297 w 1125081"/>
              <a:gd name="connsiteY12" fmla="*/ 578882 h 578882"/>
              <a:gd name="connsiteX13" fmla="*/ 656297 w 1125081"/>
              <a:gd name="connsiteY13" fmla="*/ 578882 h 578882"/>
              <a:gd name="connsiteX14" fmla="*/ 96482 w 1125081"/>
              <a:gd name="connsiteY14" fmla="*/ 578882 h 578882"/>
              <a:gd name="connsiteX15" fmla="*/ 0 w 1125081"/>
              <a:gd name="connsiteY15" fmla="*/ 482400 h 578882"/>
              <a:gd name="connsiteX16" fmla="*/ 0 w 1125081"/>
              <a:gd name="connsiteY16" fmla="*/ 482402 h 578882"/>
              <a:gd name="connsiteX17" fmla="*/ 0 w 1125081"/>
              <a:gd name="connsiteY17" fmla="*/ 337681 h 578882"/>
              <a:gd name="connsiteX18" fmla="*/ 0 w 1125081"/>
              <a:gd name="connsiteY18" fmla="*/ 337681 h 578882"/>
              <a:gd name="connsiteX19" fmla="*/ 0 w 1125081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25081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56297" y="0"/>
                </a:lnTo>
                <a:lnTo>
                  <a:pt x="656297" y="0"/>
                </a:lnTo>
                <a:lnTo>
                  <a:pt x="937568" y="0"/>
                </a:lnTo>
                <a:lnTo>
                  <a:pt x="1028599" y="0"/>
                </a:lnTo>
                <a:cubicBezTo>
                  <a:pt x="1081885" y="0"/>
                  <a:pt x="1125081" y="43196"/>
                  <a:pt x="1125081" y="96482"/>
                </a:cubicBezTo>
                <a:lnTo>
                  <a:pt x="1125081" y="337681"/>
                </a:lnTo>
                <a:lnTo>
                  <a:pt x="1125081" y="482402"/>
                </a:lnTo>
                <a:lnTo>
                  <a:pt x="1125081" y="482400"/>
                </a:lnTo>
                <a:cubicBezTo>
                  <a:pt x="1125081" y="535686"/>
                  <a:pt x="1081885" y="578882"/>
                  <a:pt x="1028599" y="578882"/>
                </a:cubicBezTo>
                <a:lnTo>
                  <a:pt x="937568" y="578882"/>
                </a:lnTo>
                <a:lnTo>
                  <a:pt x="656297" y="578882"/>
                </a:lnTo>
                <a:lnTo>
                  <a:pt x="656297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341000" y="4402939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584388 w 3721979"/>
              <a:gd name="connsiteY13" fmla="*/ 67450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96482 w 3721979"/>
              <a:gd name="connsiteY14" fmla="*/ 578882 h 578882"/>
              <a:gd name="connsiteX15" fmla="*/ 0 w 3721979"/>
              <a:gd name="connsiteY15" fmla="*/ 482400 h 578882"/>
              <a:gd name="connsiteX16" fmla="*/ 0 w 3721979"/>
              <a:gd name="connsiteY16" fmla="*/ 482402 h 578882"/>
              <a:gd name="connsiteX17" fmla="*/ 0 w 3721979"/>
              <a:gd name="connsiteY17" fmla="*/ 337681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871000" y="5634000"/>
            <a:ext cx="1752600" cy="578882"/>
          </a:xfrm>
          <a:custGeom>
            <a:avLst/>
            <a:gdLst>
              <a:gd name="connsiteX0" fmla="*/ 0 w 1752600"/>
              <a:gd name="connsiteY0" fmla="*/ 96482 h 578882"/>
              <a:gd name="connsiteX1" fmla="*/ 96482 w 1752600"/>
              <a:gd name="connsiteY1" fmla="*/ 0 h 578882"/>
              <a:gd name="connsiteX2" fmla="*/ 292100 w 1752600"/>
              <a:gd name="connsiteY2" fmla="*/ 0 h 578882"/>
              <a:gd name="connsiteX3" fmla="*/ 292100 w 1752600"/>
              <a:gd name="connsiteY3" fmla="*/ 0 h 578882"/>
              <a:gd name="connsiteX4" fmla="*/ 730250 w 1752600"/>
              <a:gd name="connsiteY4" fmla="*/ 0 h 578882"/>
              <a:gd name="connsiteX5" fmla="*/ 1656118 w 1752600"/>
              <a:gd name="connsiteY5" fmla="*/ 0 h 578882"/>
              <a:gd name="connsiteX6" fmla="*/ 1752600 w 1752600"/>
              <a:gd name="connsiteY6" fmla="*/ 96482 h 578882"/>
              <a:gd name="connsiteX7" fmla="*/ 1752600 w 1752600"/>
              <a:gd name="connsiteY7" fmla="*/ 96480 h 578882"/>
              <a:gd name="connsiteX8" fmla="*/ 1752600 w 1752600"/>
              <a:gd name="connsiteY8" fmla="*/ 96480 h 578882"/>
              <a:gd name="connsiteX9" fmla="*/ 1752600 w 1752600"/>
              <a:gd name="connsiteY9" fmla="*/ 241201 h 578882"/>
              <a:gd name="connsiteX10" fmla="*/ 1752600 w 1752600"/>
              <a:gd name="connsiteY10" fmla="*/ 482400 h 578882"/>
              <a:gd name="connsiteX11" fmla="*/ 1656118 w 1752600"/>
              <a:gd name="connsiteY11" fmla="*/ 578882 h 578882"/>
              <a:gd name="connsiteX12" fmla="*/ 730250 w 1752600"/>
              <a:gd name="connsiteY12" fmla="*/ 578882 h 578882"/>
              <a:gd name="connsiteX13" fmla="*/ 292100 w 1752600"/>
              <a:gd name="connsiteY13" fmla="*/ 578882 h 578882"/>
              <a:gd name="connsiteX14" fmla="*/ 292100 w 1752600"/>
              <a:gd name="connsiteY14" fmla="*/ 578882 h 578882"/>
              <a:gd name="connsiteX15" fmla="*/ 96482 w 1752600"/>
              <a:gd name="connsiteY15" fmla="*/ 578882 h 578882"/>
              <a:gd name="connsiteX16" fmla="*/ 0 w 1752600"/>
              <a:gd name="connsiteY16" fmla="*/ 482400 h 578882"/>
              <a:gd name="connsiteX17" fmla="*/ 0 w 1752600"/>
              <a:gd name="connsiteY17" fmla="*/ 241201 h 578882"/>
              <a:gd name="connsiteX18" fmla="*/ -96884 w 1752600"/>
              <a:gd name="connsiteY18" fmla="*/ 52429 h 578882"/>
              <a:gd name="connsiteX19" fmla="*/ 0 w 1752600"/>
              <a:gd name="connsiteY19" fmla="*/ 96480 h 578882"/>
              <a:gd name="connsiteX20" fmla="*/ 0 w 1752600"/>
              <a:gd name="connsiteY20" fmla="*/ 96482 h 578882"/>
              <a:gd name="connsiteX0" fmla="*/ 0 w 1752600"/>
              <a:gd name="connsiteY0" fmla="*/ 96482 h 578882"/>
              <a:gd name="connsiteX1" fmla="*/ 96482 w 1752600"/>
              <a:gd name="connsiteY1" fmla="*/ 0 h 578882"/>
              <a:gd name="connsiteX2" fmla="*/ 292100 w 1752600"/>
              <a:gd name="connsiteY2" fmla="*/ 0 h 578882"/>
              <a:gd name="connsiteX3" fmla="*/ 292100 w 1752600"/>
              <a:gd name="connsiteY3" fmla="*/ 0 h 578882"/>
              <a:gd name="connsiteX4" fmla="*/ 730250 w 1752600"/>
              <a:gd name="connsiteY4" fmla="*/ 0 h 578882"/>
              <a:gd name="connsiteX5" fmla="*/ 1656118 w 1752600"/>
              <a:gd name="connsiteY5" fmla="*/ 0 h 578882"/>
              <a:gd name="connsiteX6" fmla="*/ 1752600 w 1752600"/>
              <a:gd name="connsiteY6" fmla="*/ 96482 h 578882"/>
              <a:gd name="connsiteX7" fmla="*/ 1752600 w 1752600"/>
              <a:gd name="connsiteY7" fmla="*/ 96480 h 578882"/>
              <a:gd name="connsiteX8" fmla="*/ 1752600 w 1752600"/>
              <a:gd name="connsiteY8" fmla="*/ 96480 h 578882"/>
              <a:gd name="connsiteX9" fmla="*/ 1752600 w 1752600"/>
              <a:gd name="connsiteY9" fmla="*/ 241201 h 578882"/>
              <a:gd name="connsiteX10" fmla="*/ 1752600 w 1752600"/>
              <a:gd name="connsiteY10" fmla="*/ 482400 h 578882"/>
              <a:gd name="connsiteX11" fmla="*/ 1656118 w 1752600"/>
              <a:gd name="connsiteY11" fmla="*/ 578882 h 578882"/>
              <a:gd name="connsiteX12" fmla="*/ 730250 w 1752600"/>
              <a:gd name="connsiteY12" fmla="*/ 578882 h 578882"/>
              <a:gd name="connsiteX13" fmla="*/ 292100 w 1752600"/>
              <a:gd name="connsiteY13" fmla="*/ 578882 h 578882"/>
              <a:gd name="connsiteX14" fmla="*/ 292100 w 1752600"/>
              <a:gd name="connsiteY14" fmla="*/ 578882 h 578882"/>
              <a:gd name="connsiteX15" fmla="*/ 96482 w 1752600"/>
              <a:gd name="connsiteY15" fmla="*/ 578882 h 578882"/>
              <a:gd name="connsiteX16" fmla="*/ 0 w 1752600"/>
              <a:gd name="connsiteY16" fmla="*/ 482400 h 578882"/>
              <a:gd name="connsiteX17" fmla="*/ 0 w 1752600"/>
              <a:gd name="connsiteY17" fmla="*/ 241201 h 578882"/>
              <a:gd name="connsiteX18" fmla="*/ 0 w 1752600"/>
              <a:gd name="connsiteY18" fmla="*/ 96480 h 578882"/>
              <a:gd name="connsiteX19" fmla="*/ 0 w 17526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26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292100" y="0"/>
                </a:lnTo>
                <a:lnTo>
                  <a:pt x="292100" y="0"/>
                </a:lnTo>
                <a:lnTo>
                  <a:pt x="730250" y="0"/>
                </a:lnTo>
                <a:lnTo>
                  <a:pt x="1656118" y="0"/>
                </a:lnTo>
                <a:cubicBezTo>
                  <a:pt x="1709404" y="0"/>
                  <a:pt x="1752600" y="43196"/>
                  <a:pt x="1752600" y="96482"/>
                </a:cubicBezTo>
                <a:lnTo>
                  <a:pt x="1752600" y="96480"/>
                </a:lnTo>
                <a:lnTo>
                  <a:pt x="1752600" y="96480"/>
                </a:lnTo>
                <a:lnTo>
                  <a:pt x="1752600" y="241201"/>
                </a:lnTo>
                <a:lnTo>
                  <a:pt x="1752600" y="482400"/>
                </a:lnTo>
                <a:cubicBezTo>
                  <a:pt x="1752600" y="535686"/>
                  <a:pt x="1709404" y="578882"/>
                  <a:pt x="1656118" y="578882"/>
                </a:cubicBezTo>
                <a:lnTo>
                  <a:pt x="730250" y="578882"/>
                </a:lnTo>
                <a:lnTo>
                  <a:pt x="292100" y="578882"/>
                </a:lnTo>
                <a:lnTo>
                  <a:pt x="2921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FE14C8B-8E4B-43A0-9CFA-B92163E2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576000" y="5094000"/>
            <a:ext cx="67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33480" y="5094960"/>
            <a:ext cx="108752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7078" y="5089529"/>
            <a:ext cx="286364" cy="45447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7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  <p:bldP spid="3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/>
              <a:t> 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-</a:t>
            </a:r>
            <a:r>
              <a:rPr lang="bg-BG" dirty="0"/>
              <a:t> дробно число: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sz="3200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-</a:t>
            </a:r>
            <a:r>
              <a:rPr lang="bg-BG" dirty="0"/>
              <a:t> текст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): </a:t>
            </a:r>
            <a:r>
              <a:rPr lang="bg-BG" b="1" dirty="0"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b="1" dirty="0">
                <a:cs typeface="Consolas" pitchFamily="49" charset="0"/>
              </a:rPr>
              <a:t>Hi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B8B73C-92DC-4EEC-A8C1-96BDCA3F7B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7438"/>
              </p:ext>
            </p:extLst>
          </p:nvPr>
        </p:nvGraphicFramePr>
        <p:xfrm>
          <a:off x="2290135" y="2061623"/>
          <a:ext cx="9503896" cy="243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622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366223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0051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534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</a:t>
                      </a:r>
                      <a:r>
                        <a:rPr kumimoji="1" lang="bg-BG" sz="2800" b="1" i="0" u="none" strike="noStrike" kern="1200" cap="none" normalizeH="0" baseline="0" dirty="0">
                          <a:ln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</a:t>
                      </a:r>
                      <a:r>
                        <a:rPr lang="bg-BG" dirty="0">
                          <a:ln>
                            <a:solidFill>
                              <a:schemeClr val="accent6">
                                <a:lumMod val="9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510281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84756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-308</a:t>
                      </a:r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10281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88106D0A-BCCC-43D2-83E5-EBA86DC1E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90000" cy="5232857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 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 на 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dirty="0"/>
              <a:t>Команда за четене от конзолата:</a:t>
            </a:r>
          </a:p>
          <a:p>
            <a:pPr lvl="1"/>
            <a:r>
              <a:rPr lang="bg-BG" dirty="0"/>
              <a:t>Връща ни текстът, въведен от потребителя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64077" y="5004000"/>
            <a:ext cx="7162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37C999-8804-44ED-B013-1CDD5239EC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8047" y="1031116"/>
            <a:ext cx="10033549" cy="5276048"/>
          </a:xfrm>
        </p:spPr>
        <p:txBody>
          <a:bodyPr/>
          <a:lstStyle/>
          <a:p>
            <a:r>
              <a:rPr lang="bg-BG" sz="3600" dirty="0"/>
              <a:t>Четец на вход: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42119" y="3227036"/>
            <a:ext cx="820987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System.out.println(name);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49119" y="1661169"/>
            <a:ext cx="820987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D485BA8-3210-4115-A224-84A94785A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993AA-C0FC-40D4-82B5-A213706E2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3801000" y="5194076"/>
            <a:ext cx="4906060" cy="108600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8207" y="100750"/>
            <a:ext cx="8397308" cy="882654"/>
          </a:xfrm>
        </p:spPr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1000" y="3894437"/>
            <a:ext cx="943280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it-IT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81000" y="1721856"/>
            <a:ext cx="685151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137F3E-A52E-44E1-9199-2351F1C7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63" y="5054697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465472 w 3581400"/>
              <a:gd name="connsiteY3" fmla="*/ -204008 h 965716"/>
              <a:gd name="connsiteX4" fmla="*/ 298450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2984500 w 3581400"/>
              <a:gd name="connsiteY12" fmla="*/ 965716 h 965716"/>
              <a:gd name="connsiteX13" fmla="*/ 2089150 w 3581400"/>
              <a:gd name="connsiteY13" fmla="*/ 965716 h 965716"/>
              <a:gd name="connsiteX14" fmla="*/ 208915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984500 w 3581400"/>
              <a:gd name="connsiteY3" fmla="*/ 0 h 965716"/>
              <a:gd name="connsiteX4" fmla="*/ 3420444 w 3581400"/>
              <a:gd name="connsiteY4" fmla="*/ 0 h 965716"/>
              <a:gd name="connsiteX5" fmla="*/ 3581400 w 3581400"/>
              <a:gd name="connsiteY5" fmla="*/ 160956 h 965716"/>
              <a:gd name="connsiteX6" fmla="*/ 3581400 w 3581400"/>
              <a:gd name="connsiteY6" fmla="*/ 160953 h 965716"/>
              <a:gd name="connsiteX7" fmla="*/ 3581400 w 3581400"/>
              <a:gd name="connsiteY7" fmla="*/ 160953 h 965716"/>
              <a:gd name="connsiteX8" fmla="*/ 3581400 w 3581400"/>
              <a:gd name="connsiteY8" fmla="*/ 402382 h 965716"/>
              <a:gd name="connsiteX9" fmla="*/ 3581400 w 3581400"/>
              <a:gd name="connsiteY9" fmla="*/ 804760 h 965716"/>
              <a:gd name="connsiteX10" fmla="*/ 3420444 w 3581400"/>
              <a:gd name="connsiteY10" fmla="*/ 965716 h 965716"/>
              <a:gd name="connsiteX11" fmla="*/ 2984500 w 3581400"/>
              <a:gd name="connsiteY11" fmla="*/ 965716 h 965716"/>
              <a:gd name="connsiteX12" fmla="*/ 2089150 w 3581400"/>
              <a:gd name="connsiteY12" fmla="*/ 965716 h 965716"/>
              <a:gd name="connsiteX13" fmla="*/ 2089150 w 3581400"/>
              <a:gd name="connsiteY13" fmla="*/ 965716 h 965716"/>
              <a:gd name="connsiteX14" fmla="*/ 160956 w 3581400"/>
              <a:gd name="connsiteY14" fmla="*/ 965716 h 965716"/>
              <a:gd name="connsiteX15" fmla="*/ 0 w 3581400"/>
              <a:gd name="connsiteY15" fmla="*/ 804760 h 965716"/>
              <a:gd name="connsiteX16" fmla="*/ 0 w 3581400"/>
              <a:gd name="connsiteY16" fmla="*/ 402382 h 965716"/>
              <a:gd name="connsiteX17" fmla="*/ 0 w 3581400"/>
              <a:gd name="connsiteY17" fmla="*/ 160953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89150" y="0"/>
                </a:lnTo>
                <a:lnTo>
                  <a:pt x="298450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2984500" y="965716"/>
                </a:lnTo>
                <a:lnTo>
                  <a:pt x="2089150" y="965716"/>
                </a:lnTo>
                <a:lnTo>
                  <a:pt x="208915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C56E0-BEE8-44A6-9061-9632BD7479CE}"/>
              </a:ext>
            </a:extLst>
          </p:cNvPr>
          <p:cNvSpPr/>
          <p:nvPr/>
        </p:nvSpPr>
        <p:spPr>
          <a:xfrm>
            <a:off x="1280447" y="632957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https://judge.softuni.bg/Contests/Index/2387#2</a:t>
            </a:r>
            <a:endParaRPr lang="en-US" sz="20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B65A7C2-888B-4049-AC9C-9A24C3A27E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реално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62092" y="4226208"/>
            <a:ext cx="961504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new Scanner(System.in);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28280" y="1899327"/>
            <a:ext cx="67628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.parseDouble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4943628-0A06-4DCF-971E-B12F64F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25" y="513599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2517645 w 3691075"/>
              <a:gd name="connsiteY3" fmla="*/ -168083 h 965716"/>
              <a:gd name="connsiteX4" fmla="*/ 3075896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3075896 w 3691075"/>
              <a:gd name="connsiteY12" fmla="*/ 965716 h 965716"/>
              <a:gd name="connsiteX13" fmla="*/ 2153127 w 3691075"/>
              <a:gd name="connsiteY13" fmla="*/ 965716 h 965716"/>
              <a:gd name="connsiteX14" fmla="*/ 2153127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3075896 w 3691075"/>
              <a:gd name="connsiteY3" fmla="*/ 0 h 965716"/>
              <a:gd name="connsiteX4" fmla="*/ 3530119 w 3691075"/>
              <a:gd name="connsiteY4" fmla="*/ 0 h 965716"/>
              <a:gd name="connsiteX5" fmla="*/ 3691075 w 3691075"/>
              <a:gd name="connsiteY5" fmla="*/ 160956 h 965716"/>
              <a:gd name="connsiteX6" fmla="*/ 3691075 w 3691075"/>
              <a:gd name="connsiteY6" fmla="*/ 160953 h 965716"/>
              <a:gd name="connsiteX7" fmla="*/ 3691075 w 3691075"/>
              <a:gd name="connsiteY7" fmla="*/ 160953 h 965716"/>
              <a:gd name="connsiteX8" fmla="*/ 3691075 w 3691075"/>
              <a:gd name="connsiteY8" fmla="*/ 402382 h 965716"/>
              <a:gd name="connsiteX9" fmla="*/ 3691075 w 3691075"/>
              <a:gd name="connsiteY9" fmla="*/ 804760 h 965716"/>
              <a:gd name="connsiteX10" fmla="*/ 3530119 w 3691075"/>
              <a:gd name="connsiteY10" fmla="*/ 965716 h 965716"/>
              <a:gd name="connsiteX11" fmla="*/ 3075896 w 3691075"/>
              <a:gd name="connsiteY11" fmla="*/ 965716 h 965716"/>
              <a:gd name="connsiteX12" fmla="*/ 2153127 w 3691075"/>
              <a:gd name="connsiteY12" fmla="*/ 965716 h 965716"/>
              <a:gd name="connsiteX13" fmla="*/ 2153127 w 3691075"/>
              <a:gd name="connsiteY13" fmla="*/ 965716 h 965716"/>
              <a:gd name="connsiteX14" fmla="*/ 160956 w 3691075"/>
              <a:gd name="connsiteY14" fmla="*/ 965716 h 965716"/>
              <a:gd name="connsiteX15" fmla="*/ 0 w 3691075"/>
              <a:gd name="connsiteY15" fmla="*/ 804760 h 965716"/>
              <a:gd name="connsiteX16" fmla="*/ 0 w 3691075"/>
              <a:gd name="connsiteY16" fmla="*/ 402382 h 965716"/>
              <a:gd name="connsiteX17" fmla="*/ 0 w 3691075"/>
              <a:gd name="connsiteY17" fmla="*/ 160953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153127" y="0"/>
                </a:lnTo>
                <a:lnTo>
                  <a:pt x="3075896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3075896" y="965716"/>
                </a:lnTo>
                <a:lnTo>
                  <a:pt x="2153127" y="965716"/>
                </a:lnTo>
                <a:lnTo>
                  <a:pt x="2153127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E26AC-9E42-4F5D-8E3E-1EBBE02F3D3B}"/>
              </a:ext>
            </a:extLst>
          </p:cNvPr>
          <p:cNvSpPr/>
          <p:nvPr/>
        </p:nvSpPr>
        <p:spPr>
          <a:xfrm>
            <a:off x="1270630" y="625981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https://judge.softuni.bg/Contests/Index/2387#3</a:t>
            </a:r>
            <a:endParaRPr lang="en-US" sz="20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8E959F-D8CE-46C0-AC16-D0DCE1B1A2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219200"/>
            <a:ext cx="11815018" cy="5043924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400" dirty="0"/>
              <a:t>Примерен вход и изход:</a:t>
            </a:r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1" y="4572001"/>
            <a:ext cx="5163160" cy="553229"/>
            <a:chOff x="736384" y="4787519"/>
            <a:chExt cx="4884092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356351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367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801" y="5449597"/>
            <a:ext cx="5211715" cy="540149"/>
            <a:chOff x="736384" y="4800599"/>
            <a:chExt cx="4483119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30309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42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1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43" y="360987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9D02CC6-A921-4431-9402-95DFD74FE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4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1600201"/>
            <a:ext cx="8381998" cy="239441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println</a:t>
            </a:r>
            <a:r>
              <a:rPr lang="en-US" sz="26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4278051"/>
            <a:ext cx="8381998" cy="153847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 + name + "!");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56000" y="5712942"/>
            <a:ext cx="2831354" cy="546870"/>
          </a:xfrm>
          <a:custGeom>
            <a:avLst/>
            <a:gdLst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-152451 w 2456514"/>
              <a:gd name="connsiteY18" fmla="*/ 18858 h 648049"/>
              <a:gd name="connsiteX19" fmla="*/ 0 w 2456514"/>
              <a:gd name="connsiteY19" fmla="*/ 108008 h 648049"/>
              <a:gd name="connsiteX20" fmla="*/ 0 w 2456514"/>
              <a:gd name="connsiteY20" fmla="*/ 108010 h 648049"/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0 w 2456514"/>
              <a:gd name="connsiteY18" fmla="*/ 108008 h 648049"/>
              <a:gd name="connsiteX19" fmla="*/ 0 w 2456514"/>
              <a:gd name="connsiteY19" fmla="*/ 108010 h 64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56514" h="648049">
                <a:moveTo>
                  <a:pt x="0" y="108010"/>
                </a:moveTo>
                <a:cubicBezTo>
                  <a:pt x="0" y="48358"/>
                  <a:pt x="48358" y="0"/>
                  <a:pt x="108010" y="0"/>
                </a:cubicBezTo>
                <a:lnTo>
                  <a:pt x="409419" y="0"/>
                </a:lnTo>
                <a:lnTo>
                  <a:pt x="409419" y="0"/>
                </a:lnTo>
                <a:lnTo>
                  <a:pt x="1023548" y="0"/>
                </a:lnTo>
                <a:lnTo>
                  <a:pt x="2348504" y="0"/>
                </a:lnTo>
                <a:cubicBezTo>
                  <a:pt x="2408156" y="0"/>
                  <a:pt x="2456514" y="48358"/>
                  <a:pt x="2456514" y="108010"/>
                </a:cubicBezTo>
                <a:lnTo>
                  <a:pt x="2456514" y="108008"/>
                </a:lnTo>
                <a:lnTo>
                  <a:pt x="2456514" y="108008"/>
                </a:lnTo>
                <a:lnTo>
                  <a:pt x="2456514" y="270020"/>
                </a:lnTo>
                <a:lnTo>
                  <a:pt x="2456514" y="540039"/>
                </a:lnTo>
                <a:cubicBezTo>
                  <a:pt x="2456514" y="599691"/>
                  <a:pt x="2408156" y="648049"/>
                  <a:pt x="2348504" y="648049"/>
                </a:cubicBezTo>
                <a:lnTo>
                  <a:pt x="1023548" y="648049"/>
                </a:lnTo>
                <a:lnTo>
                  <a:pt x="409419" y="648049"/>
                </a:lnTo>
                <a:lnTo>
                  <a:pt x="409419" y="648049"/>
                </a:lnTo>
                <a:lnTo>
                  <a:pt x="108010" y="648049"/>
                </a:lnTo>
                <a:cubicBezTo>
                  <a:pt x="48358" y="648049"/>
                  <a:pt x="0" y="599691"/>
                  <a:pt x="0" y="540039"/>
                </a:cubicBezTo>
                <a:lnTo>
                  <a:pt x="0" y="270020"/>
                </a:lnTo>
                <a:lnTo>
                  <a:pt x="0" y="108008"/>
                </a:lnTo>
                <a:lnTo>
                  <a:pt x="0" y="10801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6000" y="2563143"/>
            <a:ext cx="3285000" cy="910857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04462 w 3581400"/>
              <a:gd name="connsiteY18" fmla="*/ 58889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204462 w 3785862"/>
              <a:gd name="connsiteY0" fmla="*/ 160956 h 965716"/>
              <a:gd name="connsiteX1" fmla="*/ 365418 w 3785862"/>
              <a:gd name="connsiteY1" fmla="*/ 0 h 965716"/>
              <a:gd name="connsiteX2" fmla="*/ 801362 w 3785862"/>
              <a:gd name="connsiteY2" fmla="*/ 0 h 965716"/>
              <a:gd name="connsiteX3" fmla="*/ 801362 w 3785862"/>
              <a:gd name="connsiteY3" fmla="*/ 0 h 965716"/>
              <a:gd name="connsiteX4" fmla="*/ 1696712 w 3785862"/>
              <a:gd name="connsiteY4" fmla="*/ 0 h 965716"/>
              <a:gd name="connsiteX5" fmla="*/ 3624906 w 3785862"/>
              <a:gd name="connsiteY5" fmla="*/ 0 h 965716"/>
              <a:gd name="connsiteX6" fmla="*/ 3785862 w 3785862"/>
              <a:gd name="connsiteY6" fmla="*/ 160956 h 965716"/>
              <a:gd name="connsiteX7" fmla="*/ 3785862 w 3785862"/>
              <a:gd name="connsiteY7" fmla="*/ 160953 h 965716"/>
              <a:gd name="connsiteX8" fmla="*/ 3785862 w 3785862"/>
              <a:gd name="connsiteY8" fmla="*/ 160953 h 965716"/>
              <a:gd name="connsiteX9" fmla="*/ 3785862 w 3785862"/>
              <a:gd name="connsiteY9" fmla="*/ 402382 h 965716"/>
              <a:gd name="connsiteX10" fmla="*/ 3785862 w 3785862"/>
              <a:gd name="connsiteY10" fmla="*/ 804760 h 965716"/>
              <a:gd name="connsiteX11" fmla="*/ 3624906 w 3785862"/>
              <a:gd name="connsiteY11" fmla="*/ 965716 h 965716"/>
              <a:gd name="connsiteX12" fmla="*/ 1696712 w 3785862"/>
              <a:gd name="connsiteY12" fmla="*/ 965716 h 965716"/>
              <a:gd name="connsiteX13" fmla="*/ 801362 w 3785862"/>
              <a:gd name="connsiteY13" fmla="*/ 965716 h 965716"/>
              <a:gd name="connsiteX14" fmla="*/ 801362 w 3785862"/>
              <a:gd name="connsiteY14" fmla="*/ 965716 h 965716"/>
              <a:gd name="connsiteX15" fmla="*/ 365418 w 3785862"/>
              <a:gd name="connsiteY15" fmla="*/ 965716 h 965716"/>
              <a:gd name="connsiteX16" fmla="*/ 204462 w 3785862"/>
              <a:gd name="connsiteY16" fmla="*/ 804760 h 965716"/>
              <a:gd name="connsiteX17" fmla="*/ 204462 w 3785862"/>
              <a:gd name="connsiteY17" fmla="*/ 402382 h 965716"/>
              <a:gd name="connsiteX18" fmla="*/ 0 w 3785862"/>
              <a:gd name="connsiteY18" fmla="*/ 58889 h 965716"/>
              <a:gd name="connsiteX19" fmla="*/ 204462 w 3785862"/>
              <a:gd name="connsiteY19" fmla="*/ 160953 h 965716"/>
              <a:gd name="connsiteX20" fmla="*/ 204462 w 3785862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EBBDC-759C-4351-A202-A52FDDB1284B}"/>
              </a:ext>
            </a:extLst>
          </p:cNvPr>
          <p:cNvSpPr/>
          <p:nvPr/>
        </p:nvSpPr>
        <p:spPr>
          <a:xfrm>
            <a:off x="762000" y="625981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https://judge.softuni.bg/Contests/Index/2387#4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EDB4B84-2671-45E4-9523-C62D572379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7C5F67-9137-418C-99D2-71C596B22A72}"/>
              </a:ext>
            </a:extLst>
          </p:cNvPr>
          <p:cNvSpPr/>
          <p:nvPr/>
        </p:nvSpPr>
        <p:spPr bwMode="auto">
          <a:xfrm>
            <a:off x="2001000" y="2574000"/>
            <a:ext cx="5175000" cy="91085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0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11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385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4364960"/>
            <a:ext cx="93995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30130" y="3384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29" y="5541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36916" y="2257619"/>
            <a:ext cx="4124872" cy="667041"/>
          </a:xfrm>
          <a:custGeom>
            <a:avLst/>
            <a:gdLst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-236066 w 4124872"/>
              <a:gd name="connsiteY18" fmla="*/ 650512 h 667041"/>
              <a:gd name="connsiteX19" fmla="*/ 0 w 4124872"/>
              <a:gd name="connsiteY19" fmla="*/ 389107 h 667041"/>
              <a:gd name="connsiteX20" fmla="*/ 0 w 4124872"/>
              <a:gd name="connsiteY20" fmla="*/ 111176 h 667041"/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0 w 4124872"/>
              <a:gd name="connsiteY18" fmla="*/ 389107 h 667041"/>
              <a:gd name="connsiteX19" fmla="*/ 0 w 4124872"/>
              <a:gd name="connsiteY19" fmla="*/ 111176 h 66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667041">
                <a:moveTo>
                  <a:pt x="0" y="111176"/>
                </a:moveTo>
                <a:cubicBezTo>
                  <a:pt x="0" y="49775"/>
                  <a:pt x="49775" y="0"/>
                  <a:pt x="111176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4013696" y="0"/>
                </a:lnTo>
                <a:cubicBezTo>
                  <a:pt x="4075097" y="0"/>
                  <a:pt x="4124872" y="49775"/>
                  <a:pt x="4124872" y="111176"/>
                </a:cubicBezTo>
                <a:lnTo>
                  <a:pt x="4124872" y="389107"/>
                </a:lnTo>
                <a:lnTo>
                  <a:pt x="4124872" y="389107"/>
                </a:lnTo>
                <a:lnTo>
                  <a:pt x="4124872" y="555868"/>
                </a:lnTo>
                <a:lnTo>
                  <a:pt x="4124872" y="555865"/>
                </a:lnTo>
                <a:cubicBezTo>
                  <a:pt x="4124872" y="617266"/>
                  <a:pt x="4075097" y="667041"/>
                  <a:pt x="4013696" y="667041"/>
                </a:cubicBezTo>
                <a:lnTo>
                  <a:pt x="1718697" y="667041"/>
                </a:lnTo>
                <a:lnTo>
                  <a:pt x="687479" y="667041"/>
                </a:lnTo>
                <a:lnTo>
                  <a:pt x="687479" y="667041"/>
                </a:lnTo>
                <a:lnTo>
                  <a:pt x="111176" y="667041"/>
                </a:lnTo>
                <a:cubicBezTo>
                  <a:pt x="49775" y="667041"/>
                  <a:pt x="0" y="617266"/>
                  <a:pt x="0" y="555865"/>
                </a:cubicBezTo>
                <a:lnTo>
                  <a:pt x="0" y="555868"/>
                </a:lnTo>
                <a:lnTo>
                  <a:pt x="0" y="389107"/>
                </a:lnTo>
                <a:lnTo>
                  <a:pt x="0" y="11117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E8B3F10-1E30-476F-8638-2287425C5F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3858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16047"/>
            <a:ext cx="487838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39000"/>
            <a:ext cx="79088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85621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416649-EC79-4BAB-B4E6-8306825E08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27350" y="944432"/>
            <a:ext cx="2990252" cy="29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6800" y="1855561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6799" y="4307882"/>
            <a:ext cx="92504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6000" y="262321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073654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6.25 –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444870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19801" y="4682591"/>
            <a:ext cx="554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dirty="0">
                <a:solidFill>
                  <a:schemeClr val="accent2"/>
                </a:solidFill>
              </a:rPr>
              <a:t>// 6 – дробната част се отрязва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B792F67-F1A7-4B32-9D23-A22CA1843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201066"/>
          </a:xfrm>
        </p:spPr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5"/>
            <a:ext cx="105187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401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94412" y="2367915"/>
            <a:ext cx="5248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Целочислен резултат:6</a:t>
            </a:r>
          </a:p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</a:t>
            </a:r>
            <a:endParaRPr lang="en-US" sz="2600" noProof="1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61145" y="4713441"/>
            <a:ext cx="52382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Дробен резултат: 7.5</a:t>
            </a:r>
            <a:endParaRPr lang="en-US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Infinity</a:t>
            </a:r>
            <a:endParaRPr lang="bg-BG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NaN</a:t>
            </a:r>
            <a:endParaRPr lang="bg-BG" sz="2600" noProof="1">
              <a:solidFill>
                <a:schemeClr val="accent2"/>
              </a:solidFill>
            </a:endParaRPr>
          </a:p>
          <a:p>
            <a:endParaRPr lang="en-US" sz="2600" noProof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C5A7B0C-C533-485D-A472-4490842EB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50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 </a:t>
            </a:r>
            <a:r>
              <a:rPr lang="en-US" sz="3200" b="1" dirty="0"/>
              <a:t>- 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6000" y="1905731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4040" y="3929761"/>
            <a:ext cx="95265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2206" y="2807234"/>
            <a:ext cx="126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2206" y="3908893"/>
            <a:ext cx="526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accent2"/>
                </a:solidFill>
              </a:rPr>
              <a:t>// 1 </a:t>
            </a:r>
            <a:r>
              <a:rPr lang="bg-BG" sz="2800" noProof="1">
                <a:solidFill>
                  <a:schemeClr val="accent2"/>
                </a:solidFill>
              </a:rPr>
              <a:t>–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r>
              <a:rPr lang="bg-BG" sz="2800" noProof="1">
                <a:solidFill>
                  <a:schemeClr val="accent2"/>
                </a:solidFill>
              </a:rPr>
              <a:t>числото</a:t>
            </a:r>
            <a:r>
              <a:rPr lang="en-US" sz="2800" noProof="1">
                <a:solidFill>
                  <a:schemeClr val="accent2"/>
                </a:solidFill>
              </a:rPr>
              <a:t> 3</a:t>
            </a:r>
            <a:r>
              <a:rPr lang="bg-BG" sz="2800" noProof="1">
                <a:solidFill>
                  <a:schemeClr val="accent2"/>
                </a:solidFill>
              </a:rPr>
              <a:t> е нечетно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091" y="4333952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7091" y="4761765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60" y="1836677"/>
            <a:ext cx="3294288" cy="183545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2F59A30-AD9C-455B-B72B-323E9792D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2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Да даваме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/>
              <a:t> на компютъра –</a:t>
            </a:r>
            <a:r>
              <a:rPr lang="en-US" sz="4000" dirty="0"/>
              <a:t> </a:t>
            </a:r>
            <a:r>
              <a:rPr lang="bg-BG" sz="4000" dirty="0"/>
              <a:t>да</a:t>
            </a:r>
            <a:r>
              <a:rPr lang="en-US" sz="4000" dirty="0"/>
              <a:t> </a:t>
            </a:r>
            <a:r>
              <a:rPr lang="bg-BG" sz="4000" dirty="0"/>
              <a:t>"комуникираме"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една след друга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bg-BG" sz="4000" dirty="0"/>
              <a:t>В поредица, те образуват</a:t>
            </a:r>
            <a:r>
              <a:rPr lang="en-US" sz="4000" dirty="0"/>
              <a:t> </a:t>
            </a:r>
            <a:r>
              <a:rPr lang="bg-BG" sz="4000" dirty="0"/>
              <a:t>"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4000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означава "програмиране"?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B6774-CB07-4F7E-BFD2-EB8C5677B0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5FA8976-02AA-439D-9511-81848A59B0F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на живо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89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200211"/>
          </a:xfrm>
        </p:spPr>
        <p:txBody>
          <a:bodyPr>
            <a:normAutofit/>
          </a:bodyPr>
          <a:lstStyle/>
          <a:p>
            <a:r>
              <a:rPr lang="bg-BG" sz="3000" dirty="0"/>
              <a:t>При печат на текст, числа и други данни, можем да ги</a:t>
            </a:r>
            <a:r>
              <a:rPr lang="en-US" sz="3000" dirty="0"/>
              <a:t> </a:t>
            </a:r>
            <a:r>
              <a:rPr lang="bg-BG" sz="3000" dirty="0"/>
              <a:t>съединим, използвайки шаблони 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(String),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(double),</a:t>
            </a:r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%c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(char) …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01000" y="2799000"/>
            <a:ext cx="9448800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int age = Integer.parseInt(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("You are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E7EB9-F273-4AC0-B140-CD3C194D9D13}"/>
              </a:ext>
            </a:extLst>
          </p:cNvPr>
          <p:cNvSpPr/>
          <p:nvPr/>
        </p:nvSpPr>
        <p:spPr>
          <a:xfrm>
            <a:off x="685800" y="639633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BA120C7-2BEA-42A6-998E-10E418B2F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6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5" y="1781550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6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В </a:t>
            </a:r>
            <a:r>
              <a:rPr lang="en-US" sz="2600" dirty="0">
                <a:solidFill>
                  <a:schemeClr val="bg2"/>
                </a:solidFill>
              </a:rPr>
              <a:t>Java </a:t>
            </a:r>
            <a:r>
              <a:rPr lang="bg-BG" sz="26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частта </a:t>
            </a:r>
            <a:r>
              <a:rPr lang="en-US" sz="2600" b="1" dirty="0">
                <a:solidFill>
                  <a:schemeClr val="bg1"/>
                </a:solidFill>
              </a:rPr>
              <a:t>main(…)</a:t>
            </a:r>
            <a:endParaRPr lang="bg-BG" sz="26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600" dirty="0">
                <a:solidFill>
                  <a:schemeClr val="bg2"/>
                </a:solidFill>
              </a:rPr>
              <a:t>Печатаме с </a:t>
            </a:r>
            <a:r>
              <a:rPr lang="en-US" sz="2600" b="1" noProof="1">
                <a:solidFill>
                  <a:schemeClr val="bg1"/>
                </a:solidFill>
              </a:rPr>
              <a:t>System.out.println(…)</a:t>
            </a:r>
            <a:endParaRPr lang="bg-BG" sz="2600" noProof="1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600" dirty="0">
                <a:solidFill>
                  <a:schemeClr val="bg2"/>
                </a:solidFill>
              </a:rPr>
              <a:t>Стартираме с </a:t>
            </a:r>
            <a:r>
              <a:rPr lang="en-US" sz="2600" b="1" dirty="0">
                <a:solidFill>
                  <a:schemeClr val="bg1"/>
                </a:solidFill>
              </a:rPr>
              <a:t>[Ctrl+Shift+F10]</a:t>
            </a:r>
          </a:p>
          <a:p>
            <a:r>
              <a:rPr lang="bg-BG" sz="2600" dirty="0">
                <a:solidFill>
                  <a:schemeClr val="bg2"/>
                </a:solidFill>
              </a:rPr>
              <a:t>Въвеждане на текст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bg-BG" sz="26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26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600" b="1" dirty="0">
                <a:solidFill>
                  <a:schemeClr val="bg1"/>
                </a:solidFill>
              </a:rPr>
              <a:t>+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-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*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/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2600" dirty="0">
                <a:solidFill>
                  <a:schemeClr val="bg2"/>
                </a:solidFill>
              </a:rPr>
              <a:t>Извеждане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672E9-888B-4C60-80B0-470EF7260FD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 комуникираме?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06" y="1809000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5800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8665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Добрый 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3865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8677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0266" y="59537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8601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51866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3890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809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6520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5800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8011" y="2363729"/>
            <a:ext cx="2253081" cy="243840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42AE1E52-E8B3-48E3-BA1D-1910DC9F0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73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32819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7788" y="1632819"/>
            <a:ext cx="5334000" cy="781880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>
                <a:solidFill>
                  <a:srgbClr val="FFFFFF"/>
                </a:solidFill>
                <a:latin typeface="Consolas" panose="020B0609020204030204" pitchFamily="49" charset="0"/>
              </a:rPr>
              <a:t>console</a:t>
            </a:r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5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3B0AA8C-84C5-41BA-9A7B-6A2B7FDBF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54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9600" y="1646580"/>
            <a:ext cx="5410200" cy="78188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00801" y="1646580"/>
            <a:ext cx="5266063" cy="781880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401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8974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11421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B0AE7234-B3AD-46DB-98F8-9D005070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140406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88D5E2F-FF25-47FF-B790-0A32CFEEF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1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Например</a:t>
            </a:r>
            <a:r>
              <a:rPr lang="en-US" sz="4000" dirty="0"/>
              <a:t> Java, C#, JavaScript</a:t>
            </a:r>
            <a:r>
              <a:rPr lang="bg-BG" sz="4000" dirty="0"/>
              <a:t>,</a:t>
            </a:r>
            <a:r>
              <a:rPr lang="en-US" sz="4000" dirty="0"/>
              <a:t> Python, PHP</a:t>
            </a:r>
            <a:r>
              <a:rPr lang="bg-BG" sz="4000" dirty="0"/>
              <a:t>,</a:t>
            </a:r>
            <a:r>
              <a:rPr lang="en-US" sz="4000" dirty="0"/>
              <a:t> C</a:t>
            </a:r>
            <a:r>
              <a:rPr lang="bg-BG" sz="4000" dirty="0"/>
              <a:t>, </a:t>
            </a:r>
            <a:r>
              <a:rPr lang="en-US" sz="4000" dirty="0"/>
              <a:t>C++, </a:t>
            </a:r>
            <a:r>
              <a:rPr lang="bg-BG" sz="4000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</a:t>
            </a:r>
            <a:r>
              <a:rPr lang="en-US" sz="4000" b="1" dirty="0"/>
              <a:t> </a:t>
            </a:r>
            <a:r>
              <a:rPr lang="bg-BG" sz="4000" dirty="0"/>
              <a:t>(например </a:t>
            </a:r>
            <a:r>
              <a:rPr lang="en-US" sz="4000" dirty="0"/>
              <a:t>IntelliJ IDEA)</a:t>
            </a: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4090</TotalTime>
  <Words>2447</Words>
  <Application>Microsoft Office PowerPoint</Application>
  <PresentationFormat>Widescreen</PresentationFormat>
  <Paragraphs>419</Paragraphs>
  <Slides>46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Как комуникираме?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Интересно за Java</vt:lpstr>
      <vt:lpstr>Да направим конзолна програма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Java програмите</vt:lpstr>
      <vt:lpstr>Типични грешки в Java програмите (2)</vt:lpstr>
      <vt:lpstr>Конзолни програми с Java</vt:lpstr>
      <vt:lpstr>Числата от 1 до 10</vt:lpstr>
      <vt:lpstr>Променливи и типове данни</vt:lpstr>
      <vt:lpstr>Променливи</vt:lpstr>
      <vt:lpstr>Типове данни</vt:lpstr>
      <vt:lpstr>Типове данни (2)</vt:lpstr>
      <vt:lpstr>Четене на потребителски вход</vt:lpstr>
      <vt:lpstr>Четене на текст</vt:lpstr>
      <vt:lpstr>Четене на текст</vt:lpstr>
      <vt:lpstr>Четене на числа</vt:lpstr>
      <vt:lpstr>Четене на реално число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Задачи с прости изчисления</vt:lpstr>
      <vt:lpstr>Печатане на екрана</vt:lpstr>
      <vt:lpstr>Съединяване на текст и числа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Lenovo</cp:lastModifiedBy>
  <cp:revision>86</cp:revision>
  <dcterms:created xsi:type="dcterms:W3CDTF">2018-05-23T13:08:44Z</dcterms:created>
  <dcterms:modified xsi:type="dcterms:W3CDTF">2020-07-05T05:55:47Z</dcterms:modified>
  <cp:category>computer programming;programming;C#;програмиране;кодиране</cp:category>
</cp:coreProperties>
</file>