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50"/>
  </p:notesMasterIdLst>
  <p:handoutMasterIdLst>
    <p:handoutMasterId r:id="rId51"/>
  </p:handoutMasterIdLst>
  <p:sldIdLst>
    <p:sldId id="274" r:id="rId3"/>
    <p:sldId id="276" r:id="rId4"/>
    <p:sldId id="522" r:id="rId5"/>
    <p:sldId id="523" r:id="rId6"/>
    <p:sldId id="534" r:id="rId7"/>
    <p:sldId id="525" r:id="rId8"/>
    <p:sldId id="526" r:id="rId9"/>
    <p:sldId id="531" r:id="rId10"/>
    <p:sldId id="533" r:id="rId11"/>
    <p:sldId id="470" r:id="rId12"/>
    <p:sldId id="451" r:id="rId13"/>
    <p:sldId id="449" r:id="rId14"/>
    <p:sldId id="476" r:id="rId15"/>
    <p:sldId id="472" r:id="rId16"/>
    <p:sldId id="589" r:id="rId17"/>
    <p:sldId id="590" r:id="rId18"/>
    <p:sldId id="473" r:id="rId19"/>
    <p:sldId id="395" r:id="rId20"/>
    <p:sldId id="477" r:id="rId21"/>
    <p:sldId id="478" r:id="rId22"/>
    <p:sldId id="481" r:id="rId23"/>
    <p:sldId id="495" r:id="rId24"/>
    <p:sldId id="494" r:id="rId25"/>
    <p:sldId id="445" r:id="rId26"/>
    <p:sldId id="480" r:id="rId27"/>
    <p:sldId id="475" r:id="rId28"/>
    <p:sldId id="479" r:id="rId29"/>
    <p:sldId id="584" r:id="rId30"/>
    <p:sldId id="585" r:id="rId31"/>
    <p:sldId id="586" r:id="rId32"/>
    <p:sldId id="581" r:id="rId33"/>
    <p:sldId id="582" r:id="rId34"/>
    <p:sldId id="583" r:id="rId35"/>
    <p:sldId id="496" r:id="rId36"/>
    <p:sldId id="460" r:id="rId37"/>
    <p:sldId id="485" r:id="rId38"/>
    <p:sldId id="588" r:id="rId39"/>
    <p:sldId id="464" r:id="rId40"/>
    <p:sldId id="465" r:id="rId41"/>
    <p:sldId id="497" r:id="rId42"/>
    <p:sldId id="498" r:id="rId43"/>
    <p:sldId id="541" r:id="rId44"/>
    <p:sldId id="459" r:id="rId45"/>
    <p:sldId id="577" r:id="rId46"/>
    <p:sldId id="504" r:id="rId47"/>
    <p:sldId id="505" r:id="rId48"/>
    <p:sldId id="50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FB0FB8CD-7F32-4F57-B794-9C25F955EF98}">
          <p14:sldIdLst>
            <p14:sldId id="274"/>
            <p14:sldId id="276"/>
          </p14:sldIdLst>
        </p14:section>
        <p14:section name="Преговор" id="{33592059-B7E8-4DE7-A855-CBDF671230CA}">
          <p14:sldIdLst>
            <p14:sldId id="522"/>
            <p14:sldId id="523"/>
            <p14:sldId id="534"/>
            <p14:sldId id="525"/>
            <p14:sldId id="526"/>
            <p14:sldId id="531"/>
            <p14:sldId id="533"/>
          </p14:sldIdLst>
        </p14:section>
        <p14:section name="Логически изрази и проверки" id="{F2BFA627-5BDE-46F7-895D-E284EFAA3BD0}">
          <p14:sldIdLst>
            <p14:sldId id="470"/>
            <p14:sldId id="451"/>
            <p14:sldId id="449"/>
            <p14:sldId id="476"/>
            <p14:sldId id="472"/>
            <p14:sldId id="589"/>
            <p14:sldId id="590"/>
          </p14:sldIdLst>
        </p14:section>
        <p14:section name="Прости проверки" id="{D6C68B78-88BB-4526-BB6E-AD91C6E0C5B1}">
          <p14:sldIdLst>
            <p14:sldId id="473"/>
            <p14:sldId id="395"/>
            <p14:sldId id="477"/>
            <p14:sldId id="478"/>
            <p14:sldId id="481"/>
            <p14:sldId id="495"/>
            <p14:sldId id="494"/>
            <p14:sldId id="445"/>
            <p14:sldId id="480"/>
            <p14:sldId id="475"/>
            <p14:sldId id="479"/>
          </p14:sldIdLst>
        </p14:section>
        <p14:section name="Дебъгване" id="{A54970AD-C4FF-4DE2-91D4-F462D2D605AB}">
          <p14:sldIdLst>
            <p14:sldId id="584"/>
            <p14:sldId id="585"/>
            <p14:sldId id="586"/>
          </p14:sldIdLst>
        </p14:section>
        <p14:section name="Закръгляне и форматиране" id="{3B557C15-90C7-4C6E-AD7B-305B9508159F}">
          <p14:sldIdLst>
            <p14:sldId id="581"/>
            <p14:sldId id="582"/>
            <p14:sldId id="583"/>
          </p14:sldIdLst>
        </p14:section>
        <p14:section name="Серии от проверки" id="{B26C948C-5F50-4411-8CC4-4FD8D04C7438}">
          <p14:sldIdLst>
            <p14:sldId id="496"/>
            <p14:sldId id="460"/>
            <p14:sldId id="485"/>
            <p14:sldId id="588"/>
          </p14:sldIdLst>
        </p14:section>
        <p14:section name="Живот на променлива" id="{6593DE49-A74F-439A-902D-E201B0228278}">
          <p14:sldIdLst>
            <p14:sldId id="464"/>
            <p14:sldId id="465"/>
          </p14:sldIdLst>
        </p14:section>
        <p14:section name="Условни конструкции" id="{DE0691D9-5502-4B93-A936-C93BC0953FA1}">
          <p14:sldIdLst>
            <p14:sldId id="497"/>
            <p14:sldId id="498"/>
            <p14:sldId id="541"/>
          </p14:sldIdLst>
        </p14:section>
        <p14:section name="Задачи" id="{E55E2A8A-48A1-4504-9855-629FBB6FAD82}">
          <p14:sldIdLst>
            <p14:sldId id="459"/>
          </p14:sldIdLst>
        </p14:section>
        <p14:section name="Заключение" id="{5046CE3F-80B4-4387-AD13-8A6DEF616474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78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</a:t>
            </a:r>
            <a:r>
              <a:rPr lang="en-US" sz="1100" dirty="0" err="1"/>
              <a:t>SoftUni</a:t>
            </a:r>
            <a:r>
              <a:rPr lang="en-US" sz="1100" dirty="0"/>
              <a:t> -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634885-94B7-4FEF-823E-72F38D1C0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3558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BA4E685-1565-4FE7-928A-A65EAA6649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2199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3B2866-2410-47F8-8FEB-B5BC8E945C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6837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B83BAC-9843-40FA-9692-4522E2D049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1235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D3EA65-6F18-47C7-AC1C-2525AC43C0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46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CAC29A-319A-4641-B296-D855F9DDF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95468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4B8258-88CF-4FAA-98CE-B35F226DDE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6571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D12620-6FEF-4BDC-AEFC-EE67EE6F0E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6652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lang="en-US" sz="1600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9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9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9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89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21000" y="1199464"/>
            <a:ext cx="10418618" cy="1315728"/>
          </a:xfrm>
        </p:spPr>
        <p:txBody>
          <a:bodyPr>
            <a:normAutofit/>
          </a:bodyPr>
          <a:lstStyle/>
          <a:p>
            <a:r>
              <a:rPr lang="ru-RU" dirty="0"/>
              <a:t>Логически изрази и проверки. Условна конструкция </a:t>
            </a:r>
            <a:r>
              <a:rPr lang="en-US" dirty="0"/>
              <a:t>i</a:t>
            </a:r>
            <a:r>
              <a:rPr lang="ru-RU" dirty="0"/>
              <a:t>f-else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5400" dirty="0"/>
              <a:t>Проверки</a:t>
            </a:r>
            <a:endParaRPr lang="en-US" sz="54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289840" cy="444536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40922"/>
            <a:ext cx="3979956" cy="25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43EF-0714-4E35-8FE6-DFB8503AAE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32056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DBCDB28-6C0F-4CF0-B531-23A2270BC50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18864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75452851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/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символи,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9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логическите изрази 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/>
              <a:t> или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1000" y="2503239"/>
            <a:ext cx="7239000" cy="40037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a = 5;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int b = 10;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 b);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&gt; 0);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&gt; 100);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 a);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System.out.println(a &lt;= 5);</a:t>
            </a:r>
            <a:endParaRPr lang="en-US" sz="2200" i="1" dirty="0">
              <a:solidFill>
                <a:schemeClr val="accent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System.out.println(b == 2 * a);</a:t>
            </a:r>
            <a:endParaRPr lang="en-US" sz="22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(</a:t>
            </a:r>
            <a:r>
              <a:rPr lang="en-US" dirty="0"/>
              <a:t>1)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141000" y="3538113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141000" y="4059000"/>
            <a:ext cx="16336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141000" y="5004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141000" y="4509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141000" y="5499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141000" y="5994000"/>
            <a:ext cx="1820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sz="2200" i="0" noProof="1">
                <a:solidFill>
                  <a:schemeClr val="accent2"/>
                </a:solidFill>
              </a:rPr>
              <a:t>// </a:t>
            </a:r>
            <a:r>
              <a:rPr lang="en-US" sz="2200" noProof="1">
                <a:solidFill>
                  <a:schemeClr val="accent2"/>
                </a:solidFill>
              </a:rPr>
              <a:t>true</a:t>
            </a:r>
          </a:p>
        </p:txBody>
      </p:sp>
      <p:pic>
        <p:nvPicPr>
          <p:cNvPr id="17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4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3ABD3E1-0B4F-4BDD-8532-25EA54CC061B}"/>
              </a:ext>
            </a:extLst>
          </p:cNvPr>
          <p:cNvSpPr txBox="1">
            <a:spLocks/>
          </p:cNvSpPr>
          <p:nvPr/>
        </p:nvSpPr>
        <p:spPr>
          <a:xfrm>
            <a:off x="785148" y="4184166"/>
            <a:ext cx="7740852" cy="24402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a =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b = </a:t>
            </a:r>
            <a:r>
              <a:rPr lang="en-US" sz="26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System.out.println(a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==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b);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640" y="1134000"/>
            <a:ext cx="11811097" cy="837874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по адрес в паметта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</a:t>
            </a:r>
            <a:r>
              <a:rPr lang="en-US" dirty="0"/>
              <a:t>(2) 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000" y="4893392"/>
            <a:ext cx="3058183" cy="1055608"/>
          </a:xfrm>
          <a:prstGeom prst="wedgeRoundRectCallout">
            <a:avLst>
              <a:gd name="adj1" fmla="val -66283"/>
              <a:gd name="adj2" fmla="val 291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CB798D9-43D4-42D1-B110-F39905044C2F}"/>
              </a:ext>
            </a:extLst>
          </p:cNvPr>
          <p:cNvSpPr txBox="1">
            <a:spLocks/>
          </p:cNvSpPr>
          <p:nvPr/>
        </p:nvSpPr>
        <p:spPr>
          <a:xfrm>
            <a:off x="785149" y="2134319"/>
            <a:ext cx="6969838" cy="18462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a = "Examplе";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String b = a;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System.out.println(a </a:t>
            </a:r>
            <a:r>
              <a:rPr lang="en-US" sz="2600" dirty="0">
                <a:solidFill>
                  <a:schemeClr val="bg1"/>
                </a:solidFill>
              </a:rPr>
              <a:t>==</a:t>
            </a:r>
            <a:r>
              <a:rPr lang="en-US" sz="2600" dirty="0">
                <a:solidFill>
                  <a:schemeClr val="tx1"/>
                </a:solidFill>
              </a:rPr>
              <a:t> b);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D95E732-874A-4748-84BF-75831B8CA2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5916000" y="3354818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00" i="0" noProof="1"/>
              <a:t> </a:t>
            </a:r>
            <a:r>
              <a:rPr lang="en-US" sz="2600" i="0" noProof="1">
                <a:solidFill>
                  <a:schemeClr val="accent2"/>
                </a:solidFill>
              </a:rPr>
              <a:t>// </a:t>
            </a:r>
            <a:r>
              <a:rPr lang="en-US" sz="2600" noProof="1">
                <a:solidFill>
                  <a:schemeClr val="accent2"/>
                </a:solidFill>
              </a:rPr>
              <a:t>true</a:t>
            </a:r>
            <a:endParaRPr lang="en-US" sz="2600" dirty="0">
              <a:solidFill>
                <a:schemeClr val="accent2"/>
              </a:solidFill>
            </a:endParaRPr>
          </a:p>
        </p:txBody>
      </p:sp>
      <p:sp>
        <p:nvSpPr>
          <p:cNvPr id="9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6049231" y="5994000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// </a:t>
            </a:r>
            <a:r>
              <a:rPr lang="en-US" sz="2700" noProof="1">
                <a:solidFill>
                  <a:schemeClr val="accent2"/>
                </a:solidFill>
              </a:rPr>
              <a:t>false</a:t>
            </a:r>
            <a:endParaRPr lang="en-US" sz="27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6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BABAC-0568-4F5F-A29C-74351825B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339001"/>
            <a:ext cx="11964444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400" dirty="0"/>
              <a:t>Променливи от тип </a:t>
            </a:r>
            <a:r>
              <a:rPr lang="en-US" sz="3200" b="1" dirty="0">
                <a:latin typeface="Consolas" panose="020B0609020204030204" pitchFamily="49" charset="0"/>
              </a:rPr>
              <a:t>String</a:t>
            </a:r>
            <a:r>
              <a:rPr lang="en-US" sz="3400" dirty="0"/>
              <a:t> сравняваме чрез метода</a:t>
            </a:r>
            <a:r>
              <a:rPr lang="bg-BG" sz="3400" dirty="0"/>
              <a:t> </a:t>
            </a:r>
            <a:r>
              <a:rPr lang="en-US" sz="3200" b="1" dirty="0">
                <a:latin typeface="Consolas" panose="020B0609020204030204" pitchFamily="49" charset="0"/>
              </a:rPr>
              <a:t>equals</a:t>
            </a:r>
            <a:endParaRPr lang="en-US" sz="32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200" dirty="0"/>
              <a:t>Сравняване на текст чрез </a:t>
            </a:r>
            <a:r>
              <a:rPr lang="en-US" sz="3000" b="1" dirty="0">
                <a:latin typeface="Consolas" panose="020B0609020204030204" pitchFamily="49" charset="0"/>
              </a:rPr>
              <a:t>equals</a:t>
            </a:r>
            <a:r>
              <a:rPr lang="en-US" sz="3200" dirty="0"/>
              <a:t> по стойност: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D25E6A-BA02-4995-920B-89A05C60FE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9181" y="3429000"/>
            <a:ext cx="9225000" cy="2575678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a = </a:t>
            </a:r>
            <a:r>
              <a:rPr lang="en-US" sz="2800" dirty="0">
                <a:solidFill>
                  <a:schemeClr val="bg1"/>
                </a:solidFill>
              </a:rPr>
              <a:t>scanner.nextLine(); </a:t>
            </a:r>
            <a:endParaRPr lang="en-US" sz="2800" dirty="0"/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b = </a:t>
            </a:r>
            <a:r>
              <a:rPr lang="en-US" sz="2800" dirty="0">
                <a:solidFill>
                  <a:schemeClr val="bg1"/>
                </a:solidFill>
              </a:rPr>
              <a:t>scanner.nextLine();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System.out.println(a.equals(b));</a:t>
            </a:r>
            <a:endParaRPr lang="en-US" sz="2800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Сравняване на стойности (3)</a:t>
            </a:r>
            <a:endParaRPr lang="en-US" dirty="0"/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B8CC5438-E7AE-4E14-B41E-A418CC4F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705" y="4131310"/>
            <a:ext cx="3064295" cy="1055608"/>
          </a:xfrm>
          <a:prstGeom prst="wedgeRoundRectCallout">
            <a:avLst>
              <a:gd name="adj1" fmla="val -62053"/>
              <a:gd name="adj2" fmla="val -4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56FEE12-10EB-414E-AACC-2284B827CF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8757014" y="5363852"/>
            <a:ext cx="1838986" cy="54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800" i="0" noProof="1"/>
              <a:t> </a:t>
            </a:r>
            <a:r>
              <a:rPr lang="en-US" sz="2800" i="0" noProof="1">
                <a:solidFill>
                  <a:schemeClr val="accent2"/>
                </a:solidFill>
              </a:rPr>
              <a:t>// </a:t>
            </a:r>
            <a:r>
              <a:rPr lang="en-US" sz="2800" noProof="1">
                <a:solidFill>
                  <a:schemeClr val="accent2"/>
                </a:solidFill>
              </a:rPr>
              <a:t>true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1" dirty="0"/>
              <a:t>boolean</a:t>
            </a:r>
            <a:r>
              <a:rPr lang="en-US" dirty="0"/>
              <a:t> – </a:t>
            </a:r>
            <a:r>
              <a:rPr lang="bg-BG" dirty="0"/>
              <a:t>ключова дума, с която се инициализира булева променлива 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вярно)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(грешно)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dirty="0"/>
              <a:t>true </a:t>
            </a:r>
            <a:r>
              <a:rPr lang="bg-BG" dirty="0"/>
              <a:t>или </a:t>
            </a:r>
            <a:r>
              <a:rPr lang="en-US" dirty="0"/>
              <a:t>false</a:t>
            </a:r>
            <a:endParaRPr lang="bg-BG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8497" y="3429000"/>
            <a:ext cx="4815000" cy="649766"/>
          </a:xfrm>
        </p:spPr>
        <p:txBody>
          <a:bodyPr/>
          <a:lstStyle/>
          <a:p>
            <a:r>
              <a:rPr lang="en-US" sz="2800" dirty="0"/>
              <a:t>boolean isValid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r>
              <a:rPr lang="en-US" sz="2800" dirty="0"/>
              <a:t>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64805" y="5499000"/>
            <a:ext cx="5662383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7397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-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1000" y="1874371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5;</a:t>
            </a:r>
            <a:endParaRPr lang="bg-BG" sz="2800" dirty="0"/>
          </a:p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System.out.println(isPositive); </a:t>
            </a:r>
            <a:r>
              <a:rPr lang="en-US" sz="2800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1000" y="4104000"/>
            <a:ext cx="8130000" cy="15546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int a = -5;</a:t>
            </a:r>
            <a:endParaRPr lang="bg-BG" sz="2800" dirty="0"/>
          </a:p>
          <a:p>
            <a:r>
              <a:rPr lang="en-US" sz="2800" dirty="0"/>
              <a:t>boolean isPositive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r>
              <a:rPr lang="en-US" sz="2800" dirty="0"/>
              <a:t>;</a:t>
            </a:r>
          </a:p>
          <a:p>
            <a:r>
              <a:rPr lang="en-US" sz="2800" dirty="0"/>
              <a:t>System.out.println(isPositive); </a:t>
            </a:r>
            <a:r>
              <a:rPr lang="en-US" sz="2800" i="1" dirty="0">
                <a:solidFill>
                  <a:schemeClr val="accent2"/>
                </a:solidFill>
              </a:rPr>
              <a:t>// false</a:t>
            </a:r>
          </a:p>
        </p:txBody>
      </p:sp>
    </p:spTree>
    <p:extLst>
      <p:ext uri="{BB962C8B-B14F-4D97-AF65-F5344CB8AC3E}">
        <p14:creationId xmlns:p14="http://schemas.microsoft.com/office/powerpoint/2010/main" val="10133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035E-B828-4810-AE21-A2455E85C6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F9FB296C-F877-497D-B743-552D25F87C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148179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9600"/>
              </a:spcBef>
              <a:spcAft>
                <a:spcPts val="96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38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96000" y="2428397"/>
            <a:ext cx="2432484" cy="1055608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800" y="2899362"/>
            <a:ext cx="3952200" cy="1055608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52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>
                <a:solidFill>
                  <a:schemeClr val="bg1"/>
                </a:solidFill>
              </a:rPr>
              <a:t>програма</a:t>
            </a:r>
            <a:r>
              <a:rPr lang="bg-BG" sz="3400" dirty="0"/>
              <a:t>, която:</a:t>
            </a:r>
          </a:p>
          <a:p>
            <a:pPr lvl="1"/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/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/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en-US" sz="3200" dirty="0"/>
              <a:t>"</a:t>
            </a:r>
            <a:r>
              <a:rPr lang="bg-BG" sz="3200" dirty="0"/>
              <a:t>, ако оценката е по-голяма или равна на 5</a:t>
            </a:r>
          </a:p>
          <a:p>
            <a:pPr lvl="1"/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84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184234" cy="5207396"/>
          </a:xfrm>
        </p:spPr>
        <p:txBody>
          <a:bodyPr>
            <a:normAutofit fontScale="92500" lnSpcReduction="10000"/>
          </a:bodyPr>
          <a:lstStyle/>
          <a:p>
            <a:pPr marL="514350" indent="-514350"/>
            <a:r>
              <a:rPr lang="bg-BG" dirty="0"/>
              <a:t>Преговор</a:t>
            </a:r>
            <a:endParaRPr lang="en-US" dirty="0"/>
          </a:p>
          <a:p>
            <a:pPr marL="514350" indent="-514350"/>
            <a:r>
              <a:rPr lang="bg-BG" dirty="0"/>
              <a:t>Логически изрази и проверки</a:t>
            </a:r>
          </a:p>
          <a:p>
            <a:pPr marL="712788" lvl="1" indent="-409575"/>
            <a:r>
              <a:rPr lang="bg-BG" dirty="0"/>
              <a:t>Оператори за сравнение</a:t>
            </a:r>
            <a:endParaRPr lang="en-US" dirty="0"/>
          </a:p>
          <a:p>
            <a:pPr marL="514350" indent="-514350"/>
            <a:r>
              <a:rPr lang="bg-BG" dirty="0"/>
              <a:t>Условни</a:t>
            </a:r>
            <a:r>
              <a:rPr lang="en-US" dirty="0"/>
              <a:t> </a:t>
            </a:r>
            <a:r>
              <a:rPr lang="bg-BG" dirty="0"/>
              <a:t>конструкции</a:t>
            </a:r>
            <a:endParaRPr lang="en-US" dirty="0"/>
          </a:p>
          <a:p>
            <a:pPr marL="514350" indent="-514350"/>
            <a:r>
              <a:rPr lang="bg-BG" dirty="0"/>
              <a:t>Закръгляне и форматиране</a:t>
            </a:r>
          </a:p>
          <a:p>
            <a:pPr marL="514350" indent="-514350"/>
            <a:r>
              <a:rPr lang="bg-BG" dirty="0"/>
              <a:t>Серия от проверки</a:t>
            </a:r>
            <a:endParaRPr lang="bg-BG" b="1" dirty="0">
              <a:latin typeface="Consolas" panose="020B0609020204030204" pitchFamily="49" charset="0"/>
            </a:endParaRPr>
          </a:p>
          <a:p>
            <a:pPr marL="514350" indent="-514350"/>
            <a:r>
              <a:rPr lang="bg-BG" dirty="0"/>
              <a:t>Живот на променлива</a:t>
            </a:r>
            <a:endParaRPr lang="en-US" dirty="0"/>
          </a:p>
          <a:p>
            <a:pPr marL="514350" indent="-514350"/>
            <a:r>
              <a:rPr lang="bg-BG" dirty="0"/>
              <a:t>Решаване на изпитна задача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9D61E5-C152-41D5-BF95-942CBEFEC5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0600" y="632750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https://judge.softuni.bg/Contests/2389</a:t>
            </a:r>
            <a:endParaRPr lang="en-US" sz="2000" dirty="0"/>
          </a:p>
        </p:txBody>
      </p:sp>
      <p:sp>
        <p:nvSpPr>
          <p:cNvPr id="5" name="Parallelogram 4"/>
          <p:cNvSpPr/>
          <p:nvPr/>
        </p:nvSpPr>
        <p:spPr bwMode="auto">
          <a:xfrm>
            <a:off x="4031400" y="95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64287" y="1653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6973" y="2175951"/>
            <a:ext cx="2568172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</a:rPr>
                <a:t>grade &gt;</a:t>
              </a:r>
              <a:r>
                <a:rPr lang="bg-BG" sz="2800" b="1" dirty="0">
                  <a:solidFill>
                    <a:schemeClr val="bg2"/>
                  </a:solidFill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</a:rPr>
                <a:t> 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281834" y="4367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594636" y="3274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76574" y="4194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420" y="3271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4775" y="4924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71400" y="2934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3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28" grpId="0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-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-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000" y="3070966"/>
            <a:ext cx="5535000" cy="2623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571000" y="3834000"/>
            <a:ext cx="3375000" cy="1532334"/>
          </a:xfrm>
          <a:prstGeom prst="wedgeRoundRectCallout">
            <a:avLst>
              <a:gd name="adj1" fmla="val -58059"/>
              <a:gd name="adj2" fmla="val 19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невярност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bg-BG" sz="3600" dirty="0"/>
              <a:t>Къдравите скоби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въвеждат блок</a:t>
            </a:r>
            <a:r>
              <a:rPr lang="en-US" sz="3600" dirty="0"/>
              <a:t> (</a:t>
            </a:r>
            <a:r>
              <a:rPr lang="bg-BG" sz="3600" dirty="0"/>
              <a:t>група команди</a:t>
            </a:r>
            <a:r>
              <a:rPr lang="en-US" sz="3600" dirty="0"/>
              <a:t>)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(1)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4200177-C025-4DC9-A971-A305E43F8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17" y="2540944"/>
            <a:ext cx="6041773" cy="2733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String </a:t>
            </a:r>
            <a:r>
              <a:rPr lang="en-US" sz="2600" b="1" noProof="1">
                <a:latin typeface="Consolas" pitchFamily="49" charset="0"/>
              </a:rPr>
              <a:t>color</a:t>
            </a:r>
            <a:r>
              <a:rPr lang="it-IT" sz="2600" b="1" noProof="1">
                <a:latin typeface="Consolas" pitchFamily="49" charset="0"/>
              </a:rPr>
              <a:t> = "red";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(</a:t>
            </a:r>
            <a:r>
              <a:rPr lang="en-US" sz="2600" b="1" noProof="1">
                <a:latin typeface="Consolas" pitchFamily="49" charset="0"/>
              </a:rPr>
              <a:t>color.equals(</a:t>
            </a:r>
            <a:r>
              <a:rPr lang="it-IT" sz="2600" b="1" noProof="1">
                <a:latin typeface="Consolas" pitchFamily="49" charset="0"/>
              </a:rPr>
              <a:t>"red"))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System.out.println("</a:t>
            </a:r>
            <a:r>
              <a:rPr lang="en-US" sz="2600" b="1" noProof="1">
                <a:latin typeface="Consolas" pitchFamily="49" charset="0"/>
              </a:rPr>
              <a:t>tomato</a:t>
            </a:r>
            <a:r>
              <a:rPr lang="it-IT" sz="2600" b="1" noProof="1">
                <a:latin typeface="Consolas" pitchFamily="49" charset="0"/>
              </a:rPr>
              <a:t>"); 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</a:t>
            </a:r>
            <a:endParaRPr lang="it-IT" sz="2600" b="1" noProof="1">
              <a:latin typeface="Consolas" pitchFamily="49" charset="0"/>
            </a:endParaRP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System.out.println("banana");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System.out.println</a:t>
            </a:r>
            <a:r>
              <a:rPr lang="en-US" sz="2600" b="1" noProof="1">
                <a:latin typeface="Consolas" pitchFamily="49" charset="0"/>
              </a:rPr>
              <a:t>("bye");</a:t>
            </a:r>
            <a:endParaRPr lang="bg-BG" sz="2600" b="1" noProof="1">
              <a:latin typeface="Consolas" pitchFamily="49" charset="0"/>
            </a:endParaRP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691000" y="5478392"/>
            <a:ext cx="4953000" cy="1055608"/>
          </a:xfrm>
          <a:prstGeom prst="wedgeRoundRectCallout">
            <a:avLst>
              <a:gd name="adj1" fmla="val -60241"/>
              <a:gd name="adj2" fmla="val -587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 се винаги - не е част от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if/else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конструкцията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8078F-6E20-48AA-A5EB-8BE7CC84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84" y="2565771"/>
            <a:ext cx="4264716" cy="14032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193E18D-E94E-4562-9F91-4B7129786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652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191943" y="1279559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066" lvl="1" indent="-533066">
              <a:buFont typeface="Wingdings" panose="05000000000000000000" pitchFamily="2" charset="2"/>
              <a:buChar char="§"/>
            </a:pPr>
            <a:r>
              <a:rPr lang="bg-BG" sz="3600" dirty="0"/>
              <a:t>Ако </a:t>
            </a:r>
            <a:r>
              <a:rPr lang="bg-BG" sz="3600" b="1" dirty="0">
                <a:solidFill>
                  <a:schemeClr val="bg1"/>
                </a:solidFill>
              </a:rPr>
              <a:t>включим скоби</a:t>
            </a:r>
            <a:r>
              <a:rPr lang="bg-BG" sz="3600" dirty="0"/>
              <a:t>, се изпълнява съответния блок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80E4513F-94B5-402E-933B-067680D06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00" y="2742812"/>
            <a:ext cx="6248400" cy="29138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</a:rPr>
              <a:t>color</a:t>
            </a:r>
            <a:r>
              <a:rPr lang="it-IT" sz="2400" b="1" noProof="1">
                <a:latin typeface="Consolas" pitchFamily="49" charset="0"/>
              </a:rPr>
              <a:t> = "</a:t>
            </a:r>
            <a:r>
              <a:rPr lang="en-US" sz="2400" b="1" noProof="1">
                <a:latin typeface="Consolas" pitchFamily="49" charset="0"/>
              </a:rPr>
              <a:t>red</a:t>
            </a:r>
            <a:r>
              <a:rPr lang="it-IT" sz="2400" b="1" noProof="1">
                <a:latin typeface="Consolas" pitchFamily="49" charset="0"/>
              </a:rPr>
              <a:t>";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en-US" sz="2400" b="1" noProof="1">
                <a:latin typeface="Consolas" pitchFamily="49" charset="0"/>
              </a:rPr>
              <a:t>color.equals(</a:t>
            </a:r>
            <a:r>
              <a:rPr lang="it-IT" sz="2400" b="1" noProof="1">
                <a:latin typeface="Consolas" pitchFamily="49" charset="0"/>
              </a:rPr>
              <a:t>"red"))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System.out.println("tomato");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else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System.out.println("banana");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it-IT" sz="2400" b="1" noProof="1">
                <a:latin typeface="Consolas" pitchFamily="49" charset="0"/>
              </a:rPr>
              <a:t>System.out.println</a:t>
            </a:r>
            <a:r>
              <a:rPr lang="en-US" sz="2400" b="1" noProof="1">
                <a:latin typeface="Consolas" pitchFamily="49" charset="0"/>
              </a:rPr>
              <a:t>("bye");</a:t>
            </a:r>
          </a:p>
          <a:p>
            <a:pPr defTabSz="1218438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endParaRPr lang="bg-BG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313862" y="2958392"/>
            <a:ext cx="4407138" cy="1055608"/>
          </a:xfrm>
          <a:prstGeom prst="wedgeRoundRectCallout">
            <a:avLst>
              <a:gd name="adj1" fmla="val -57924"/>
              <a:gd name="adj2" fmla="val 248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Изпълняват се редовете в съответния блок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E8AC4-227D-48D4-A490-FED44BC6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092" y="4779000"/>
            <a:ext cx="4602308" cy="1254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15F9479-3021-4944-80BA-DC3304BE5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484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818096" cy="5528766"/>
          </a:xfrm>
        </p:spPr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Чете две </a:t>
            </a:r>
            <a:r>
              <a:rPr lang="bg-BG" sz="3400" b="1" dirty="0">
                <a:solidFill>
                  <a:schemeClr val="bg1"/>
                </a:solidFill>
              </a:rPr>
              <a:t>цели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числа</a:t>
            </a:r>
          </a:p>
          <a:p>
            <a:pPr lvl="1"/>
            <a:r>
              <a:rPr lang="bg-BG" sz="3400" dirty="0"/>
              <a:t>Извежда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Greater number: </a:t>
            </a:r>
            <a:r>
              <a:rPr lang="en-US" sz="3400" dirty="0"/>
              <a:t>"</a:t>
            </a:r>
            <a:endParaRPr lang="bg-BG" sz="3400" dirty="0"/>
          </a:p>
          <a:p>
            <a:pPr lvl="1"/>
            <a:r>
              <a:rPr lang="bg-BG" sz="3400" dirty="0"/>
              <a:t>Отпечатва на конзолата </a:t>
            </a:r>
            <a:r>
              <a:rPr lang="bg-BG" sz="3400" b="1" dirty="0">
                <a:solidFill>
                  <a:schemeClr val="bg1"/>
                </a:solidFill>
              </a:rPr>
              <a:t>по-голямото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от тях</a:t>
            </a:r>
            <a:endParaRPr lang="en-US" sz="3400" dirty="0"/>
          </a:p>
          <a:p>
            <a:r>
              <a:rPr lang="bg-BG" sz="3600" dirty="0"/>
              <a:t>Пример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427" y="5035227"/>
            <a:ext cx="44460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8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566994" y="5429748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94" y="5357942"/>
            <a:ext cx="444602" cy="4933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8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831" y="5066002"/>
            <a:ext cx="44460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anose="020B0609020204030204" pitchFamily="49" charset="0"/>
              </a:rPr>
              <a:t>7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</a:t>
            </a:r>
            <a:endParaRPr lang="it-IT" sz="3400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236398" y="5429747"/>
            <a:ext cx="444602" cy="349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398" y="5357941"/>
            <a:ext cx="444602" cy="4933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7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785" y="2514601"/>
            <a:ext cx="3334215" cy="3610479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E8936E0C-B891-4D44-BBC0-99D830BE5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8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7D405056-40A7-4B6A-90D9-35FFFC25DB3A}"/>
              </a:ext>
            </a:extLst>
          </p:cNvPr>
          <p:cNvSpPr/>
          <p:nvPr/>
        </p:nvSpPr>
        <p:spPr>
          <a:xfrm>
            <a:off x="1093788" y="630142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https://judge.softuni.bg/Contests/2389</a:t>
            </a:r>
            <a:endParaRPr lang="en-US" sz="2000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FF3658FF-AC4B-4D8E-AA49-A18281FD3A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9" name="Parallelogram 18"/>
          <p:cNvSpPr/>
          <p:nvPr/>
        </p:nvSpPr>
        <p:spPr bwMode="auto">
          <a:xfrm>
            <a:off x="4211400" y="909000"/>
            <a:ext cx="2514600" cy="66996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287" y="1608964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6973" y="2130951"/>
            <a:ext cx="2568172" cy="2162878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1834" y="4322570"/>
            <a:ext cx="24575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636" y="3229936"/>
            <a:ext cx="759433" cy="52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574" y="4149000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420" y="3226403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4775" y="4879095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400" y="2891530"/>
            <a:ext cx="27396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</p:spTree>
    <p:extLst>
      <p:ext uri="{BB962C8B-B14F-4D97-AF65-F5344CB8AC3E}">
        <p14:creationId xmlns:p14="http://schemas.microsoft.com/office/powerpoint/2010/main" val="367977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  <p:bldP spid="27" grpId="0"/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/>
              <a:t>четно</a:t>
            </a:r>
            <a:r>
              <a:rPr lang="bg-BG" sz="3400" dirty="0"/>
              <a:t> или </a:t>
            </a:r>
            <a:r>
              <a:rPr lang="bg-BG" sz="3400" b="1" dirty="0"/>
              <a:t>нечетно</a:t>
            </a:r>
            <a:endParaRPr lang="bg-BG" sz="3400" dirty="0"/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/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-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231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Четно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нечетно</a:t>
            </a:r>
            <a:r>
              <a:rPr lang="en-US" dirty="0"/>
              <a:t> - </a:t>
            </a:r>
            <a:r>
              <a:rPr lang="en-US" dirty="0" err="1"/>
              <a:t>решение</a:t>
            </a: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0D80D39-ACEE-438F-A3A6-E355C6B1971E}"/>
              </a:ext>
            </a:extLst>
          </p:cNvPr>
          <p:cNvSpPr/>
          <p:nvPr/>
        </p:nvSpPr>
        <p:spPr>
          <a:xfrm>
            <a:off x="762000" y="635889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US" sz="2000" dirty="0">
                <a:hlinkClick r:id="rId2"/>
              </a:rPr>
              <a:t>https://judge.softuni.bg/Contests/2389</a:t>
            </a:r>
            <a:endParaRPr lang="en-US" sz="2000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E991FC-A0B8-47E4-9826-B1BA8FFC4446}"/>
              </a:ext>
            </a:extLst>
          </p:cNvPr>
          <p:cNvSpPr txBox="1">
            <a:spLocks/>
          </p:cNvSpPr>
          <p:nvPr/>
        </p:nvSpPr>
        <p:spPr>
          <a:xfrm>
            <a:off x="1344214" y="1611351"/>
            <a:ext cx="9503571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if (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>
                <a:solidFill>
                  <a:schemeClr val="tx1"/>
                </a:solidFill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   System.out.println("even");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   System.out.println("odd");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D53DE4-2F1F-41BC-AE61-D39B3AEA70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7254-6446-46F7-A0D9-A4966BA154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A5AF952-3534-45D3-AE0D-929DE7F0359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374361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2522BC6-0C17-4E39-8431-697BB8D75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732" y="3159000"/>
            <a:ext cx="5403770" cy="32652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</a:t>
            </a:r>
            <a:r>
              <a:rPr lang="en-US" dirty="0"/>
              <a:t/>
            </a:r>
            <a:br>
              <a:rPr lang="en-US" dirty="0"/>
            </a:br>
            <a:r>
              <a:rPr lang="bg-BG" dirty="0"/>
              <a:t>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535" y="3322217"/>
            <a:ext cx="1943197" cy="520299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3E82539-8286-4C75-84CE-46F57E6677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087B-A9C3-4750-A5E2-A0B2ECF662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 IntelliJ IDEA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044000"/>
            <a:ext cx="10321675" cy="5546589"/>
          </a:xfrm>
        </p:spPr>
        <p:txBody>
          <a:bodyPr/>
          <a:lstStyle/>
          <a:p>
            <a:r>
              <a:rPr lang="bg-BG" sz="2800" dirty="0"/>
              <a:t>Натискане на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Shift + F9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ще стартира програмата в </a:t>
            </a:r>
            <a:r>
              <a:rPr lang="en-US" sz="2800" dirty="0"/>
              <a:t>debug </a:t>
            </a:r>
            <a:r>
              <a:rPr lang="bg-BG" sz="2800" dirty="0"/>
              <a:t>режим</a:t>
            </a:r>
          </a:p>
          <a:p>
            <a:r>
              <a:rPr lang="bg-BG" sz="2800" dirty="0"/>
              <a:t>Можем да преминем към следващата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2800" dirty="0"/>
              <a:t> с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F8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</a:p>
          <a:p>
            <a:r>
              <a:rPr lang="bg-BG" sz="2800" dirty="0"/>
              <a:t>Можем да създаваме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Ctrl + F8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стопери - </a:t>
            </a:r>
            <a:r>
              <a:rPr lang="en-US" sz="2800" dirty="0"/>
              <a:t>breakpoints</a:t>
            </a:r>
          </a:p>
          <a:p>
            <a:pPr lvl="1"/>
            <a:r>
              <a:rPr lang="bg-BG" sz="2600" dirty="0"/>
              <a:t>До тях можем директно да стигнем използвайки </a:t>
            </a:r>
            <a:r>
              <a:rPr lang="en-US" sz="2600" b="1" dirty="0">
                <a:solidFill>
                  <a:schemeClr val="bg1"/>
                </a:solidFill>
              </a:rPr>
              <a:t>[F</a:t>
            </a:r>
            <a:r>
              <a:rPr lang="bg-BG" sz="2600" b="1" dirty="0">
                <a:solidFill>
                  <a:schemeClr val="bg1"/>
                </a:solidFill>
              </a:rPr>
              <a:t>9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endParaRPr lang="bg-BG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2E4CCD-48C4-483A-8EDF-A20295B9EC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B2D6ED4-8D64-43F8-921C-B8E4D34C2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97" y="3819283"/>
            <a:ext cx="4500001" cy="28652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497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48DF9-D2DC-4077-852C-25FE810080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</a:p>
        </p:txBody>
      </p:sp>
      <p:pic>
        <p:nvPicPr>
          <p:cNvPr id="1026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04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/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(по-голямо)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(по-малко) цяло число: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r>
              <a:rPr lang="bg-BG" dirty="0"/>
              <a:t>Намиране на абсолютна стойност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29000"/>
            <a:ext cx="86106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up = Math.ceil(23.45);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24.0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3861875"/>
            <a:ext cx="861560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double down = Math.floor(45.67);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45.0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12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EAFC8B12-288E-4B2F-82C8-3C68881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520" y="3969000"/>
            <a:ext cx="2032474" cy="186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334A6C81-6A76-4A97-AF8D-09623860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5155634"/>
            <a:ext cx="8615608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EAA2E88-881E-4796-BDB7-EC7159A23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323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sz="3600" dirty="0"/>
              <a:t>Форматиране до </a:t>
            </a:r>
            <a:r>
              <a:rPr lang="bg-BG" sz="3600" b="1" dirty="0"/>
              <a:t>2</a:t>
            </a:r>
            <a:r>
              <a:rPr lang="bg-BG" sz="3600" dirty="0"/>
              <a:t> знака след десетичната запетая: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220" y="2088726"/>
            <a:ext cx="97536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System.out.printf("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%.2f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3416856D-6CCE-47DA-A468-21B0AF7D8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000" y="2721192"/>
            <a:ext cx="3680359" cy="870141"/>
          </a:xfrm>
          <a:custGeom>
            <a:avLst/>
            <a:gdLst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889764 w 3680359"/>
              <a:gd name="connsiteY3" fmla="*/ -241386 h 870141"/>
              <a:gd name="connsiteX4" fmla="*/ 1533483 w 3680359"/>
              <a:gd name="connsiteY4" fmla="*/ 0 h 870141"/>
              <a:gd name="connsiteX5" fmla="*/ 3535333 w 3680359"/>
              <a:gd name="connsiteY5" fmla="*/ 0 h 870141"/>
              <a:gd name="connsiteX6" fmla="*/ 3680359 w 3680359"/>
              <a:gd name="connsiteY6" fmla="*/ 145026 h 870141"/>
              <a:gd name="connsiteX7" fmla="*/ 3680359 w 3680359"/>
              <a:gd name="connsiteY7" fmla="*/ 145024 h 870141"/>
              <a:gd name="connsiteX8" fmla="*/ 3680359 w 3680359"/>
              <a:gd name="connsiteY8" fmla="*/ 145024 h 870141"/>
              <a:gd name="connsiteX9" fmla="*/ 3680359 w 3680359"/>
              <a:gd name="connsiteY9" fmla="*/ 362559 h 870141"/>
              <a:gd name="connsiteX10" fmla="*/ 3680359 w 3680359"/>
              <a:gd name="connsiteY10" fmla="*/ 725115 h 870141"/>
              <a:gd name="connsiteX11" fmla="*/ 3535333 w 3680359"/>
              <a:gd name="connsiteY11" fmla="*/ 870141 h 870141"/>
              <a:gd name="connsiteX12" fmla="*/ 1533483 w 3680359"/>
              <a:gd name="connsiteY12" fmla="*/ 870141 h 870141"/>
              <a:gd name="connsiteX13" fmla="*/ 613393 w 3680359"/>
              <a:gd name="connsiteY13" fmla="*/ 870141 h 870141"/>
              <a:gd name="connsiteX14" fmla="*/ 613393 w 3680359"/>
              <a:gd name="connsiteY14" fmla="*/ 870141 h 870141"/>
              <a:gd name="connsiteX15" fmla="*/ 145026 w 3680359"/>
              <a:gd name="connsiteY15" fmla="*/ 870141 h 870141"/>
              <a:gd name="connsiteX16" fmla="*/ 0 w 3680359"/>
              <a:gd name="connsiteY16" fmla="*/ 725115 h 870141"/>
              <a:gd name="connsiteX17" fmla="*/ 0 w 3680359"/>
              <a:gd name="connsiteY17" fmla="*/ 362559 h 870141"/>
              <a:gd name="connsiteX18" fmla="*/ 0 w 3680359"/>
              <a:gd name="connsiteY18" fmla="*/ 145024 h 870141"/>
              <a:gd name="connsiteX19" fmla="*/ 0 w 3680359"/>
              <a:gd name="connsiteY19" fmla="*/ 145024 h 870141"/>
              <a:gd name="connsiteX20" fmla="*/ 0 w 3680359"/>
              <a:gd name="connsiteY20" fmla="*/ 145026 h 870141"/>
              <a:gd name="connsiteX0" fmla="*/ 0 w 3680359"/>
              <a:gd name="connsiteY0" fmla="*/ 145026 h 870141"/>
              <a:gd name="connsiteX1" fmla="*/ 145026 w 3680359"/>
              <a:gd name="connsiteY1" fmla="*/ 0 h 870141"/>
              <a:gd name="connsiteX2" fmla="*/ 613393 w 3680359"/>
              <a:gd name="connsiteY2" fmla="*/ 0 h 870141"/>
              <a:gd name="connsiteX3" fmla="*/ 1533483 w 3680359"/>
              <a:gd name="connsiteY3" fmla="*/ 0 h 870141"/>
              <a:gd name="connsiteX4" fmla="*/ 3535333 w 3680359"/>
              <a:gd name="connsiteY4" fmla="*/ 0 h 870141"/>
              <a:gd name="connsiteX5" fmla="*/ 3680359 w 3680359"/>
              <a:gd name="connsiteY5" fmla="*/ 145026 h 870141"/>
              <a:gd name="connsiteX6" fmla="*/ 3680359 w 3680359"/>
              <a:gd name="connsiteY6" fmla="*/ 145024 h 870141"/>
              <a:gd name="connsiteX7" fmla="*/ 3680359 w 3680359"/>
              <a:gd name="connsiteY7" fmla="*/ 145024 h 870141"/>
              <a:gd name="connsiteX8" fmla="*/ 3680359 w 3680359"/>
              <a:gd name="connsiteY8" fmla="*/ 362559 h 870141"/>
              <a:gd name="connsiteX9" fmla="*/ 3680359 w 3680359"/>
              <a:gd name="connsiteY9" fmla="*/ 725115 h 870141"/>
              <a:gd name="connsiteX10" fmla="*/ 3535333 w 3680359"/>
              <a:gd name="connsiteY10" fmla="*/ 870141 h 870141"/>
              <a:gd name="connsiteX11" fmla="*/ 1533483 w 3680359"/>
              <a:gd name="connsiteY11" fmla="*/ 870141 h 870141"/>
              <a:gd name="connsiteX12" fmla="*/ 613393 w 3680359"/>
              <a:gd name="connsiteY12" fmla="*/ 870141 h 870141"/>
              <a:gd name="connsiteX13" fmla="*/ 613393 w 3680359"/>
              <a:gd name="connsiteY13" fmla="*/ 870141 h 870141"/>
              <a:gd name="connsiteX14" fmla="*/ 145026 w 3680359"/>
              <a:gd name="connsiteY14" fmla="*/ 870141 h 870141"/>
              <a:gd name="connsiteX15" fmla="*/ 0 w 3680359"/>
              <a:gd name="connsiteY15" fmla="*/ 725115 h 870141"/>
              <a:gd name="connsiteX16" fmla="*/ 0 w 3680359"/>
              <a:gd name="connsiteY16" fmla="*/ 362559 h 870141"/>
              <a:gd name="connsiteX17" fmla="*/ 0 w 3680359"/>
              <a:gd name="connsiteY17" fmla="*/ 145024 h 870141"/>
              <a:gd name="connsiteX18" fmla="*/ 0 w 3680359"/>
              <a:gd name="connsiteY18" fmla="*/ 145024 h 870141"/>
              <a:gd name="connsiteX19" fmla="*/ 0 w 3680359"/>
              <a:gd name="connsiteY19" fmla="*/ 145026 h 870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80359" h="870141">
                <a:moveTo>
                  <a:pt x="0" y="145026"/>
                </a:moveTo>
                <a:cubicBezTo>
                  <a:pt x="0" y="64930"/>
                  <a:pt x="64930" y="0"/>
                  <a:pt x="145026" y="0"/>
                </a:cubicBezTo>
                <a:lnTo>
                  <a:pt x="613393" y="0"/>
                </a:lnTo>
                <a:lnTo>
                  <a:pt x="1533483" y="0"/>
                </a:lnTo>
                <a:lnTo>
                  <a:pt x="3535333" y="0"/>
                </a:lnTo>
                <a:cubicBezTo>
                  <a:pt x="3615429" y="0"/>
                  <a:pt x="3680359" y="64930"/>
                  <a:pt x="3680359" y="145026"/>
                </a:cubicBezTo>
                <a:lnTo>
                  <a:pt x="3680359" y="145024"/>
                </a:lnTo>
                <a:lnTo>
                  <a:pt x="3680359" y="145024"/>
                </a:lnTo>
                <a:lnTo>
                  <a:pt x="3680359" y="362559"/>
                </a:lnTo>
                <a:lnTo>
                  <a:pt x="3680359" y="725115"/>
                </a:lnTo>
                <a:cubicBezTo>
                  <a:pt x="3680359" y="805211"/>
                  <a:pt x="3615429" y="870141"/>
                  <a:pt x="3535333" y="870141"/>
                </a:cubicBezTo>
                <a:lnTo>
                  <a:pt x="1533483" y="870141"/>
                </a:lnTo>
                <a:lnTo>
                  <a:pt x="613393" y="870141"/>
                </a:lnTo>
                <a:lnTo>
                  <a:pt x="613393" y="870141"/>
                </a:lnTo>
                <a:lnTo>
                  <a:pt x="145026" y="870141"/>
                </a:lnTo>
                <a:cubicBezTo>
                  <a:pt x="64930" y="870141"/>
                  <a:pt x="0" y="805211"/>
                  <a:pt x="0" y="725115"/>
                </a:cubicBezTo>
                <a:lnTo>
                  <a:pt x="0" y="362559"/>
                </a:lnTo>
                <a:lnTo>
                  <a:pt x="0" y="145024"/>
                </a:lnTo>
                <a:lnTo>
                  <a:pt x="0" y="145024"/>
                </a:lnTo>
                <a:lnTo>
                  <a:pt x="0" y="14502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549914" y="1989000"/>
            <a:ext cx="227590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A4AB945-B818-46AB-B59F-08AF53F9C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632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2697-CBE3-4542-A3A6-33DA9B3F22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954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2799812-182B-4789-B762-23180B9F3E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По-сложни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84373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1556" y="999000"/>
            <a:ext cx="107494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2000"/>
              </a:spcBef>
              <a:spcAft>
                <a:spcPts val="120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истинност на едно условие,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036" y="1800458"/>
            <a:ext cx="3868964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</a:t>
            </a:r>
            <a:r>
              <a:rPr lang="bg-BG" sz="2400" b="1" noProof="1">
                <a:latin typeface="Consolas" pitchFamily="49" charset="0"/>
              </a:rPr>
              <a:t>...</a:t>
            </a:r>
            <a:r>
              <a:rPr lang="it-IT" sz="2400" b="1" noProof="1">
                <a:latin typeface="Consolas" pitchFamily="49" charset="0"/>
              </a:rPr>
              <a:t>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</a:rPr>
              <a:t>else if (...)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362200"/>
            <a:ext cx="6737037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else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System.out.println("Equal to 7");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4820" y="3879000"/>
            <a:ext cx="2856180" cy="1532334"/>
          </a:xfrm>
          <a:prstGeom prst="wedgeRoundRectCallout">
            <a:avLst>
              <a:gd name="adj1" fmla="val -65370"/>
              <a:gd name="adj2" fmla="val -37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3" y="1048155"/>
            <a:ext cx="9999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</a:t>
            </a:r>
            <a:r>
              <a:rPr lang="bg-BG" sz="3600" b="1" dirty="0"/>
              <a:t>първото условие</a:t>
            </a:r>
            <a:r>
              <a:rPr lang="bg-BG" sz="3600" dirty="0"/>
              <a:t>, установява, че е вярно, и приключва</a:t>
            </a:r>
            <a:endParaRPr lang="en-US" sz="36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B01E17-EE68-46CE-94E4-7F4829EAA1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7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-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000" y="2362200"/>
            <a:ext cx="6737037" cy="39852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int a = 7;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4)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4");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&gt; 5)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System.out.println("Bigger than 5");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if (a == 7) </a:t>
            </a:r>
          </a:p>
          <a:p>
            <a:pPr defTabSz="1218438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</a:rPr>
              <a:t>  System.out.println("Equal to 7");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8157" y="3016019"/>
            <a:ext cx="2856180" cy="2677656"/>
          </a:xfrm>
          <a:custGeom>
            <a:avLst/>
            <a:gdLst>
              <a:gd name="connsiteX0" fmla="*/ 0 w 2856180"/>
              <a:gd name="connsiteY0" fmla="*/ 476040 h 3379113"/>
              <a:gd name="connsiteX1" fmla="*/ 476040 w 2856180"/>
              <a:gd name="connsiteY1" fmla="*/ 0 h 3379113"/>
              <a:gd name="connsiteX2" fmla="*/ 476030 w 2856180"/>
              <a:gd name="connsiteY2" fmla="*/ 0 h 3379113"/>
              <a:gd name="connsiteX3" fmla="*/ 476030 w 2856180"/>
              <a:gd name="connsiteY3" fmla="*/ 0 h 3379113"/>
              <a:gd name="connsiteX4" fmla="*/ 1190075 w 2856180"/>
              <a:gd name="connsiteY4" fmla="*/ 0 h 3379113"/>
              <a:gd name="connsiteX5" fmla="*/ 2380140 w 2856180"/>
              <a:gd name="connsiteY5" fmla="*/ 0 h 3379113"/>
              <a:gd name="connsiteX6" fmla="*/ 2856180 w 2856180"/>
              <a:gd name="connsiteY6" fmla="*/ 476040 h 3379113"/>
              <a:gd name="connsiteX7" fmla="*/ 2856180 w 2856180"/>
              <a:gd name="connsiteY7" fmla="*/ 1971149 h 3379113"/>
              <a:gd name="connsiteX8" fmla="*/ 2856180 w 2856180"/>
              <a:gd name="connsiteY8" fmla="*/ 1971149 h 3379113"/>
              <a:gd name="connsiteX9" fmla="*/ 2856180 w 2856180"/>
              <a:gd name="connsiteY9" fmla="*/ 2815928 h 3379113"/>
              <a:gd name="connsiteX10" fmla="*/ 2856180 w 2856180"/>
              <a:gd name="connsiteY10" fmla="*/ 2903073 h 3379113"/>
              <a:gd name="connsiteX11" fmla="*/ 2380140 w 2856180"/>
              <a:gd name="connsiteY11" fmla="*/ 3379113 h 3379113"/>
              <a:gd name="connsiteX12" fmla="*/ 1190075 w 2856180"/>
              <a:gd name="connsiteY12" fmla="*/ 3379113 h 3379113"/>
              <a:gd name="connsiteX13" fmla="*/ 476030 w 2856180"/>
              <a:gd name="connsiteY13" fmla="*/ 3379113 h 3379113"/>
              <a:gd name="connsiteX14" fmla="*/ 476030 w 2856180"/>
              <a:gd name="connsiteY14" fmla="*/ 3379113 h 3379113"/>
              <a:gd name="connsiteX15" fmla="*/ 476040 w 2856180"/>
              <a:gd name="connsiteY15" fmla="*/ 3379113 h 3379113"/>
              <a:gd name="connsiteX16" fmla="*/ 0 w 2856180"/>
              <a:gd name="connsiteY16" fmla="*/ 2903073 h 3379113"/>
              <a:gd name="connsiteX17" fmla="*/ 0 w 2856180"/>
              <a:gd name="connsiteY17" fmla="*/ 2815928 h 3379113"/>
              <a:gd name="connsiteX18" fmla="*/ -286589 w 2856180"/>
              <a:gd name="connsiteY18" fmla="*/ 2071362 h 3379113"/>
              <a:gd name="connsiteX19" fmla="*/ 0 w 2856180"/>
              <a:gd name="connsiteY19" fmla="*/ 1971149 h 3379113"/>
              <a:gd name="connsiteX20" fmla="*/ 0 w 2856180"/>
              <a:gd name="connsiteY20" fmla="*/ 476040 h 3379113"/>
              <a:gd name="connsiteX0" fmla="*/ 0 w 2856180"/>
              <a:gd name="connsiteY0" fmla="*/ 476040 h 3379113"/>
              <a:gd name="connsiteX1" fmla="*/ 476040 w 2856180"/>
              <a:gd name="connsiteY1" fmla="*/ 0 h 3379113"/>
              <a:gd name="connsiteX2" fmla="*/ 476030 w 2856180"/>
              <a:gd name="connsiteY2" fmla="*/ 0 h 3379113"/>
              <a:gd name="connsiteX3" fmla="*/ 476030 w 2856180"/>
              <a:gd name="connsiteY3" fmla="*/ 0 h 3379113"/>
              <a:gd name="connsiteX4" fmla="*/ 1190075 w 2856180"/>
              <a:gd name="connsiteY4" fmla="*/ 0 h 3379113"/>
              <a:gd name="connsiteX5" fmla="*/ 2380140 w 2856180"/>
              <a:gd name="connsiteY5" fmla="*/ 0 h 3379113"/>
              <a:gd name="connsiteX6" fmla="*/ 2856180 w 2856180"/>
              <a:gd name="connsiteY6" fmla="*/ 476040 h 3379113"/>
              <a:gd name="connsiteX7" fmla="*/ 2856180 w 2856180"/>
              <a:gd name="connsiteY7" fmla="*/ 1971149 h 3379113"/>
              <a:gd name="connsiteX8" fmla="*/ 2856180 w 2856180"/>
              <a:gd name="connsiteY8" fmla="*/ 1971149 h 3379113"/>
              <a:gd name="connsiteX9" fmla="*/ 2856180 w 2856180"/>
              <a:gd name="connsiteY9" fmla="*/ 2815928 h 3379113"/>
              <a:gd name="connsiteX10" fmla="*/ 2856180 w 2856180"/>
              <a:gd name="connsiteY10" fmla="*/ 2903073 h 3379113"/>
              <a:gd name="connsiteX11" fmla="*/ 2380140 w 2856180"/>
              <a:gd name="connsiteY11" fmla="*/ 3379113 h 3379113"/>
              <a:gd name="connsiteX12" fmla="*/ 1190075 w 2856180"/>
              <a:gd name="connsiteY12" fmla="*/ 3379113 h 3379113"/>
              <a:gd name="connsiteX13" fmla="*/ 476030 w 2856180"/>
              <a:gd name="connsiteY13" fmla="*/ 3379113 h 3379113"/>
              <a:gd name="connsiteX14" fmla="*/ 476030 w 2856180"/>
              <a:gd name="connsiteY14" fmla="*/ 3379113 h 3379113"/>
              <a:gd name="connsiteX15" fmla="*/ 476040 w 2856180"/>
              <a:gd name="connsiteY15" fmla="*/ 3379113 h 3379113"/>
              <a:gd name="connsiteX16" fmla="*/ 0 w 2856180"/>
              <a:gd name="connsiteY16" fmla="*/ 2903073 h 3379113"/>
              <a:gd name="connsiteX17" fmla="*/ 0 w 2856180"/>
              <a:gd name="connsiteY17" fmla="*/ 2815928 h 3379113"/>
              <a:gd name="connsiteX18" fmla="*/ 0 w 2856180"/>
              <a:gd name="connsiteY18" fmla="*/ 1971149 h 3379113"/>
              <a:gd name="connsiteX19" fmla="*/ 0 w 2856180"/>
              <a:gd name="connsiteY19" fmla="*/ 476040 h 3379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56180" h="3379113">
                <a:moveTo>
                  <a:pt x="0" y="476040"/>
                </a:moveTo>
                <a:cubicBezTo>
                  <a:pt x="0" y="213130"/>
                  <a:pt x="213130" y="0"/>
                  <a:pt x="476040" y="0"/>
                </a:cubicBezTo>
                <a:lnTo>
                  <a:pt x="476030" y="0"/>
                </a:lnTo>
                <a:lnTo>
                  <a:pt x="476030" y="0"/>
                </a:lnTo>
                <a:lnTo>
                  <a:pt x="1190075" y="0"/>
                </a:lnTo>
                <a:lnTo>
                  <a:pt x="2380140" y="0"/>
                </a:lnTo>
                <a:cubicBezTo>
                  <a:pt x="2643050" y="0"/>
                  <a:pt x="2856180" y="213130"/>
                  <a:pt x="2856180" y="476040"/>
                </a:cubicBezTo>
                <a:lnTo>
                  <a:pt x="2856180" y="1971149"/>
                </a:lnTo>
                <a:lnTo>
                  <a:pt x="2856180" y="1971149"/>
                </a:lnTo>
                <a:lnTo>
                  <a:pt x="2856180" y="2815928"/>
                </a:lnTo>
                <a:lnTo>
                  <a:pt x="2856180" y="2903073"/>
                </a:lnTo>
                <a:cubicBezTo>
                  <a:pt x="2856180" y="3165983"/>
                  <a:pt x="2643050" y="3379113"/>
                  <a:pt x="2380140" y="3379113"/>
                </a:cubicBezTo>
                <a:lnTo>
                  <a:pt x="1190075" y="3379113"/>
                </a:lnTo>
                <a:lnTo>
                  <a:pt x="476030" y="3379113"/>
                </a:lnTo>
                <a:lnTo>
                  <a:pt x="476030" y="3379113"/>
                </a:lnTo>
                <a:lnTo>
                  <a:pt x="476040" y="3379113"/>
                </a:lnTo>
                <a:cubicBezTo>
                  <a:pt x="213130" y="3379113"/>
                  <a:pt x="0" y="3165983"/>
                  <a:pt x="0" y="2903073"/>
                </a:cubicBezTo>
                <a:lnTo>
                  <a:pt x="0" y="2815928"/>
                </a:lnTo>
                <a:lnTo>
                  <a:pt x="0" y="1971149"/>
                </a:lnTo>
                <a:lnTo>
                  <a:pt x="0" y="47604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Извежда на конзолата трите резултата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"Bigger than 4"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"Bigger than 5"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"Equal to 7"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3" y="1048155"/>
            <a:ext cx="9999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</a:t>
            </a:r>
            <a:r>
              <a:rPr lang="bg-BG" sz="3600" b="1" dirty="0"/>
              <a:t>всяко едно условие</a:t>
            </a:r>
            <a:r>
              <a:rPr lang="bg-BG" sz="3600" dirty="0"/>
              <a:t>, установява дали е вярно, и приключва</a:t>
            </a:r>
            <a:endParaRPr lang="en-US" sz="36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B01E17-EE68-46CE-94E4-7F4829EAA11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1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5B291-5384-49B0-81C1-A43B5ACCBEA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88F33584-B607-4A7B-B23E-8D25A0FFFEA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323220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Обхват, в който може да бъде използвана</a:t>
            </a:r>
            <a:endParaRPr lang="bg-BG" sz="3600" dirty="0"/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Пример: Променливата </a:t>
            </a:r>
            <a:r>
              <a:rPr lang="en-US" sz="3200" b="1" dirty="0">
                <a:latin typeface="Consolas" panose="020B0609020204030204" pitchFamily="49" charset="0"/>
              </a:rPr>
              <a:t>salary</a:t>
            </a:r>
            <a:r>
              <a:rPr lang="en-US" sz="3400" dirty="0"/>
              <a:t> съществува </a:t>
            </a:r>
            <a:r>
              <a:rPr lang="en-US" sz="3400" b="1" dirty="0">
                <a:solidFill>
                  <a:schemeClr val="bg1"/>
                </a:solidFill>
              </a:rPr>
              <a:t>само</a:t>
            </a:r>
            <a:r>
              <a:rPr lang="en-US" sz="3400" dirty="0"/>
              <a:t> в блока</a:t>
            </a:r>
            <a:r>
              <a:rPr lang="bg-BG" sz="3400" dirty="0"/>
              <a:t> </a:t>
            </a:r>
            <a:r>
              <a:rPr lang="en-US" sz="3400" dirty="0"/>
              <a:t>от</a:t>
            </a:r>
            <a:r>
              <a:rPr lang="bg-BG" sz="3400" dirty="0"/>
              <a:t> </a:t>
            </a:r>
            <a:r>
              <a:rPr lang="en-US" sz="3400" dirty="0"/>
              <a:t>код на </a:t>
            </a:r>
            <a:r>
              <a:rPr lang="en-US" sz="3200" b="1" dirty="0">
                <a:latin typeface="Consolas" panose="020B0609020204030204" pitchFamily="49" charset="0"/>
              </a:rPr>
              <a:t>if</a:t>
            </a:r>
            <a:r>
              <a:rPr lang="en-US" sz="3400" dirty="0"/>
              <a:t>-конструкцията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променлива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CFA0D2D-1B39-467B-8DAC-7F48F7E0FA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000" y="3429000"/>
            <a:ext cx="10980000" cy="2834210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currentDay = "Monday"; 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if (currentDay.equals("Monday")) </a:t>
            </a:r>
            <a:r>
              <a:rPr lang="en-US" sz="2600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 double 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 = Double.parseDouble(scanner.nextLine());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System.out.println(</a:t>
            </a:r>
            <a:r>
              <a:rPr lang="en-US" sz="2600" dirty="0">
                <a:solidFill>
                  <a:schemeClr val="bg1"/>
                </a:solidFill>
              </a:rPr>
              <a:t>salary</a:t>
            </a:r>
            <a:r>
              <a:rPr lang="en-US" sz="2600" dirty="0"/>
              <a:t>);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5263C7D-4F34-477E-AFD3-49806F3D89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Текстово поле 8">
            <a:extLst>
              <a:ext uri="{FF2B5EF4-FFF2-40B4-BE49-F238E27FC236}">
                <a16:creationId xmlns:a16="http://schemas.microsoft.com/office/drawing/2014/main" id="{849E6DFA-6E18-4414-9EDD-4C12F42A396D}"/>
              </a:ext>
            </a:extLst>
          </p:cNvPr>
          <p:cNvSpPr txBox="1"/>
          <p:nvPr/>
        </p:nvSpPr>
        <p:spPr>
          <a:xfrm>
            <a:off x="5916000" y="5679000"/>
            <a:ext cx="16466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Error</a:t>
            </a:r>
            <a:endParaRPr lang="en-US" sz="26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01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Преговор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String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1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32137" y="5102983"/>
              <a:ext cx="2132937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char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4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1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35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66A6D25-D214-454E-B76F-3A9FE340EF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DABDB273-600A-4F9D-903D-283409E09333}"/>
              </a:ext>
            </a:extLst>
          </p:cNvPr>
          <p:cNvSpPr txBox="1">
            <a:spLocks/>
          </p:cNvSpPr>
          <p:nvPr/>
        </p:nvSpPr>
        <p:spPr>
          <a:xfrm>
            <a:off x="7446000" y="1269000"/>
            <a:ext cx="3960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"1000";</a:t>
            </a:r>
          </a:p>
        </p:txBody>
      </p:sp>
    </p:spTree>
    <p:extLst>
      <p:ext uri="{BB962C8B-B14F-4D97-AF65-F5344CB8AC3E}">
        <p14:creationId xmlns:p14="http://schemas.microsoft.com/office/powerpoint/2010/main" val="350639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F55C-B8BD-4780-8167-F802659343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8D6639D-6BD7-48B0-AD6B-3DD40771D28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Решаване на задачи в клас (лаб)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3D458-A95C-4C12-8EA5-6BE0954249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8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400" dirty="0"/>
              <a:t>Прочита </a:t>
            </a:r>
            <a:r>
              <a:rPr lang="bg-BG" sz="3400" b="1" dirty="0">
                <a:solidFill>
                  <a:schemeClr val="bg1"/>
                </a:solidFill>
              </a:rPr>
              <a:t>вид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геометрична фигура</a:t>
            </a: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("</a:t>
            </a:r>
            <a:r>
              <a:rPr lang="en-US" sz="3200" b="1" dirty="0">
                <a:latin typeface="Consolas" panose="020B0609020204030204" pitchFamily="49" charset="0"/>
              </a:rPr>
              <a:t>square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rectangle</a:t>
            </a:r>
            <a:r>
              <a:rPr lang="en-US" sz="3400" dirty="0"/>
              <a:t>"</a:t>
            </a:r>
            <a:r>
              <a:rPr lang="bg-BG" sz="3400" dirty="0"/>
              <a:t>,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circle</a:t>
            </a:r>
            <a:r>
              <a:rPr lang="en-US" sz="3400" dirty="0"/>
              <a:t>" </a:t>
            </a:r>
            <a:r>
              <a:rPr lang="bg-BG" sz="3400" dirty="0"/>
              <a:t>или </a:t>
            </a:r>
            <a:r>
              <a:rPr lang="en-US" sz="34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triangle</a:t>
            </a:r>
            <a:r>
              <a:rPr lang="en-US" sz="3400" dirty="0"/>
              <a:t>")</a:t>
            </a:r>
            <a:endParaRPr lang="bg-BG" sz="3400" dirty="0"/>
          </a:p>
          <a:p>
            <a:pPr lvl="1"/>
            <a:r>
              <a:rPr lang="bg-BG" sz="3400" dirty="0"/>
              <a:t>Пресмята </a:t>
            </a:r>
            <a:r>
              <a:rPr lang="bg-BG" sz="3400" b="1" dirty="0">
                <a:solidFill>
                  <a:schemeClr val="bg1"/>
                </a:solidFill>
              </a:rPr>
              <a:t>лицето</a:t>
            </a:r>
            <a:r>
              <a:rPr lang="bg-BG" sz="3400" dirty="0"/>
              <a:t> спрямо вида на фигурата</a:t>
            </a:r>
          </a:p>
          <a:p>
            <a:r>
              <a:rPr lang="bg-BG" sz="3600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2" y="3988639"/>
            <a:ext cx="2035344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5000" y="435139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420408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23" y="5149005"/>
            <a:ext cx="20353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5000" y="5727202"/>
            <a:ext cx="381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000" y="5579892"/>
            <a:ext cx="10287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B4B4094-1259-4DA0-A6A8-1170B3E61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2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Лица на </a:t>
            </a:r>
            <a:r>
              <a:rPr lang="en-US" dirty="0" err="1"/>
              <a:t>фигури</a:t>
            </a:r>
            <a:r>
              <a:rPr lang="en-US" dirty="0"/>
              <a:t> - решение</a:t>
            </a:r>
          </a:p>
        </p:txBody>
      </p:sp>
      <p:sp>
        <p:nvSpPr>
          <p:cNvPr id="7" name="Rectangle 6"/>
          <p:cNvSpPr/>
          <p:nvPr/>
        </p:nvSpPr>
        <p:spPr>
          <a:xfrm>
            <a:off x="876000" y="6306945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на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:</a:t>
            </a:r>
            <a:r>
              <a:rPr lang="bg-BG" sz="2000" dirty="0">
                <a:solidFill>
                  <a:prstClr val="white"/>
                </a:solidFill>
              </a:rPr>
              <a:t>: </a:t>
            </a:r>
            <a:r>
              <a:rPr lang="en-US" sz="2000" dirty="0">
                <a:hlinkClick r:id="rId2"/>
              </a:rPr>
              <a:t>https://judge.softuni.bg/Contests/2389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57F4237-59CA-4A2A-9459-7141252F03CB}"/>
              </a:ext>
            </a:extLst>
          </p:cNvPr>
          <p:cNvSpPr txBox="1">
            <a:spLocks/>
          </p:cNvSpPr>
          <p:nvPr/>
        </p:nvSpPr>
        <p:spPr>
          <a:xfrm>
            <a:off x="1236000" y="1380279"/>
            <a:ext cx="9720000" cy="47937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String shape = scanner.nextline();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double area = 0.0;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if </a:t>
            </a:r>
            <a:r>
              <a:rPr lang="en-US" sz="2400" dirty="0">
                <a:solidFill>
                  <a:schemeClr val="tx1"/>
                </a:solidFill>
              </a:rPr>
              <a:t>(shape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equals("square"))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 * side;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  <a:r>
              <a:rPr lang="en-US" sz="2400" dirty="0">
                <a:solidFill>
                  <a:schemeClr val="bg1"/>
                </a:solidFill>
              </a:rPr>
              <a:t>else if </a:t>
            </a:r>
            <a:r>
              <a:rPr lang="en-US" sz="2400" dirty="0">
                <a:solidFill>
                  <a:schemeClr val="tx1"/>
                </a:solidFill>
              </a:rPr>
              <a:t>(shape</a:t>
            </a:r>
            <a:r>
              <a:rPr lang="bg-BG" sz="2400" dirty="0">
                <a:solidFill>
                  <a:schemeClr val="tx1"/>
                </a:solidFill>
              </a:rPr>
              <a:t>.</a:t>
            </a:r>
            <a:r>
              <a:rPr lang="en-US" sz="2400" dirty="0">
                <a:solidFill>
                  <a:schemeClr val="tx1"/>
                </a:solidFill>
              </a:rPr>
              <a:t>equals("rectangle"))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sideA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double sideB = </a:t>
            </a:r>
            <a:r>
              <a:rPr lang="bg-BG" sz="2400" dirty="0">
                <a:solidFill>
                  <a:schemeClr val="tx1"/>
                </a:solidFill>
              </a:rPr>
              <a:t>Double.parseDouble(scanner.nextLine())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area = sideA * </a:t>
            </a:r>
            <a:r>
              <a:rPr lang="en-US" sz="2400" dirty="0" err="1">
                <a:solidFill>
                  <a:schemeClr val="tx1"/>
                </a:solidFill>
              </a:rPr>
              <a:t>sideB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} </a:t>
            </a:r>
            <a:r>
              <a:rPr lang="en-US" sz="2400" dirty="0">
                <a:solidFill>
                  <a:schemeClr val="accent2"/>
                </a:solidFill>
              </a:rPr>
              <a:t>//TODO: </a:t>
            </a:r>
            <a:r>
              <a:rPr lang="en-US" sz="2400" i="1" dirty="0">
                <a:solidFill>
                  <a:schemeClr val="accent2"/>
                </a:solidFill>
              </a:rPr>
              <a:t>add more conditions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System.out.println(area);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256E29D-ED9D-488A-AC13-E8BE1F29D5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7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E7B2-A84E-4342-9312-56D176F80A8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4BDAC5-EFFD-4C20-A30D-1354B9A7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61" y="1752600"/>
            <a:ext cx="2817878" cy="1827218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69B0FB8A-A7DF-4CC2-B870-3A6304C6368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Решаване на задачи в клас (лаб)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6683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75894" y="1402127"/>
            <a:ext cx="8632995" cy="5300339"/>
            <a:chOff x="472011" y="1517863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17863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9284" y="1624495"/>
            <a:ext cx="7826716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-</a:t>
            </a:r>
            <a:r>
              <a:rPr lang="en-US" sz="3600" dirty="0">
                <a:solidFill>
                  <a:schemeClr val="bg2"/>
                </a:solidFill>
              </a:rPr>
              <a:t> 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</a:t>
            </a:r>
            <a:r>
              <a:rPr lang="en-US" sz="3400" dirty="0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Дебъгване</a:t>
            </a: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Закръгляне и форматиране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3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Живот на променливата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C55EA69-5A91-4183-89D8-DE91FB97C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21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/>
              <a:t>Въпроси</a:t>
            </a:r>
            <a:r>
              <a:rPr lang="en-US" sz="8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4664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D34D19-D147-47C7-BECC-32169E362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76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-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F1A7B01-07FB-4426-9FF8-01DFA42924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836" y="1219201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600" dirty="0"/>
              <a:t>Какъв е типът на променливата: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65168" y="1269000"/>
            <a:ext cx="3670832" cy="587121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... number = 1000;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066801" y="4356271"/>
            <a:ext cx="3165416" cy="1126526"/>
            <a:chOff x="1022647" y="3317411"/>
            <a:chExt cx="4114800" cy="1493676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1"/>
              <a:ext cx="4114800" cy="1493676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1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char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290358" y="2590800"/>
            <a:ext cx="2739202" cy="2113933"/>
            <a:chOff x="5324029" y="4364465"/>
            <a:chExt cx="3048000" cy="2438817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5"/>
              <a:ext cx="3048000" cy="2438817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842164" y="5092054"/>
              <a:ext cx="1905577" cy="96178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int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940728" y="2670689"/>
            <a:ext cx="2673350" cy="2068754"/>
            <a:chOff x="8009996" y="2415488"/>
            <a:chExt cx="3048000" cy="2133603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8"/>
              <a:ext cx="3048000" cy="2133603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645161" y="2969245"/>
              <a:ext cx="1777668" cy="88836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String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08494" y="4539602"/>
            <a:ext cx="3196539" cy="1172668"/>
            <a:chOff x="1051483" y="4124628"/>
            <a:chExt cx="4114800" cy="1493673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28"/>
              <a:ext cx="4114800" cy="1493673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4151" y="4353729"/>
              <a:ext cx="3515717" cy="10152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double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33809F1A-1866-4878-B3EE-1034BDD25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371" y="1265983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600" dirty="0"/>
              <a:t>Как се нарича долепването на два текста (низа)?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859814" y="3034774"/>
            <a:ext cx="3893324" cy="1291944"/>
            <a:chOff x="1013370" y="4147373"/>
            <a:chExt cx="4114800" cy="1493676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13370" y="4147373"/>
              <a:ext cx="4114800" cy="1493676"/>
            </a:xfrm>
            <a:prstGeom prst="wedgeRoundRectCallout">
              <a:avLst>
                <a:gd name="adj1" fmla="val -37238"/>
                <a:gd name="adj2" fmla="val 73402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194501" y="4338858"/>
              <a:ext cx="3752536" cy="995860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Конкатенация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2693051" y="2181602"/>
            <a:ext cx="3115107" cy="2264399"/>
            <a:chOff x="5240326" y="4570823"/>
            <a:chExt cx="3349243" cy="2438817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3"/>
              <a:ext cx="3048000" cy="2438817"/>
            </a:xfrm>
            <a:prstGeom prst="wedgeEllipseCallout">
              <a:avLst>
                <a:gd name="adj1" fmla="val 26432"/>
                <a:gd name="adj2" fmla="val 5498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40326" y="5393885"/>
              <a:ext cx="3206214" cy="89787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000" b="1" dirty="0">
                  <a:solidFill>
                    <a:schemeClr val="bg2"/>
                  </a:solidFill>
                </a:rPr>
                <a:t>Събиране</a:t>
              </a:r>
              <a:endParaRPr lang="en-US" sz="4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41886" y="4353155"/>
            <a:ext cx="3530995" cy="1533351"/>
            <a:chOff x="1063130" y="3246967"/>
            <a:chExt cx="4114800" cy="1493673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67"/>
              <a:ext cx="4114800" cy="1493673"/>
            </a:xfrm>
            <a:prstGeom prst="wedgeRoundRectCallout">
              <a:avLst>
                <a:gd name="adj1" fmla="val 30588"/>
                <a:gd name="adj2" fmla="val 6696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283133" y="3561851"/>
              <a:ext cx="3674792" cy="8390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Кулминация</a:t>
              </a:r>
              <a:endParaRPr lang="en-US" sz="40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C2E06A-6FA6-427F-AC46-7BEEE60401AD}"/>
              </a:ext>
            </a:extLst>
          </p:cNvPr>
          <p:cNvGrpSpPr/>
          <p:nvPr/>
        </p:nvGrpSpPr>
        <p:grpSpPr>
          <a:xfrm>
            <a:off x="6324600" y="4587852"/>
            <a:ext cx="4495800" cy="1533351"/>
            <a:chOff x="10769418" y="4329156"/>
            <a:chExt cx="2951875" cy="1291945"/>
          </a:xfrm>
        </p:grpSpPr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6DA25475-41F6-4795-854D-7A0BAA0704D4}"/>
                </a:ext>
              </a:extLst>
            </p:cNvPr>
            <p:cNvSpPr/>
            <p:nvPr/>
          </p:nvSpPr>
          <p:spPr bwMode="auto">
            <a:xfrm>
              <a:off x="11159555" y="4329156"/>
              <a:ext cx="2171601" cy="1291945"/>
            </a:xfrm>
            <a:prstGeom prst="wedgeRoundRectCallout">
              <a:avLst>
                <a:gd name="adj1" fmla="val -34987"/>
                <a:gd name="adj2" fmla="val 65251"/>
                <a:gd name="adj3" fmla="val 16667"/>
              </a:avLst>
            </a:prstGeom>
            <a:solidFill>
              <a:srgbClr val="F4794D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10769418" y="4573705"/>
              <a:ext cx="2951875" cy="721042"/>
            </a:xfrm>
            <a:prstGeom prst="rect">
              <a:avLst/>
            </a:prstGeom>
            <a:no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bg-BG" sz="3800" dirty="0">
                  <a:solidFill>
                    <a:schemeClr val="bg2"/>
                  </a:solidFill>
                  <a:effectLst/>
                </a:rPr>
                <a:t>Съединяване</a:t>
              </a:r>
              <a:endParaRPr lang="en-US" sz="3800" dirty="0">
                <a:solidFill>
                  <a:schemeClr val="bg2"/>
                </a:solidFill>
                <a:effectLst/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7E6CF6F-E856-4C38-8F8C-2DCDFC8734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sz="3600" dirty="0"/>
              <a:t>Какво ще се отпечата на конзолата, ако изпълним</a:t>
            </a:r>
            <a:r>
              <a:rPr lang="bg-BG" sz="3600" dirty="0"/>
              <a:t> </a:t>
            </a:r>
            <a:r>
              <a:rPr lang="en-US" sz="3600" dirty="0"/>
              <a:t>следната</a:t>
            </a:r>
            <a:r>
              <a:rPr lang="bg-BG" sz="3600" dirty="0"/>
              <a:t> </a:t>
            </a:r>
            <a:r>
              <a:rPr lang="en-US" sz="3600" dirty="0"/>
              <a:t>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56000" y="1851879"/>
            <a:ext cx="4953000" cy="5871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System.out.println(10 % 3);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1806005" y="3348125"/>
            <a:ext cx="2619289" cy="1476242"/>
            <a:chOff x="1065712" y="4121282"/>
            <a:chExt cx="4114800" cy="1493675"/>
          </a:xfrm>
          <a:solidFill>
            <a:srgbClr val="60BFB7"/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33585"/>
                <a:gd name="adj2" fmla="val 653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2" y="4428777"/>
              <a:ext cx="3515717" cy="87153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10</a:t>
              </a:r>
              <a:endParaRPr lang="en-US" sz="40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5908811" y="2744622"/>
            <a:ext cx="2386655" cy="1971803"/>
            <a:chOff x="5686304" y="4621864"/>
            <a:chExt cx="3048000" cy="2438818"/>
          </a:xfrm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621864"/>
              <a:ext cx="3048000" cy="2438818"/>
            </a:xfrm>
            <a:prstGeom prst="wedgeEllipseCallout">
              <a:avLst>
                <a:gd name="adj1" fmla="val -24856"/>
                <a:gd name="adj2" fmla="val 5724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283860" y="5304664"/>
              <a:ext cx="2337722" cy="11072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4400" b="1" dirty="0">
                  <a:solidFill>
                    <a:schemeClr val="bg2"/>
                  </a:solidFill>
                </a:rPr>
                <a:t>1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6897556" y="4858790"/>
            <a:ext cx="2619290" cy="1380594"/>
            <a:chOff x="1063130" y="3246971"/>
            <a:chExt cx="4114800" cy="1493675"/>
          </a:xfrm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-35466"/>
                <a:gd name="adj2" fmla="val 68120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43622" y="3545336"/>
              <a:ext cx="3153815" cy="9319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3</a:t>
              </a:r>
              <a:endParaRPr lang="en-US" sz="40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4032728" y="4680047"/>
            <a:ext cx="2311321" cy="1822572"/>
            <a:chOff x="8273212" y="2372594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8736"/>
                <a:gd name="adj2" fmla="val 53171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386313" y="2904679"/>
              <a:ext cx="1777667" cy="108364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400" b="1" dirty="0">
                  <a:solidFill>
                    <a:schemeClr val="bg2"/>
                  </a:solidFill>
                </a:rPr>
                <a:t>0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0FD7C3-66C2-440E-88B1-D535C4ADB8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55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3600" dirty="0"/>
              <a:t>Каква стойност държи променливата </a:t>
            </a:r>
            <a:r>
              <a:rPr lang="en-US" sz="3400" b="1" dirty="0">
                <a:latin typeface="Consolas" pitchFamily="49" charset="0"/>
              </a:rPr>
              <a:t>result</a:t>
            </a:r>
            <a:r>
              <a:rPr lang="en-US" sz="3600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00" y="2786080"/>
            <a:ext cx="4085566" cy="1632920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a = 5;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int b = 2;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double result = a / b;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133099" y="380024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8" y="4607138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1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858000" y="4190858"/>
            <a:ext cx="2259994" cy="1752743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952645" y="5252631"/>
              <a:ext cx="1823440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2.0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67446" y="2735581"/>
            <a:ext cx="2542136" cy="1216634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978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2.5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674957" y="2070699"/>
            <a:ext cx="2620229" cy="1266985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535348" y="2632022"/>
              <a:ext cx="1228991" cy="73273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7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0E47E9AA-D1C8-4160-9F77-23424335B4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90" y="1247064"/>
            <a:ext cx="11808021" cy="518562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3600" dirty="0"/>
              <a:t>Какъв би бил резултатът, ако се опитамe да изпълним</a:t>
            </a:r>
            <a:r>
              <a:rPr lang="bg-BG" sz="3600" dirty="0"/>
              <a:t> </a:t>
            </a:r>
            <a:r>
              <a:rPr lang="en-US" sz="3600" dirty="0"/>
              <a:t>следната команда: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90599" y="1899000"/>
            <a:ext cx="7046137" cy="587121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System.out.println(1 + 1 + "4" + 2 + 1);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920547" y="2876339"/>
            <a:ext cx="2636906" cy="1927074"/>
            <a:chOff x="5441159" y="4653849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441159" y="4653849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243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1219200" y="4831796"/>
            <a:ext cx="2752636" cy="1139906"/>
            <a:chOff x="828202" y="1992406"/>
            <a:chExt cx="4160936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9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7391401" y="4873096"/>
            <a:ext cx="2973897" cy="1295400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00290" y="2591684"/>
              <a:ext cx="1996357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2421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2857669" y="3228880"/>
            <a:ext cx="2722115" cy="1321907"/>
            <a:chOff x="1039935" y="4225124"/>
            <a:chExt cx="5767434" cy="2026248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750E49D0-8B5C-4CF5-AFAD-EEFF0244F64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3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D80FCFDE-7E2E-475C-96CE-B6AD00B8365F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4475</TotalTime>
  <Words>1709</Words>
  <Application>Microsoft Office PowerPoint</Application>
  <PresentationFormat>Widescreen</PresentationFormat>
  <Paragraphs>402</Paragraphs>
  <Slides>47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Сравняване на стойности (3)</vt:lpstr>
      <vt:lpstr>Булева променлива</vt:lpstr>
      <vt:lpstr>Булева променлива - Пример</vt:lpstr>
      <vt:lpstr>Условни конструкции</vt:lpstr>
      <vt:lpstr>Прости проверки</vt:lpstr>
      <vt:lpstr>Отлична оценка - условие</vt:lpstr>
      <vt:lpstr>PowerPoint Presentation</vt:lpstr>
      <vt:lpstr>Прости проверки - if-else</vt:lpstr>
      <vt:lpstr>Блок от код (1)</vt:lpstr>
      <vt:lpstr>Блок от код (2)</vt:lpstr>
      <vt:lpstr>По-голямото число - условие</vt:lpstr>
      <vt:lpstr>PowerPoint Presentation</vt:lpstr>
      <vt:lpstr>Четно или нечетно число - условие</vt:lpstr>
      <vt:lpstr>Четно или нечетно - решение</vt:lpstr>
      <vt:lpstr>Дебъгване</vt:lpstr>
      <vt:lpstr>Дебъгване</vt:lpstr>
      <vt:lpstr>Дебъгване в IntelliJ IDEA</vt:lpstr>
      <vt:lpstr>Закръгляне и Форматиране</vt:lpstr>
      <vt:lpstr>Работа с числа</vt:lpstr>
      <vt:lpstr>Закръгляне и Форматиране</vt:lpstr>
      <vt:lpstr>Серии от проверки</vt:lpstr>
      <vt:lpstr>Серии от проверки</vt:lpstr>
      <vt:lpstr>Серия от проверки - пример</vt:lpstr>
      <vt:lpstr>Серия от проверки - пример</vt:lpstr>
      <vt:lpstr>Живот на променлива</vt:lpstr>
      <vt:lpstr>Живот на променлива</vt:lpstr>
      <vt:lpstr>Условни конструкции</vt:lpstr>
      <vt:lpstr>Лица на фигури - условие</vt:lpstr>
      <vt:lpstr>Лица на фигури - решение</vt:lpstr>
      <vt:lpstr>Условни конструкции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Lenovo</cp:lastModifiedBy>
  <cp:revision>75</cp:revision>
  <dcterms:created xsi:type="dcterms:W3CDTF">2018-05-23T13:08:44Z</dcterms:created>
  <dcterms:modified xsi:type="dcterms:W3CDTF">2020-07-05T06:00:40Z</dcterms:modified>
  <cp:category>computer programming;programming;Java;програмиране;кодиране</cp:category>
</cp:coreProperties>
</file>