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0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274" r:id="rId2"/>
    <p:sldId id="611" r:id="rId3"/>
    <p:sldId id="595" r:id="rId4"/>
    <p:sldId id="596" r:id="rId5"/>
    <p:sldId id="597" r:id="rId6"/>
    <p:sldId id="525" r:id="rId7"/>
    <p:sldId id="526" r:id="rId8"/>
    <p:sldId id="533" r:id="rId9"/>
    <p:sldId id="550" r:id="rId10"/>
    <p:sldId id="612" r:id="rId11"/>
    <p:sldId id="614" r:id="rId12"/>
    <p:sldId id="615" r:id="rId13"/>
    <p:sldId id="415" r:id="rId14"/>
    <p:sldId id="622" r:id="rId15"/>
    <p:sldId id="623" r:id="rId16"/>
    <p:sldId id="616" r:id="rId17"/>
    <p:sldId id="607" r:id="rId18"/>
    <p:sldId id="608" r:id="rId19"/>
    <p:sldId id="609" r:id="rId20"/>
    <p:sldId id="610" r:id="rId21"/>
    <p:sldId id="592" r:id="rId22"/>
    <p:sldId id="620" r:id="rId23"/>
    <p:sldId id="617" r:id="rId24"/>
    <p:sldId id="481" r:id="rId25"/>
    <p:sldId id="621" r:id="rId26"/>
    <p:sldId id="618" r:id="rId27"/>
    <p:sldId id="594" r:id="rId28"/>
    <p:sldId id="602" r:id="rId29"/>
    <p:sldId id="584" r:id="rId30"/>
    <p:sldId id="604" r:id="rId31"/>
    <p:sldId id="605" r:id="rId32"/>
    <p:sldId id="445" r:id="rId33"/>
    <p:sldId id="450" r:id="rId34"/>
    <p:sldId id="441" r:id="rId35"/>
    <p:sldId id="434" r:id="rId36"/>
    <p:sldId id="619" r:id="rId37"/>
    <p:sldId id="578" r:id="rId38"/>
    <p:sldId id="591" r:id="rId39"/>
    <p:sldId id="579" r:id="rId40"/>
    <p:sldId id="523" r:id="rId41"/>
    <p:sldId id="522" r:id="rId42"/>
    <p:sldId id="442" r:id="rId43"/>
    <p:sldId id="443" r:id="rId44"/>
    <p:sldId id="456" r:id="rId45"/>
    <p:sldId id="444" r:id="rId46"/>
    <p:sldId id="448" r:id="rId47"/>
    <p:sldId id="580" r:id="rId48"/>
    <p:sldId id="504" r:id="rId49"/>
    <p:sldId id="505" r:id="rId50"/>
    <p:sldId id="5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6E8F891-F07D-40E3-A78B-3F052FD52F7F}">
          <p14:sldIdLst>
            <p14:sldId id="274"/>
            <p14:sldId id="611"/>
          </p14:sldIdLst>
        </p14:section>
        <p14:section name="Преговор" id="{CBA11718-8BC2-495E-8EA6-94314AE70518}">
          <p14:sldIdLst>
            <p14:sldId id="595"/>
            <p14:sldId id="596"/>
            <p14:sldId id="597"/>
            <p14:sldId id="525"/>
            <p14:sldId id="526"/>
            <p14:sldId id="533"/>
            <p14:sldId id="550"/>
          </p14:sldIdLst>
        </p14:section>
        <p14:section name="For – цикъл" id="{F29632A2-F838-45DD-9DFC-4DF6D4602846}">
          <p14:sldIdLst>
            <p14:sldId id="612"/>
            <p14:sldId id="614"/>
            <p14:sldId id="615"/>
            <p14:sldId id="415"/>
            <p14:sldId id="622"/>
            <p14:sldId id="623"/>
          </p14:sldIdLst>
        </p14:section>
        <p14:section name="Увеличаване и Намаляване" id="{AAB432E0-57AF-458B-BF02-0F4B0C5FF6A8}">
          <p14:sldIdLst>
            <p14:sldId id="616"/>
            <p14:sldId id="607"/>
            <p14:sldId id="608"/>
            <p14:sldId id="609"/>
            <p14:sldId id="610"/>
          </p14:sldIdLst>
        </p14:section>
        <p14:section name="Цикли със стъпка" id="{BB5488DA-C9B2-4D5A-BC0B-B1173D947D40}">
          <p14:sldIdLst>
            <p14:sldId id="592"/>
            <p14:sldId id="620"/>
            <p14:sldId id="617"/>
            <p14:sldId id="481"/>
            <p14:sldId id="621"/>
            <p14:sldId id="618"/>
            <p14:sldId id="594"/>
          </p14:sldIdLst>
        </p14:section>
        <p14:section name="Работа с текст" id="{100AF163-0A84-4C4E-8E8A-F5506B1A7F3D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Техники за използване на for" id="{89158787-7EE7-4A00-B708-2E6FE73005F8}">
          <p14:sldIdLst>
            <p14:sldId id="441"/>
            <p14:sldId id="434"/>
            <p14:sldId id="619"/>
            <p14:sldId id="578"/>
            <p14:sldId id="591"/>
            <p14:sldId id="579"/>
            <p14:sldId id="523"/>
            <p14:sldId id="522"/>
            <p14:sldId id="442"/>
            <p14:sldId id="443"/>
            <p14:sldId id="456"/>
            <p14:sldId id="444"/>
            <p14:sldId id="448"/>
          </p14:sldIdLst>
        </p14:section>
        <p14:section name="End Section" id="{9B11EE03-77D3-41DE-B47A-64D254F3C916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31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45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5.7.2020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7.8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2.39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37:08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27.86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7/5/2020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EC4C20-8C16-4D5B-91ED-4883E844FA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9259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487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852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860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4EB5FAD-A723-411F-8141-12EFECF2F3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5998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EBAB8B8-E8EB-494A-B4AA-29A3415133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6320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EE93E8-1B1C-4CBE-A5D7-B411B45293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59842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13CE5DD-6A14-41BC-AC57-EA449771A7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425141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89CF05-D5AE-4A2C-8BA2-E27966A8D5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6311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4F779E8-6436-430A-BD43-DEBABECE6A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25019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42734AA-EB6D-49A3-8B9C-EACBC61B9D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968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EA483A-EF53-4E05-B4A1-BB57D6BB7B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9272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D48133A-CEBD-4B07-9043-5DAADE70FD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712382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A0A8C69-9AB7-4A0A-AC03-0E68B16110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3779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556D5C-FBDA-4DAF-8499-DD3B841888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38642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69111B-7A67-4DC6-82B6-1F58ED2A5E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796448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053B32-A2D0-4A15-9842-5C2ABB8107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30648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A86BBC7-7D8F-4F54-9F57-902DE7005F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76289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9CE45AA-1A1F-42BE-BDDD-C0FE9ECEE9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1801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A6698CD-573E-47CD-AE95-577D37641B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814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1CB363-EA31-4727-A377-3F14F5685F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4279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8BA2F2-DA1D-4030-ABAB-C2F64070A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58942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3A7235-77E6-41A8-A975-E1EF37BA3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3463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913FBC-A0C4-4857-A897-3A64806544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01682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82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89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355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/>
          <a:lstStyle/>
          <a:p>
            <a:fld id="{055373AC-9AA7-423B-BA00-BA1C74164DBD}" type="datetime1">
              <a:rPr lang="en-US" smtClean="0"/>
              <a:pPr/>
              <a:t>7/5/2020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2.xml"/><Relationship Id="rId4" Type="http://schemas.openxmlformats.org/officeDocument/2006/relationships/image" Target="../media/image25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1.xml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customXml" Target="../ink/ink15.xml"/><Relationship Id="rId7" Type="http://schemas.openxmlformats.org/officeDocument/2006/relationships/customXml" Target="../ink/ink1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7.xml"/><Relationship Id="rId5" Type="http://schemas.openxmlformats.org/officeDocument/2006/relationships/customXml" Target="../ink/ink16.xml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3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9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393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9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2393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Прости повторения с </a:t>
            </a:r>
            <a:r>
              <a:rPr lang="en-US" dirty="0"/>
              <a:t>For-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0" y="6182778"/>
            <a:ext cx="1842040" cy="351754"/>
          </a:xfrm>
        </p:spPr>
        <p:txBody>
          <a:bodyPr/>
          <a:lstStyle/>
          <a:p>
            <a:r>
              <a:rPr lang="en-US" sz="1800" dirty="0">
                <a:hlinkClick r:id="rId3"/>
              </a:rPr>
              <a:t>https://softuni.bg</a:t>
            </a:r>
            <a:endParaRPr lang="en-US" sz="1800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3191" y="5916124"/>
            <a:ext cx="2950749" cy="3827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2561" y="4876928"/>
            <a:ext cx="2950749" cy="506540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2561" y="5368868"/>
            <a:ext cx="3175747" cy="444536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15253" y="2244644"/>
            <a:ext cx="3175747" cy="235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Повторения на блокове код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F68CD0-AADF-49CF-94C5-D166062671D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US" dirty="0"/>
              <a:t>For-</a:t>
            </a:r>
            <a:r>
              <a:rPr lang="bg-BG" dirty="0"/>
              <a:t>цикъл</a:t>
            </a:r>
          </a:p>
        </p:txBody>
      </p:sp>
    </p:spTree>
    <p:extLst>
      <p:ext uri="{BB962C8B-B14F-4D97-AF65-F5344CB8AC3E}">
        <p14:creationId xmlns:p14="http://schemas.microsoft.com/office/powerpoint/2010/main" val="24268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Често ни се налага да </a:t>
            </a:r>
            <a:r>
              <a:rPr lang="bg-BG" sz="3600" b="1" dirty="0">
                <a:solidFill>
                  <a:schemeClr val="bg1"/>
                </a:solidFill>
              </a:rPr>
              <a:t>повтаряме</a:t>
            </a:r>
            <a:r>
              <a:rPr lang="bg-BG" sz="3600" dirty="0"/>
              <a:t> едно и също действие </a:t>
            </a:r>
            <a:r>
              <a:rPr lang="bg-BG" sz="36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абитуренти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 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52302F-1CAA-49B2-A264-F2B423355E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073400"/>
            <a:ext cx="2530794" cy="2530794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4629150"/>
            <a:ext cx="1257216" cy="778597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3651250"/>
            <a:ext cx="1257216" cy="778597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251200"/>
            <a:ext cx="1257216" cy="778597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2495550"/>
            <a:ext cx="1257216" cy="778597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317750"/>
            <a:ext cx="1257216" cy="778597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1473200"/>
            <a:ext cx="1257216" cy="778597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162050"/>
            <a:ext cx="1346116" cy="778597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1581150"/>
            <a:ext cx="1365166" cy="778597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92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96126"/>
            <a:ext cx="6234460" cy="3132874"/>
          </a:xfrm>
        </p:spPr>
        <p:txBody>
          <a:bodyPr vert="horz" lIns="108000" tIns="36000" rIns="108000" bIns="36000" rtlCol="0">
            <a:noAutofit/>
          </a:bodyPr>
          <a:lstStyle/>
          <a:p>
            <a:pPr marL="456915" indent="-456915" eaLnBrk="0" hangingPunct="0">
              <a:buChar char="§"/>
            </a:pPr>
            <a:r>
              <a:rPr lang="bg-BG" sz="3600" dirty="0"/>
              <a:t>Циклите в програмирането ни позволяват да повтаряме </a:t>
            </a:r>
            <a:r>
              <a:rPr lang="bg-BG" sz="3600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600" dirty="0"/>
              <a:t>определен брой пъти: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Какво е цикъл?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255275-5184-4AF1-800B-63BCBDDC73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38" y="4783535"/>
            <a:ext cx="8146562" cy="18651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B0CD90E1-B1FF-425C-B479-C93834B3D891}"/>
              </a:ext>
            </a:extLst>
          </p:cNvPr>
          <p:cNvSpPr txBox="1"/>
          <p:nvPr/>
        </p:nvSpPr>
        <p:spPr>
          <a:xfrm>
            <a:off x="9784929" y="2672158"/>
            <a:ext cx="1848382" cy="54822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>
                <a:solidFill>
                  <a:srgbClr val="FDFFFF"/>
                </a:solidFill>
              </a:rPr>
              <a:t>Принтиране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8721035" y="2385625"/>
            <a:ext cx="843005" cy="515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dirty="0"/>
              <a:t>false</a:t>
            </a:r>
            <a:endParaRPr lang="en-US" sz="2400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8832871" y="2899356"/>
            <a:ext cx="522961" cy="142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7132427" y="3934607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7132427" y="3934607"/>
            <a:ext cx="1688682" cy="5572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400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+mj-lt"/>
              </a:rPr>
              <a:t>i</a:t>
            </a:r>
            <a:endParaRPr lang="en-US" sz="2400" dirty="0">
              <a:solidFill>
                <a:schemeClr val="bg2"/>
              </a:solidFill>
              <a:latin typeface="+mj-lt"/>
            </a:endParaRPr>
          </a:p>
        </p:txBody>
      </p:sp>
      <p:cxnSp>
        <p:nvCxnSpPr>
          <p:cNvPr id="15" name="Elbow Connector 37">
            <a:extLst>
              <a:ext uri="{FF2B5EF4-FFF2-40B4-BE49-F238E27FC236}">
                <a16:creationId xmlns:a16="http://schemas.microsoft.com/office/drawing/2014/main" id="{B8142F72-B791-4148-9AAC-32D08EF34284}"/>
              </a:ext>
            </a:extLst>
          </p:cNvPr>
          <p:cNvCxnSpPr>
            <a:cxnSpLocks/>
          </p:cNvCxnSpPr>
          <p:nvPr/>
        </p:nvCxnSpPr>
        <p:spPr>
          <a:xfrm rot="10800000" flipH="1">
            <a:off x="7118350" y="2904355"/>
            <a:ext cx="33855" cy="1371897"/>
          </a:xfrm>
          <a:prstGeom prst="bentConnector4">
            <a:avLst>
              <a:gd name="adj1" fmla="val -1723297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8028371" y="3378905"/>
            <a:ext cx="675441" cy="4788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9399662" y="2648810"/>
            <a:ext cx="2253112" cy="515309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loop</a:t>
            </a:r>
            <a:endParaRPr lang="en-US" sz="20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7132427" y="1359000"/>
            <a:ext cx="1688682" cy="55726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7132427" y="1370556"/>
            <a:ext cx="1688682" cy="53415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 err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2000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2000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2000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7200030" y="2385607"/>
            <a:ext cx="1588941" cy="1041717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654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</a:t>
              </a:r>
              <a:r>
                <a:rPr lang="bg-BG" sz="20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 12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7800956" y="2156450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7800956" y="3647845"/>
            <a:ext cx="387090" cy="2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82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/>
      <p:bldP spid="13" grpId="0" animBg="1"/>
      <p:bldP spid="14" grpId="0"/>
      <p:bldP spid="16" grpId="0"/>
      <p:bldP spid="17" grpId="0" animBg="1"/>
      <p:bldP spid="18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повтаряме действия до определен момент чрез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bg1"/>
                </a:solidFill>
              </a:rPr>
              <a:t>-</a:t>
            </a:r>
            <a:r>
              <a:rPr lang="bg-BG" sz="3200" dirty="0"/>
              <a:t>цикли</a:t>
            </a:r>
            <a:r>
              <a:rPr lang="en-US" sz="3000" dirty="0"/>
              <a:t>	</a:t>
            </a: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For-</a:t>
            </a:r>
            <a:r>
              <a:rPr lang="bg-BG">
                <a:latin typeface="Consolas" panose="020B0609020204030204" pitchFamily="49" charset="0"/>
              </a:rPr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30351" y="3744000"/>
            <a:ext cx="6835799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(int i = 1; i &lt;= 12; i += 1) {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System.out.print(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709053" y="2665278"/>
            <a:ext cx="2940695" cy="938811"/>
          </a:xfrm>
          <a:prstGeom prst="wedgeRoundRectCallout">
            <a:avLst>
              <a:gd name="adj1" fmla="val -5140"/>
              <a:gd name="adj2" fmla="val 73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143606" y="2665278"/>
            <a:ext cx="2191890" cy="878660"/>
          </a:xfrm>
          <a:prstGeom prst="wedgeRoundRectCallout">
            <a:avLst>
              <a:gd name="adj1" fmla="val -37170"/>
              <a:gd name="adj2" fmla="val 8492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61415" y="2665278"/>
            <a:ext cx="1981200" cy="878660"/>
          </a:xfrm>
          <a:prstGeom prst="wedgeRoundRectCallout">
            <a:avLst>
              <a:gd name="adj1" fmla="val -81076"/>
              <a:gd name="adj2" fmla="val 8534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3229" y="4355713"/>
            <a:ext cx="1947771" cy="878660"/>
          </a:xfrm>
          <a:custGeom>
            <a:avLst/>
            <a:gdLst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-475643 w 3200400"/>
              <a:gd name="connsiteY22" fmla="*/ 10131 h 878660"/>
              <a:gd name="connsiteX23" fmla="*/ 0 w 3200400"/>
              <a:gd name="connsiteY23" fmla="*/ 146443 h 878660"/>
              <a:gd name="connsiteX24" fmla="*/ 0 w 3200400"/>
              <a:gd name="connsiteY24" fmla="*/ 146446 h 878660"/>
              <a:gd name="connsiteX0" fmla="*/ 0 w 3200400"/>
              <a:gd name="connsiteY0" fmla="*/ 146446 h 878660"/>
              <a:gd name="connsiteX1" fmla="*/ 42893 w 3200400"/>
              <a:gd name="connsiteY1" fmla="*/ 42893 h 878660"/>
              <a:gd name="connsiteX2" fmla="*/ 146446 w 3200400"/>
              <a:gd name="connsiteY2" fmla="*/ 0 h 878660"/>
              <a:gd name="connsiteX3" fmla="*/ 533400 w 3200400"/>
              <a:gd name="connsiteY3" fmla="*/ 0 h 878660"/>
              <a:gd name="connsiteX4" fmla="*/ 533400 w 3200400"/>
              <a:gd name="connsiteY4" fmla="*/ 0 h 878660"/>
              <a:gd name="connsiteX5" fmla="*/ 1333500 w 3200400"/>
              <a:gd name="connsiteY5" fmla="*/ 0 h 878660"/>
              <a:gd name="connsiteX6" fmla="*/ 3053954 w 3200400"/>
              <a:gd name="connsiteY6" fmla="*/ 0 h 878660"/>
              <a:gd name="connsiteX7" fmla="*/ 3157507 w 3200400"/>
              <a:gd name="connsiteY7" fmla="*/ 42893 h 878660"/>
              <a:gd name="connsiteX8" fmla="*/ 3200400 w 3200400"/>
              <a:gd name="connsiteY8" fmla="*/ 146446 h 878660"/>
              <a:gd name="connsiteX9" fmla="*/ 3200400 w 3200400"/>
              <a:gd name="connsiteY9" fmla="*/ 146443 h 878660"/>
              <a:gd name="connsiteX10" fmla="*/ 3200400 w 3200400"/>
              <a:gd name="connsiteY10" fmla="*/ 146443 h 878660"/>
              <a:gd name="connsiteX11" fmla="*/ 3200400 w 3200400"/>
              <a:gd name="connsiteY11" fmla="*/ 366108 h 878660"/>
              <a:gd name="connsiteX12" fmla="*/ 3200400 w 3200400"/>
              <a:gd name="connsiteY12" fmla="*/ 732214 h 878660"/>
              <a:gd name="connsiteX13" fmla="*/ 3157507 w 3200400"/>
              <a:gd name="connsiteY13" fmla="*/ 835767 h 878660"/>
              <a:gd name="connsiteX14" fmla="*/ 3053954 w 3200400"/>
              <a:gd name="connsiteY14" fmla="*/ 878660 h 878660"/>
              <a:gd name="connsiteX15" fmla="*/ 1333500 w 3200400"/>
              <a:gd name="connsiteY15" fmla="*/ 878660 h 878660"/>
              <a:gd name="connsiteX16" fmla="*/ 533400 w 3200400"/>
              <a:gd name="connsiteY16" fmla="*/ 878660 h 878660"/>
              <a:gd name="connsiteX17" fmla="*/ 533400 w 3200400"/>
              <a:gd name="connsiteY17" fmla="*/ 878660 h 878660"/>
              <a:gd name="connsiteX18" fmla="*/ 146446 w 3200400"/>
              <a:gd name="connsiteY18" fmla="*/ 878660 h 878660"/>
              <a:gd name="connsiteX19" fmla="*/ 42893 w 3200400"/>
              <a:gd name="connsiteY19" fmla="*/ 835767 h 878660"/>
              <a:gd name="connsiteX20" fmla="*/ 0 w 3200400"/>
              <a:gd name="connsiteY20" fmla="*/ 732214 h 878660"/>
              <a:gd name="connsiteX21" fmla="*/ 0 w 3200400"/>
              <a:gd name="connsiteY21" fmla="*/ 366108 h 878660"/>
              <a:gd name="connsiteX22" fmla="*/ 0 w 3200400"/>
              <a:gd name="connsiteY22" fmla="*/ 146443 h 878660"/>
              <a:gd name="connsiteX23" fmla="*/ 0 w 3200400"/>
              <a:gd name="connsiteY23" fmla="*/ 146446 h 87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200400" h="878660">
                <a:moveTo>
                  <a:pt x="0" y="146446"/>
                </a:moveTo>
                <a:cubicBezTo>
                  <a:pt x="0" y="107606"/>
                  <a:pt x="15429" y="70357"/>
                  <a:pt x="42893" y="42893"/>
                </a:cubicBezTo>
                <a:cubicBezTo>
                  <a:pt x="70357" y="15429"/>
                  <a:pt x="107606" y="0"/>
                  <a:pt x="146446" y="0"/>
                </a:cubicBezTo>
                <a:lnTo>
                  <a:pt x="533400" y="0"/>
                </a:lnTo>
                <a:lnTo>
                  <a:pt x="533400" y="0"/>
                </a:lnTo>
                <a:lnTo>
                  <a:pt x="1333500" y="0"/>
                </a:lnTo>
                <a:lnTo>
                  <a:pt x="3053954" y="0"/>
                </a:lnTo>
                <a:cubicBezTo>
                  <a:pt x="3092794" y="0"/>
                  <a:pt x="3130043" y="15429"/>
                  <a:pt x="3157507" y="42893"/>
                </a:cubicBezTo>
                <a:cubicBezTo>
                  <a:pt x="3184971" y="70357"/>
                  <a:pt x="3200400" y="107606"/>
                  <a:pt x="3200400" y="146446"/>
                </a:cubicBezTo>
                <a:lnTo>
                  <a:pt x="3200400" y="146443"/>
                </a:lnTo>
                <a:lnTo>
                  <a:pt x="3200400" y="146443"/>
                </a:lnTo>
                <a:lnTo>
                  <a:pt x="3200400" y="366108"/>
                </a:lnTo>
                <a:lnTo>
                  <a:pt x="3200400" y="732214"/>
                </a:lnTo>
                <a:cubicBezTo>
                  <a:pt x="3200400" y="771054"/>
                  <a:pt x="3184971" y="808303"/>
                  <a:pt x="3157507" y="835767"/>
                </a:cubicBezTo>
                <a:cubicBezTo>
                  <a:pt x="3130043" y="863231"/>
                  <a:pt x="3092794" y="878660"/>
                  <a:pt x="3053954" y="878660"/>
                </a:cubicBezTo>
                <a:lnTo>
                  <a:pt x="1333500" y="878660"/>
                </a:lnTo>
                <a:lnTo>
                  <a:pt x="533400" y="878660"/>
                </a:lnTo>
                <a:lnTo>
                  <a:pt x="533400" y="878660"/>
                </a:lnTo>
                <a:lnTo>
                  <a:pt x="146446" y="878660"/>
                </a:lnTo>
                <a:cubicBezTo>
                  <a:pt x="107606" y="878660"/>
                  <a:pt x="70357" y="863231"/>
                  <a:pt x="42893" y="835767"/>
                </a:cubicBezTo>
                <a:cubicBezTo>
                  <a:pt x="15429" y="808303"/>
                  <a:pt x="0" y="771054"/>
                  <a:pt x="0" y="732214"/>
                </a:cubicBezTo>
                <a:lnTo>
                  <a:pt x="0" y="366108"/>
                </a:lnTo>
                <a:lnTo>
                  <a:pt x="0" y="146443"/>
                </a:lnTo>
                <a:lnTo>
                  <a:pt x="0" y="14644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181" y="5131628"/>
            <a:ext cx="5168434" cy="834960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041480 w 5168434"/>
              <a:gd name="connsiteY4" fmla="*/ -363558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2153514 w 5168434"/>
              <a:gd name="connsiteY4" fmla="*/ 0 h 834960"/>
              <a:gd name="connsiteX5" fmla="*/ 5029271 w 5168434"/>
              <a:gd name="connsiteY5" fmla="*/ 0 h 834960"/>
              <a:gd name="connsiteX6" fmla="*/ 5127674 w 5168434"/>
              <a:gd name="connsiteY6" fmla="*/ 40760 h 834960"/>
              <a:gd name="connsiteX7" fmla="*/ 5168434 w 5168434"/>
              <a:gd name="connsiteY7" fmla="*/ 139163 h 834960"/>
              <a:gd name="connsiteX8" fmla="*/ 5168434 w 5168434"/>
              <a:gd name="connsiteY8" fmla="*/ 139160 h 834960"/>
              <a:gd name="connsiteX9" fmla="*/ 5168434 w 5168434"/>
              <a:gd name="connsiteY9" fmla="*/ 139160 h 834960"/>
              <a:gd name="connsiteX10" fmla="*/ 5168434 w 5168434"/>
              <a:gd name="connsiteY10" fmla="*/ 347900 h 834960"/>
              <a:gd name="connsiteX11" fmla="*/ 5168434 w 5168434"/>
              <a:gd name="connsiteY11" fmla="*/ 695797 h 834960"/>
              <a:gd name="connsiteX12" fmla="*/ 5127674 w 5168434"/>
              <a:gd name="connsiteY12" fmla="*/ 794200 h 834960"/>
              <a:gd name="connsiteX13" fmla="*/ 5029271 w 5168434"/>
              <a:gd name="connsiteY13" fmla="*/ 834960 h 834960"/>
              <a:gd name="connsiteX14" fmla="*/ 2153514 w 5168434"/>
              <a:gd name="connsiteY14" fmla="*/ 834960 h 834960"/>
              <a:gd name="connsiteX15" fmla="*/ 861406 w 5168434"/>
              <a:gd name="connsiteY15" fmla="*/ 834960 h 834960"/>
              <a:gd name="connsiteX16" fmla="*/ 861406 w 5168434"/>
              <a:gd name="connsiteY16" fmla="*/ 834960 h 834960"/>
              <a:gd name="connsiteX17" fmla="*/ 139163 w 5168434"/>
              <a:gd name="connsiteY17" fmla="*/ 834960 h 834960"/>
              <a:gd name="connsiteX18" fmla="*/ 40760 w 5168434"/>
              <a:gd name="connsiteY18" fmla="*/ 794200 h 834960"/>
              <a:gd name="connsiteX19" fmla="*/ 0 w 5168434"/>
              <a:gd name="connsiteY19" fmla="*/ 695797 h 834960"/>
              <a:gd name="connsiteX20" fmla="*/ 0 w 5168434"/>
              <a:gd name="connsiteY20" fmla="*/ 347900 h 834960"/>
              <a:gd name="connsiteX21" fmla="*/ 0 w 5168434"/>
              <a:gd name="connsiteY21" fmla="*/ 13916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chemeClr val="bg2"/>
                </a:solidFill>
              </a:rPr>
            </a:b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087550" y="4362167"/>
            <a:ext cx="3962401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AF8DCA0-44F2-4AFC-A113-784BABDFB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481750" y="3816067"/>
            <a:ext cx="1333500" cy="48895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в диапазона 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00	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/>
              <a:t> - условие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387992" y="4905736"/>
            <a:ext cx="2667892" cy="683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(няма вход)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328041" y="5039622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286000" y="4894349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2, 3, …, 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69721" y="2214000"/>
            <a:ext cx="7652557" cy="182293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(int i = 1;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= 100;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</a:t>
            </a:r>
            <a:r>
              <a:rPr lang="en-US" dirty="0"/>
              <a:t> </a:t>
            </a:r>
            <a:r>
              <a:rPr lang="bg-BG" dirty="0"/>
              <a:t>от 1 до </a:t>
            </a:r>
            <a:r>
              <a:rPr lang="en-US" dirty="0"/>
              <a:t>100</a:t>
            </a:r>
            <a:r>
              <a:rPr lang="bg-BG" dirty="0"/>
              <a:t> - решение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AFDBA25-671E-45C9-9CE0-F71A9CF15DF8}"/>
                  </a:ext>
                </a:extLst>
              </p14:cNvPr>
              <p14:cNvContentPartPr/>
              <p14:nvPr/>
            </p14:nvContentPartPr>
            <p14:xfrm>
              <a:off x="6269689" y="5141974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DAFDBA25-671E-45C9-9CE0-F71A9CF15DF8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260689" y="51329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3A69E22-7FAF-41E1-8E20-09BD8AE616E3}"/>
                  </a:ext>
                </a:extLst>
              </p14:cNvPr>
              <p14:cNvContentPartPr/>
              <p14:nvPr/>
            </p14:nvContentPartPr>
            <p14:xfrm>
              <a:off x="7276969" y="5088694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p14="http://schemas.microsoft.com/office/powerpoint/2010/main" xmlns="" xmlns:a16="http://schemas.microsoft.com/office/drawing/2014/main" id="{93A69E22-7FAF-41E1-8E20-09BD8AE616E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67969" y="507969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331FE1F-0AA9-4A65-AE96-C8FA63D879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219201"/>
            <a:ext cx="2683811" cy="2683811"/>
          </a:xfrm>
          <a:prstGeom prst="rect">
            <a:avLst/>
          </a:prstGeom>
        </p:spPr>
      </p:pic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4E7F1C1E-626C-43E4-ACBE-EED45968172B}"/>
              </a:ext>
            </a:extLst>
          </p:cNvPr>
          <p:cNvSpPr txBox="1">
            <a:spLocks/>
          </p:cNvSpPr>
          <p:nvPr/>
        </p:nvSpPr>
        <p:spPr>
          <a:xfrm>
            <a:off x="788637" y="5141974"/>
            <a:ext cx="10958928" cy="76808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</a:t>
            </a: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4400" dirty="0">
                <a:latin typeface="Calibri" panose="020F0502020204030204" pitchFamily="34" charset="0"/>
                <a:cs typeface="Calibri" panose="020F0502020204030204" pitchFamily="34" charset="0"/>
              </a:rPr>
              <a:t>на променливи</a:t>
            </a: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9B626BEF-197F-4C05-A9C5-EF06668B573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1219200"/>
            <a:ext cx="2683811" cy="26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6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нкрементиране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увеличаването на стойността на дадена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/>
        </p:nvGraphicFramePr>
        <p:xfrm>
          <a:off x="646281" y="4762500"/>
          <a:ext cx="1089943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044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7445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6949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Пост-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739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4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1891575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8799" y="2407899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270" y="4478506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8799" y="5014036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788799" y="2942921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788799" y="5531102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2" y="3831425"/>
            <a:ext cx="6175395" cy="1170582"/>
          </a:xfrm>
          <a:prstGeom prst="wedgeRoundRectCallout">
            <a:avLst>
              <a:gd name="adj1" fmla="val -55498"/>
              <a:gd name="adj2" fmla="val 46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1" y="1335055"/>
            <a:ext cx="6385051" cy="1127503"/>
          </a:xfrm>
          <a:prstGeom prst="wedgeRoundRectCallout">
            <a:avLst>
              <a:gd name="adj1" fmla="val -55299"/>
              <a:gd name="adj2" fmla="val 516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увеличава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</p:spTree>
    <p:extLst>
      <p:ext uri="{BB962C8B-B14F-4D97-AF65-F5344CB8AC3E}">
        <p14:creationId xmlns:p14="http://schemas.microsoft.com/office/powerpoint/2010/main" val="184496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Декрементиране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– намаляването на стойността на дадена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>
              <a:lnSpc>
                <a:spcPct val="100000"/>
              </a:lnSpc>
            </a:pP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декрементиране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198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</a:t>
            </a:r>
            <a:r>
              <a:rPr lang="en-US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>
              <a:lnSpc>
                <a:spcPct val="100000"/>
              </a:lnSpc>
            </a:pPr>
            <a:endParaRPr lang="bg-BG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bg-BG" sz="2800" b="1" dirty="0"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lvl="1">
              <a:lnSpc>
                <a:spcPct val="100000"/>
              </a:lnSpc>
            </a:pPr>
            <a:endParaRPr lang="bg-BG" sz="30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58589"/>
              </p:ext>
            </p:extLst>
          </p:nvPr>
        </p:nvGraphicFramePr>
        <p:xfrm>
          <a:off x="648290" y="4806696"/>
          <a:ext cx="10975658" cy="1571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986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7084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7588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70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08465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34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Преговор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Повторения на блокове код</a:t>
            </a:r>
          </a:p>
          <a:p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Увеличаване и намаляване на стойността на променлива</a:t>
            </a:r>
          </a:p>
          <a:p>
            <a:r>
              <a:rPr lang="bg-BG" sz="3200" dirty="0">
                <a:latin typeface="Consolas" panose="020B0609020204030204" pitchFamily="49" charset="0"/>
              </a:rPr>
              <a:t>Работа с по-сложни </a:t>
            </a:r>
            <a:r>
              <a:rPr lang="en-US" sz="3200" dirty="0">
                <a:latin typeface="Consolas" panose="020B0609020204030204" pitchFamily="49" charset="0"/>
              </a:rPr>
              <a:t>for-</a:t>
            </a:r>
            <a:r>
              <a:rPr lang="bg-BG" sz="3200" dirty="0">
                <a:latin typeface="Consolas" panose="020B0609020204030204" pitchFamily="49" charset="0"/>
              </a:rPr>
              <a:t>цикли</a:t>
            </a:r>
            <a:endParaRPr lang="bg-BG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  <a:endParaRPr lang="en-US" sz="3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/>
            <a:r>
              <a:rPr lang="bg-BG" sz="3400" dirty="0"/>
              <a:t>Техники за използване на </a:t>
            </a:r>
            <a:r>
              <a:rPr lang="en-US" sz="3200" dirty="0"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400" dirty="0"/>
              <a:t>цикли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04746" lvl="1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4F38866-256D-4C40-92DC-446CA1ABF6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1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198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198" dirty="0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19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200" dirty="0"/>
          </a:p>
          <a:p>
            <a:pPr marL="0" indent="0">
              <a:lnSpc>
                <a:spcPct val="100000"/>
              </a:lnSpc>
              <a:buNone/>
            </a:pPr>
            <a:endParaRPr lang="bg-BG" sz="3200" dirty="0"/>
          </a:p>
          <a:p>
            <a:pPr marL="377887" lvl="1" indent="0">
              <a:lnSpc>
                <a:spcPct val="100000"/>
              </a:lnSpc>
              <a:buNone/>
            </a:pPr>
            <a:endParaRPr lang="en-US" sz="2800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461" y="755374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FF0B8A45-8B56-4306-A8AD-1EE356A9E291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4325587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6061" y="755374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7134FC92-4BEB-42E7-8FC5-466CCC27DFC3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727511" y="7463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8621" y="569974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C233B02A-FB51-4EF8-917E-F4C71FED30A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329967" y="560974"/>
                <a:ext cx="18005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0261" y="66249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xmlns="" xmlns:p14="http://schemas.microsoft.com/office/powerpoint/2010/main" id="{37602A40-E6C0-493D-9EC3-7DF9A4E46323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1673" y="653494"/>
                <a:ext cx="18005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34" y="1910884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251" y="4534582"/>
            <a:ext cx="6402467" cy="16435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System.out.println(a);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947996" y="243673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945335" y="2949550"/>
            <a:ext cx="117051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  <a:r>
              <a:rPr lang="en-US" sz="2800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947996" y="5107877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8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929790" y="5643409"/>
            <a:ext cx="973343" cy="6093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1320627"/>
            <a:ext cx="6250028" cy="1116110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2"/>
                </a:solidFill>
                <a:latin typeface="Consolas"/>
              </a:rPr>
              <a:t>a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се намалява с 1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и след това се 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50" y="3999449"/>
            <a:ext cx="6250028" cy="1116110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r>
              <a:rPr lang="bg-BG" sz="2800" b="1" dirty="0">
                <a:solidFill>
                  <a:schemeClr val="bg2"/>
                </a:solidFill>
              </a:rPr>
              <a:t>Първо се принтира променливата </a:t>
            </a:r>
            <a:r>
              <a:rPr lang="en-US" sz="2800" b="1" dirty="0">
                <a:solidFill>
                  <a:schemeClr val="bg2"/>
                </a:solidFill>
              </a:rPr>
              <a:t>a </a:t>
            </a:r>
            <a:r>
              <a:rPr lang="bg-BG" sz="2800" b="1" dirty="0">
                <a:solidFill>
                  <a:schemeClr val="bg2"/>
                </a:solidFill>
              </a:rPr>
              <a:t>и след това се намалява с 1</a:t>
            </a:r>
          </a:p>
        </p:txBody>
      </p:sp>
    </p:spTree>
    <p:extLst>
      <p:ext uri="{BB962C8B-B14F-4D97-AF65-F5344CB8AC3E}">
        <p14:creationId xmlns:p14="http://schemas.microsoft.com/office/powerpoint/2010/main" val="97059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5" grpId="0"/>
      <p:bldP spid="14" grpId="0"/>
      <p:bldP spid="13" grpId="0"/>
      <p:bldP spid="15" grpId="0"/>
      <p:bldP spid="17" grpId="0" uiExpand="1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5BE5A-7291-4C21-B56E-8FB7C1CAEA5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по-сложни </a:t>
            </a:r>
            <a:r>
              <a:rPr lang="en-US" dirty="0"/>
              <a:t>For-</a:t>
            </a:r>
            <a:r>
              <a:rPr lang="bg-BG" dirty="0"/>
              <a:t>цикли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676401"/>
            <a:ext cx="2659761" cy="2033935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1EC392C9-0C60-4FA5-B3E1-E5A28B8CB49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Цикли със стъпка</a:t>
            </a:r>
          </a:p>
        </p:txBody>
      </p:sp>
    </p:spTree>
    <p:extLst>
      <p:ext uri="{BB962C8B-B14F-4D97-AF65-F5344CB8AC3E}">
        <p14:creationId xmlns:p14="http://schemas.microsoft.com/office/powerpoint/2010/main" val="84112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4000" dirty="0"/>
              <a:t> </a:t>
            </a:r>
            <a:r>
              <a:rPr lang="bg-BG" sz="4000" dirty="0"/>
              <a:t>в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условие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76401" y="5420387"/>
            <a:ext cx="1709041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657600" y="5554273"/>
            <a:ext cx="685800" cy="4154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15559" y="5409000"/>
            <a:ext cx="54864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D71F71-A5F0-4048-B40F-3A9F4B33A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83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757845E4-2EC6-465E-87B0-547C0C56481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" name="Групиране 22"/>
          <p:cNvGrpSpPr/>
          <p:nvPr/>
        </p:nvGrpSpPr>
        <p:grpSpPr>
          <a:xfrm>
            <a:off x="4155467" y="550683"/>
            <a:ext cx="2377440" cy="73152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646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908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166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80"/>
          <p:cNvGrpSpPr/>
          <p:nvPr/>
        </p:nvGrpSpPr>
        <p:grpSpPr>
          <a:xfrm>
            <a:off x="4155467" y="5301478"/>
            <a:ext cx="2377440" cy="1005840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235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6005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731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24"/>
          <p:cNvGrpSpPr/>
          <p:nvPr/>
        </p:nvGrpSpPr>
        <p:grpSpPr>
          <a:xfrm>
            <a:off x="4155467" y="1858508"/>
            <a:ext cx="2377440" cy="73152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6" name="Групиране 85"/>
          <p:cNvGrpSpPr/>
          <p:nvPr/>
        </p:nvGrpSpPr>
        <p:grpSpPr>
          <a:xfrm>
            <a:off x="4230500" y="3212328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</a:t>
              </a:r>
              <a:r>
                <a:rPr lang="bg-BG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&gt;</a:t>
              </a:r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= 1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981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428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9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050886" y="2211788"/>
            <a:ext cx="103029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01538" y="3489000"/>
            <a:ext cx="1494462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3489000"/>
            <a:ext cx="762000" cy="48547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033467" y="3489001"/>
            <a:ext cx="3903270" cy="576003"/>
          </a:xfrm>
          <a:prstGeom prst="wedgeRoundRectCallout">
            <a:avLst>
              <a:gd name="adj1" fmla="val -65358"/>
              <a:gd name="adj2" fmla="val 45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Намаляваща стъпка: -</a:t>
            </a:r>
            <a:r>
              <a:rPr lang="bg-BG" sz="28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477000" y="4422868"/>
            <a:ext cx="4608758" cy="672349"/>
          </a:xfrm>
          <a:prstGeom prst="wedgeRoundRectCallout">
            <a:avLst>
              <a:gd name="adj1" fmla="val -54333"/>
              <a:gd name="adj2" fmla="val -1055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Обърнато условие</a:t>
            </a:r>
            <a:r>
              <a:rPr lang="en-US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800" b="1" noProof="1">
                <a:solidFill>
                  <a:schemeClr val="bg2"/>
                </a:solidFill>
                <a:latin typeface="Consolas" panose="020B0609020204030204" pitchFamily="49" charset="0"/>
              </a:rPr>
              <a:t>i &gt;=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50886" y="6181752"/>
            <a:ext cx="990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200" dirty="0"/>
              <a:t>Тестване на решението:</a:t>
            </a:r>
            <a:r>
              <a:rPr lang="en-US" sz="2200" dirty="0"/>
              <a:t>  </a:t>
            </a:r>
            <a:r>
              <a:rPr lang="en-US" sz="2400" dirty="0">
                <a:hlinkClick r:id="rId2"/>
              </a:rPr>
              <a:t>https://judge.softuni.bg/Contests/2393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4255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cs typeface="Calibri" panose="020F0502020204030204" pitchFamily="34" charset="0"/>
              </a:rPr>
              <a:t>Прочита цяло число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dirty="0"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dirty="0"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bg-BG" dirty="0"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dirty="0">
                <a:cs typeface="Calibri" panose="020F0502020204030204" pitchFamily="34" charset="0"/>
              </a:rPr>
              <a:t>Примерен вход и изход: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63094" y="2960923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29C22162-044D-4429-85FD-FA51E0303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23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3" name="Групиране 59"/>
          <p:cNvGrpSpPr/>
          <p:nvPr/>
        </p:nvGrpSpPr>
        <p:grpSpPr>
          <a:xfrm>
            <a:off x="4155467" y="538283"/>
            <a:ext cx="2377440" cy="73152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n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1552216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99965" y="3278416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19414" y="3904276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иране 65"/>
          <p:cNvGrpSpPr/>
          <p:nvPr/>
        </p:nvGrpSpPr>
        <p:grpSpPr>
          <a:xfrm>
            <a:off x="4155467" y="5289078"/>
            <a:ext cx="2377440" cy="1030640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400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116001" y="3911130"/>
            <a:ext cx="47457" cy="188086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91668" y="4588142"/>
            <a:ext cx="946832" cy="6564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13942" y="3560779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Exit the loop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Групиране 71"/>
          <p:cNvGrpSpPr/>
          <p:nvPr/>
        </p:nvGrpSpPr>
        <p:grpSpPr>
          <a:xfrm>
            <a:off x="4155467" y="1846108"/>
            <a:ext cx="2377440" cy="73152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6" name="Групиране 74"/>
          <p:cNvGrpSpPr/>
          <p:nvPr/>
        </p:nvGrpSpPr>
        <p:grpSpPr>
          <a:xfrm>
            <a:off x="4230500" y="3199928"/>
            <a:ext cx="2227375" cy="1428191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28857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78837" y="493041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93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72493" y="1983145"/>
            <a:ext cx="10294614" cy="304698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3260359"/>
            <a:ext cx="1676400" cy="492563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6726000" y="3935767"/>
            <a:ext cx="2819400" cy="911520"/>
          </a:xfrm>
          <a:custGeom>
            <a:avLst/>
            <a:gdLst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572959 w 2819400"/>
              <a:gd name="connsiteY4" fmla="*/ -151723 h 911520"/>
              <a:gd name="connsiteX5" fmla="*/ 1174750 w 2819400"/>
              <a:gd name="connsiteY5" fmla="*/ 0 h 911520"/>
              <a:gd name="connsiteX6" fmla="*/ 2667477 w 2819400"/>
              <a:gd name="connsiteY6" fmla="*/ 0 h 911520"/>
              <a:gd name="connsiteX7" fmla="*/ 2774903 w 2819400"/>
              <a:gd name="connsiteY7" fmla="*/ 44497 h 911520"/>
              <a:gd name="connsiteX8" fmla="*/ 2819400 w 2819400"/>
              <a:gd name="connsiteY8" fmla="*/ 151923 h 911520"/>
              <a:gd name="connsiteX9" fmla="*/ 2819400 w 2819400"/>
              <a:gd name="connsiteY9" fmla="*/ 151920 h 911520"/>
              <a:gd name="connsiteX10" fmla="*/ 2819400 w 2819400"/>
              <a:gd name="connsiteY10" fmla="*/ 151920 h 911520"/>
              <a:gd name="connsiteX11" fmla="*/ 2819400 w 2819400"/>
              <a:gd name="connsiteY11" fmla="*/ 379800 h 911520"/>
              <a:gd name="connsiteX12" fmla="*/ 2819400 w 2819400"/>
              <a:gd name="connsiteY12" fmla="*/ 759597 h 911520"/>
              <a:gd name="connsiteX13" fmla="*/ 2774903 w 2819400"/>
              <a:gd name="connsiteY13" fmla="*/ 867023 h 911520"/>
              <a:gd name="connsiteX14" fmla="*/ 2667477 w 2819400"/>
              <a:gd name="connsiteY14" fmla="*/ 911520 h 911520"/>
              <a:gd name="connsiteX15" fmla="*/ 1174750 w 2819400"/>
              <a:gd name="connsiteY15" fmla="*/ 911520 h 911520"/>
              <a:gd name="connsiteX16" fmla="*/ 469900 w 2819400"/>
              <a:gd name="connsiteY16" fmla="*/ 911520 h 911520"/>
              <a:gd name="connsiteX17" fmla="*/ 469900 w 2819400"/>
              <a:gd name="connsiteY17" fmla="*/ 911520 h 911520"/>
              <a:gd name="connsiteX18" fmla="*/ 151923 w 2819400"/>
              <a:gd name="connsiteY18" fmla="*/ 911520 h 911520"/>
              <a:gd name="connsiteX19" fmla="*/ 44497 w 2819400"/>
              <a:gd name="connsiteY19" fmla="*/ 867023 h 911520"/>
              <a:gd name="connsiteX20" fmla="*/ 0 w 2819400"/>
              <a:gd name="connsiteY20" fmla="*/ 759597 h 911520"/>
              <a:gd name="connsiteX21" fmla="*/ 0 w 2819400"/>
              <a:gd name="connsiteY21" fmla="*/ 379800 h 911520"/>
              <a:gd name="connsiteX22" fmla="*/ 0 w 2819400"/>
              <a:gd name="connsiteY22" fmla="*/ 151920 h 911520"/>
              <a:gd name="connsiteX23" fmla="*/ 0 w 2819400"/>
              <a:gd name="connsiteY23" fmla="*/ 151920 h 911520"/>
              <a:gd name="connsiteX24" fmla="*/ 0 w 2819400"/>
              <a:gd name="connsiteY24" fmla="*/ 151923 h 911520"/>
              <a:gd name="connsiteX0" fmla="*/ 0 w 2819400"/>
              <a:gd name="connsiteY0" fmla="*/ 151923 h 911520"/>
              <a:gd name="connsiteX1" fmla="*/ 44497 w 2819400"/>
              <a:gd name="connsiteY1" fmla="*/ 44497 h 911520"/>
              <a:gd name="connsiteX2" fmla="*/ 151923 w 2819400"/>
              <a:gd name="connsiteY2" fmla="*/ 0 h 911520"/>
              <a:gd name="connsiteX3" fmla="*/ 469900 w 2819400"/>
              <a:gd name="connsiteY3" fmla="*/ 0 h 911520"/>
              <a:gd name="connsiteX4" fmla="*/ 1174750 w 2819400"/>
              <a:gd name="connsiteY4" fmla="*/ 0 h 911520"/>
              <a:gd name="connsiteX5" fmla="*/ 2667477 w 2819400"/>
              <a:gd name="connsiteY5" fmla="*/ 0 h 911520"/>
              <a:gd name="connsiteX6" fmla="*/ 2774903 w 2819400"/>
              <a:gd name="connsiteY6" fmla="*/ 44497 h 911520"/>
              <a:gd name="connsiteX7" fmla="*/ 2819400 w 2819400"/>
              <a:gd name="connsiteY7" fmla="*/ 151923 h 911520"/>
              <a:gd name="connsiteX8" fmla="*/ 2819400 w 2819400"/>
              <a:gd name="connsiteY8" fmla="*/ 151920 h 911520"/>
              <a:gd name="connsiteX9" fmla="*/ 2819400 w 2819400"/>
              <a:gd name="connsiteY9" fmla="*/ 151920 h 911520"/>
              <a:gd name="connsiteX10" fmla="*/ 2819400 w 2819400"/>
              <a:gd name="connsiteY10" fmla="*/ 379800 h 911520"/>
              <a:gd name="connsiteX11" fmla="*/ 2819400 w 2819400"/>
              <a:gd name="connsiteY11" fmla="*/ 759597 h 911520"/>
              <a:gd name="connsiteX12" fmla="*/ 2774903 w 2819400"/>
              <a:gd name="connsiteY12" fmla="*/ 867023 h 911520"/>
              <a:gd name="connsiteX13" fmla="*/ 2667477 w 2819400"/>
              <a:gd name="connsiteY13" fmla="*/ 911520 h 911520"/>
              <a:gd name="connsiteX14" fmla="*/ 1174750 w 2819400"/>
              <a:gd name="connsiteY14" fmla="*/ 911520 h 911520"/>
              <a:gd name="connsiteX15" fmla="*/ 469900 w 2819400"/>
              <a:gd name="connsiteY15" fmla="*/ 911520 h 911520"/>
              <a:gd name="connsiteX16" fmla="*/ 469900 w 2819400"/>
              <a:gd name="connsiteY16" fmla="*/ 911520 h 911520"/>
              <a:gd name="connsiteX17" fmla="*/ 151923 w 2819400"/>
              <a:gd name="connsiteY17" fmla="*/ 911520 h 911520"/>
              <a:gd name="connsiteX18" fmla="*/ 44497 w 2819400"/>
              <a:gd name="connsiteY18" fmla="*/ 867023 h 911520"/>
              <a:gd name="connsiteX19" fmla="*/ 0 w 2819400"/>
              <a:gd name="connsiteY19" fmla="*/ 759597 h 911520"/>
              <a:gd name="connsiteX20" fmla="*/ 0 w 2819400"/>
              <a:gd name="connsiteY20" fmla="*/ 379800 h 911520"/>
              <a:gd name="connsiteX21" fmla="*/ 0 w 2819400"/>
              <a:gd name="connsiteY21" fmla="*/ 151920 h 911520"/>
              <a:gd name="connsiteX22" fmla="*/ 0 w 2819400"/>
              <a:gd name="connsiteY22" fmla="*/ 151920 h 911520"/>
              <a:gd name="connsiteX23" fmla="*/ 0 w 2819400"/>
              <a:gd name="connsiteY23" fmla="*/ 151923 h 91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19400" h="911520">
                <a:moveTo>
                  <a:pt x="0" y="151923"/>
                </a:moveTo>
                <a:cubicBezTo>
                  <a:pt x="0" y="111630"/>
                  <a:pt x="16006" y="72988"/>
                  <a:pt x="44497" y="44497"/>
                </a:cubicBezTo>
                <a:cubicBezTo>
                  <a:pt x="72988" y="16006"/>
                  <a:pt x="111630" y="0"/>
                  <a:pt x="151923" y="0"/>
                </a:cubicBezTo>
                <a:lnTo>
                  <a:pt x="469900" y="0"/>
                </a:lnTo>
                <a:lnTo>
                  <a:pt x="1174750" y="0"/>
                </a:lnTo>
                <a:lnTo>
                  <a:pt x="2667477" y="0"/>
                </a:lnTo>
                <a:cubicBezTo>
                  <a:pt x="2707770" y="0"/>
                  <a:pt x="2746412" y="16006"/>
                  <a:pt x="2774903" y="44497"/>
                </a:cubicBezTo>
                <a:cubicBezTo>
                  <a:pt x="2803394" y="72988"/>
                  <a:pt x="2819400" y="111630"/>
                  <a:pt x="2819400" y="151923"/>
                </a:cubicBezTo>
                <a:lnTo>
                  <a:pt x="2819400" y="151920"/>
                </a:lnTo>
                <a:lnTo>
                  <a:pt x="2819400" y="151920"/>
                </a:lnTo>
                <a:lnTo>
                  <a:pt x="2819400" y="379800"/>
                </a:lnTo>
                <a:lnTo>
                  <a:pt x="2819400" y="759597"/>
                </a:lnTo>
                <a:cubicBezTo>
                  <a:pt x="2819400" y="799890"/>
                  <a:pt x="2803394" y="838532"/>
                  <a:pt x="2774903" y="867023"/>
                </a:cubicBezTo>
                <a:cubicBezTo>
                  <a:pt x="2746412" y="895514"/>
                  <a:pt x="2707770" y="911520"/>
                  <a:pt x="2667477" y="911520"/>
                </a:cubicBezTo>
                <a:lnTo>
                  <a:pt x="1174750" y="911520"/>
                </a:lnTo>
                <a:lnTo>
                  <a:pt x="469900" y="911520"/>
                </a:lnTo>
                <a:lnTo>
                  <a:pt x="469900" y="911520"/>
                </a:lnTo>
                <a:lnTo>
                  <a:pt x="151923" y="911520"/>
                </a:lnTo>
                <a:cubicBezTo>
                  <a:pt x="111630" y="911520"/>
                  <a:pt x="72988" y="895514"/>
                  <a:pt x="44497" y="867023"/>
                </a:cubicBezTo>
                <a:cubicBezTo>
                  <a:pt x="16006" y="838532"/>
                  <a:pt x="0" y="799890"/>
                  <a:pt x="0" y="759597"/>
                </a:cubicBezTo>
                <a:lnTo>
                  <a:pt x="0" y="379800"/>
                </a:lnTo>
                <a:lnTo>
                  <a:pt x="0" y="151920"/>
                </a:lnTo>
                <a:lnTo>
                  <a:pt x="0" y="151920"/>
                </a:lnTo>
                <a:lnTo>
                  <a:pt x="0" y="151923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Задаване на стъпка 3 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6248401"/>
            <a:ext cx="11260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 </a:t>
            </a:r>
            <a:r>
              <a:rPr lang="en-US" sz="2400" dirty="0">
                <a:hlinkClick r:id="rId2"/>
              </a:rPr>
              <a:t>https://judge.softuni.bg/Contests/2393</a:t>
            </a:r>
            <a:endParaRPr lang="en-US" sz="2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F4FBD919-BA75-434A-BA3A-77D9ABA3F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3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E77F-B5A5-4577-A69E-E13FD4B3173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</a:p>
        </p:txBody>
      </p:sp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2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150" y="4321258"/>
            <a:ext cx="72736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"SoftUni";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char letter = text.charAt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800" b="1" dirty="0">
                <a:latin typeface="Consolas" panose="020B0609020204030204" pitchFamily="49" charset="0"/>
              </a:rPr>
              <a:t>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271" y="2112413"/>
            <a:ext cx="7236029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String text = "SoftUni";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int length = text.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en-US" sz="2800" b="1" dirty="0">
                <a:latin typeface="Consolas" panose="020B0609020204030204" pitchFamily="49" charset="0"/>
              </a:rPr>
              <a:t>(); 	 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B2C33A-32AD-434C-B817-BE4D29361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8105607" y="2564200"/>
            <a:ext cx="112264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8320800" y="4743076"/>
            <a:ext cx="16002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//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858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255-9FFA-441B-9D6A-C1AD5F72D5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Преговор</a:t>
            </a:r>
          </a:p>
        </p:txBody>
      </p:sp>
      <p:pic>
        <p:nvPicPr>
          <p:cNvPr id="1026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933A1FEE-0D74-4291-9197-45C891F6C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1385092"/>
            <a:ext cx="2285999" cy="22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33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текст(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  <a:p>
            <a:pPr marL="609219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softuni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1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i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8284800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100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645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4096865" y="488518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58460E4-1D5E-47E7-AFE8-FB987566E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4555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8624" y="2951500"/>
            <a:ext cx="9715594" cy="1890550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for (int </a:t>
            </a:r>
            <a:r>
              <a:rPr lang="en-GB" sz="3200" dirty="0" err="1"/>
              <a:t>i</a:t>
            </a:r>
            <a:r>
              <a:rPr lang="en-GB" sz="3200" dirty="0"/>
              <a:t> = 0; </a:t>
            </a:r>
            <a:r>
              <a:rPr lang="en-GB" sz="3200" dirty="0" err="1"/>
              <a:t>i</a:t>
            </a:r>
            <a:r>
              <a:rPr lang="en-GB" sz="3200" dirty="0"/>
              <a:t> &lt; input.length(); </a:t>
            </a:r>
            <a:r>
              <a:rPr lang="en-GB" sz="3200" dirty="0" err="1"/>
              <a:t>i</a:t>
            </a:r>
            <a:r>
              <a:rPr lang="en-GB" sz="3200" dirty="0"/>
              <a:t>++) {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     char letter = input.charAt(</a:t>
            </a:r>
            <a:r>
              <a:rPr lang="en-GB" sz="3200" dirty="0" err="1"/>
              <a:t>i</a:t>
            </a:r>
            <a:r>
              <a:rPr lang="en-GB" sz="3200" dirty="0"/>
              <a:t>);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3200" dirty="0"/>
              <a:t>     System.out.println(letter);</a:t>
            </a:r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endParaRPr lang="en-GB" sz="3200" dirty="0"/>
          </a:p>
          <a:p>
            <a:pPr>
              <a:lnSpc>
                <a:spcPct val="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800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7955" y="1899000"/>
            <a:ext cx="3559619" cy="879952"/>
          </a:xfrm>
          <a:prstGeom prst="wedgeRoundRectCallout">
            <a:avLst>
              <a:gd name="adj1" fmla="val -33241"/>
              <a:gd name="adj2" fmla="val 7032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7764" y="4216014"/>
            <a:ext cx="3595800" cy="792850"/>
          </a:xfrm>
          <a:prstGeom prst="wedgeRoundRectCallout">
            <a:avLst>
              <a:gd name="adj1" fmla="val -37861"/>
              <a:gd name="adj2" fmla="val -737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Взимаме всеки символ по индекс</a:t>
            </a:r>
            <a:r>
              <a:rPr lang="en-US" sz="2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noProof="1">
                <a:solidFill>
                  <a:schemeClr val="bg2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7B4C0D-F6BE-4715-A7F8-F91E1F10F41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2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сумата на гласните букви според таблицата по-долу:</a:t>
            </a:r>
          </a:p>
          <a:p>
            <a:pPr marL="609219" lvl="1" indent="0">
              <a:buNone/>
            </a:pPr>
            <a:endParaRPr lang="bg-BG" sz="3000" dirty="0"/>
          </a:p>
          <a:p>
            <a:pPr marL="609219" lvl="1" indent="0">
              <a:buNone/>
            </a:pPr>
            <a:endParaRPr lang="bg-BG" sz="3000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50102" y="5135042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93960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1460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3566039" y="5137822"/>
            <a:ext cx="251543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e+o = 2+4 = 6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10750" y="5152631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8929215" y="5151181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273334" y="526039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3" name="Rectangle 42"/>
          <p:cNvSpPr/>
          <p:nvPr/>
        </p:nvSpPr>
        <p:spPr>
          <a:xfrm>
            <a:off x="9677401" y="5102814"/>
            <a:ext cx="106792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i = 3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50102" y="5997607"/>
            <a:ext cx="143494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2939605" y="5996157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282488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3481889" y="5966829"/>
            <a:ext cx="32928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a+o+o = 1+4+4 = 9</a:t>
            </a:r>
            <a:r>
              <a:rPr lang="bg-BG" sz="3000" noProof="1">
                <a:cs typeface="Consolas" pitchFamily="49" charset="0"/>
              </a:rPr>
              <a:t>)</a:t>
            </a: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7010750" y="6015196"/>
            <a:ext cx="1063905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</a:t>
            </a: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8929215" y="6013746"/>
            <a:ext cx="429904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8273334" y="6122956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1" name="Rectangle 50"/>
          <p:cNvSpPr/>
          <p:nvPr/>
        </p:nvSpPr>
        <p:spPr>
          <a:xfrm>
            <a:off x="9494017" y="5999807"/>
            <a:ext cx="250260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noProof="1">
                <a:cs typeface="Consolas" pitchFamily="49" charset="0"/>
              </a:rPr>
              <a:t>(</a:t>
            </a:r>
            <a:r>
              <a:rPr lang="en-US" sz="3000" noProof="1">
                <a:cs typeface="Consolas" pitchFamily="49" charset="0"/>
              </a:rPr>
              <a:t>e+e = 2+2 = 4)</a:t>
            </a:r>
            <a:endParaRPr lang="bg-BG" sz="3000" noProof="1">
              <a:cs typeface="Consolas" pitchFamily="49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791164"/>
              </p:ext>
            </p:extLst>
          </p:nvPr>
        </p:nvGraphicFramePr>
        <p:xfrm>
          <a:off x="3364792" y="3224726"/>
          <a:ext cx="5169610" cy="1158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9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1237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32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32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237"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Slide Number">
            <a:extLst>
              <a:ext uri="{FF2B5EF4-FFF2-40B4-BE49-F238E27FC236}">
                <a16:creationId xmlns:a16="http://schemas.microsoft.com/office/drawing/2014/main" id="{D5DE0D79-CC41-45A9-8BE3-EBA2BCDDB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560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8" grpId="0" animBg="1"/>
      <p:bldP spid="49" grpId="0" animBg="1"/>
      <p:bldP spid="5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464475" y="1432751"/>
            <a:ext cx="7263050" cy="45612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Scanner scanner = new Scanner(System.in);</a:t>
            </a:r>
            <a:endParaRPr lang="bg-BG" sz="24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String input = scanner.nextLine();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int sum = 0;</a:t>
            </a:r>
          </a:p>
          <a:p>
            <a:pPr>
              <a:lnSpc>
                <a:spcPct val="110000"/>
              </a:lnSpc>
            </a:pPr>
            <a:endParaRPr lang="en-US" sz="2400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</a:rPr>
              <a:t> (int i = 0; i &lt; input.length();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switch (input.charAt(i))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case 'a': sum += 1; break;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    case 'e': sum += 2; break;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</a:rPr>
              <a:t>// TODO: Add cases for other vowels.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b="1" noProof="1">
                <a:latin typeface="Consolas" pitchFamily="49" charset="0"/>
              </a:rPr>
              <a:t>System.out.println("Vowels sum =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471000" y="625539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https://judge.softuni.bg/Contests/2393</a:t>
            </a:r>
            <a:endParaRPr lang="en-US" sz="2400" b="1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785F51-12B0-41DA-9CFB-66A1BF348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869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7864-6D56-4958-AF80-71C4ED977D4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076700"/>
            <a:ext cx="12191999" cy="1562100"/>
          </a:xfrm>
        </p:spPr>
        <p:txBody>
          <a:bodyPr/>
          <a:lstStyle/>
          <a:p>
            <a:r>
              <a:rPr lang="ru-RU" dirty="0"/>
              <a:t>Техники за използване на For-цикли</a:t>
            </a:r>
            <a:endParaRPr lang="bg-BG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86391C8-B019-4788-AE04-16830AE6CEE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Задачи с цикли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D2C0C5-2983-4B9D-A70F-B18C879D22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13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/>
            <a:r>
              <a:rPr lang="bg-BG" dirty="0"/>
              <a:t>Прочита</a:t>
            </a:r>
            <a:r>
              <a:rPr lang="bg-BG" b="1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последователни пъти числа и ги сумира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Извежда пресметнатата сума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Сумиране на числа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98448" y="4535594"/>
            <a:ext cx="879254" cy="15727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5775682" y="5169590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5934" y="4630994"/>
            <a:ext cx="914399" cy="1312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86279" y="5020596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30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982771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85421" y="4221620"/>
            <a:ext cx="914399" cy="213135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209231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43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05723" y="5181215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25040" y="5055290"/>
            <a:ext cx="792379" cy="5334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-60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6CFBFAAD-865F-4D5A-BAEB-680775BA7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86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">
            <a:extLst>
              <a:ext uri="{FF2B5EF4-FFF2-40B4-BE49-F238E27FC236}">
                <a16:creationId xmlns:a16="http://schemas.microsoft.com/office/drawing/2014/main" id="{B7964ECA-CEFC-4E36-8447-94CD7E9DE49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Групиране 59"/>
          <p:cNvGrpSpPr/>
          <p:nvPr/>
        </p:nvGrpSpPr>
        <p:grpSpPr>
          <a:xfrm>
            <a:off x="4161000" y="406400"/>
            <a:ext cx="2377440" cy="731520"/>
            <a:chOff x="3690717" y="456205"/>
            <a:chExt cx="2377440" cy="731520"/>
          </a:xfrm>
        </p:grpSpPr>
        <p:sp>
          <p:nvSpPr>
            <p:cNvPr id="54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400" dirty="0">
                  <a:solidFill>
                    <a:schemeClr val="bg2"/>
                  </a:solidFill>
                </a:rPr>
                <a:t> input</a:t>
              </a:r>
              <a:endParaRPr lang="bg-BG" sz="24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35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1454225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443366" y="3401207"/>
            <a:ext cx="771985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false</a:t>
            </a:r>
            <a:endParaRPr lang="en-US" sz="2400" dirty="0"/>
          </a:p>
        </p:txBody>
      </p:sp>
      <p:cxnSp>
        <p:nvCxnSpPr>
          <p:cNvPr id="37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507264" y="4027067"/>
            <a:ext cx="733087" cy="194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23"/>
          <p:cNvGrpSpPr/>
          <p:nvPr/>
        </p:nvGrpSpPr>
        <p:grpSpPr>
          <a:xfrm>
            <a:off x="3703800" y="5376510"/>
            <a:ext cx="3291840" cy="1030640"/>
            <a:chOff x="3117850" y="5376510"/>
            <a:chExt cx="3291840" cy="1030640"/>
          </a:xfrm>
        </p:grpSpPr>
        <p:sp>
          <p:nvSpPr>
            <p:cNvPr id="52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117850" y="5388910"/>
              <a:ext cx="32918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3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119121" y="5376510"/>
              <a:ext cx="3289299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Read a number;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Add it to the sum</a:t>
              </a:r>
            </a:p>
          </p:txBody>
        </p:sp>
      </p:grp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14901" y="4036816"/>
            <a:ext cx="587547" cy="1855015"/>
          </a:xfrm>
          <a:prstGeom prst="bentConnector3">
            <a:avLst>
              <a:gd name="adj1" fmla="val -3890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376097" y="4728678"/>
            <a:ext cx="767374" cy="5566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dirty="0"/>
              <a:t>true</a:t>
            </a:r>
            <a:endParaRPr lang="en-US" sz="2400" dirty="0"/>
          </a:p>
        </p:txBody>
      </p:sp>
      <p:sp>
        <p:nvSpPr>
          <p:cNvPr id="43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301792" y="3683570"/>
            <a:ext cx="3158408" cy="706488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the sum</a:t>
            </a:r>
            <a:endParaRPr lang="en-US" sz="2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Групиране 55"/>
          <p:cNvGrpSpPr/>
          <p:nvPr/>
        </p:nvGrpSpPr>
        <p:grpSpPr>
          <a:xfrm>
            <a:off x="4161000" y="1773792"/>
            <a:ext cx="2377440" cy="960120"/>
            <a:chOff x="4607560" y="1695450"/>
            <a:chExt cx="2377440" cy="960120"/>
          </a:xfrm>
        </p:grpSpPr>
        <p:sp>
          <p:nvSpPr>
            <p:cNvPr id="5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4607560" y="1695450"/>
              <a:ext cx="2377440" cy="9601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4607560" y="1697124"/>
              <a:ext cx="2377440" cy="95677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 err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400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bg-BG" sz="2400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en-US" sz="2400" noProof="1">
                <a:solidFill>
                  <a:schemeClr val="bg2"/>
                </a:solidFill>
                <a:latin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noProof="1">
                  <a:solidFill>
                    <a:schemeClr val="bg2"/>
                  </a:solidFill>
                  <a:latin typeface="Consolas" pitchFamily="49" charset="0"/>
                </a:rPr>
                <a:t>sum = 0</a:t>
              </a:r>
              <a:endParaRPr lang="bg-BG" sz="2400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236033" y="3322719"/>
            <a:ext cx="2227375" cy="142819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&lt;= n</a:t>
              </a:r>
              <a:endParaRPr lang="en-US" sz="24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46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3025889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084370" y="5073287"/>
            <a:ext cx="530701" cy="34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9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2" grpId="0"/>
      <p:bldP spid="4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200" dirty="0"/>
              <a:t>Чете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брой цели числа</a:t>
            </a:r>
            <a:endParaRPr lang="en-US" sz="3200" dirty="0"/>
          </a:p>
          <a:p>
            <a:pPr lvl="1"/>
            <a:r>
              <a:rPr lang="bg-BG" sz="3200" dirty="0"/>
              <a:t>Принтира най-голямото и най-малкото</a:t>
            </a:r>
            <a:r>
              <a:rPr lang="en-US" sz="3200" dirty="0"/>
              <a:t> </a:t>
            </a:r>
            <a:r>
              <a:rPr lang="bg-BG" sz="3200" dirty="0"/>
              <a:t>число</a:t>
            </a:r>
            <a:endParaRPr lang="en-US" sz="3200" dirty="0"/>
          </a:p>
          <a:p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859325" y="4038600"/>
            <a:ext cx="4516675" cy="2233244"/>
            <a:chOff x="1370012" y="4321112"/>
            <a:chExt cx="4516675" cy="22332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2895600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53C965-18FB-4D5D-BE4F-10FDAF8A0AB5}"/>
              </a:ext>
            </a:extLst>
          </p:cNvPr>
          <p:cNvGrpSpPr/>
          <p:nvPr/>
        </p:nvGrpSpPr>
        <p:grpSpPr>
          <a:xfrm>
            <a:off x="6402141" y="4038600"/>
            <a:ext cx="4516674" cy="2233244"/>
            <a:chOff x="1370012" y="4321112"/>
            <a:chExt cx="4516674" cy="223324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6917F21-EF25-4916-A3B5-CCCB9BBF899C}"/>
                </a:ext>
              </a:extLst>
            </p:cNvPr>
            <p:cNvGrpSpPr/>
            <p:nvPr/>
          </p:nvGrpSpPr>
          <p:grpSpPr>
            <a:xfrm>
              <a:off x="1370012" y="4321112"/>
              <a:ext cx="1447799" cy="2233244"/>
              <a:chOff x="1370012" y="4321112"/>
              <a:chExt cx="1447799" cy="2233244"/>
            </a:xfrm>
          </p:grpSpPr>
          <p:sp>
            <p:nvSpPr>
              <p:cNvPr id="13" name="Rectangle 9">
                <a:extLst>
                  <a:ext uri="{FF2B5EF4-FFF2-40B4-BE49-F238E27FC236}">
                    <a16:creationId xmlns:a16="http://schemas.microsoft.com/office/drawing/2014/main" id="{A7DF42AD-E38B-4265-BA8E-6DECBE8C2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012" y="4321112"/>
                <a:ext cx="914399" cy="223324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</a:t>
                </a: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255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154</a:t>
                </a:r>
                <a:endParaRPr lang="bg-BG" sz="2400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400" b="1" dirty="0">
                    <a:latin typeface="Consolas" pitchFamily="49" charset="0"/>
                    <a:cs typeface="Consolas" pitchFamily="49" charset="0"/>
                  </a:rPr>
                  <a:t>3</a:t>
                </a:r>
              </a:p>
              <a:p>
                <a:endParaRPr lang="en-US" sz="2400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ight Arrow 11">
                <a:extLst>
                  <a:ext uri="{FF2B5EF4-FFF2-40B4-BE49-F238E27FC236}">
                    <a16:creationId xmlns:a16="http://schemas.microsoft.com/office/drawing/2014/main" id="{4074BCEA-298D-4786-B661-A0A1FFE2E14B}"/>
                  </a:ext>
                </a:extLst>
              </p:cNvPr>
              <p:cNvSpPr/>
              <p:nvPr/>
            </p:nvSpPr>
            <p:spPr>
              <a:xfrm>
                <a:off x="2479790" y="528533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</p:grp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C25C4404-EA4F-4F59-B377-9A92FC5A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3189" y="5002493"/>
              <a:ext cx="2873497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Max number: 255</a:t>
              </a:r>
              <a:endParaRPr lang="bg-BG" sz="2400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400" b="1" dirty="0">
                  <a:latin typeface="Consolas" pitchFamily="49" charset="0"/>
                  <a:cs typeface="Consolas" pitchFamily="49" charset="0"/>
                </a:rPr>
                <a:t>Min number: 3</a:t>
              </a:r>
              <a:endParaRPr lang="bg-BG" sz="2400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3910D1AD-EBF1-4C50-9DD2-32C694383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250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323175" y="981293"/>
            <a:ext cx="2" cy="3193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>
            <a:off x="6823351" y="5048776"/>
            <a:ext cx="2285999" cy="513825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33871" y="1633212"/>
              <a:ext cx="1327254" cy="4473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Read input</a:t>
              </a:r>
              <a:endPara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6294294" y="2089389"/>
            <a:ext cx="0" cy="304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158479" y="2393425"/>
            <a:ext cx="2227375" cy="1428191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36904" y="3080621"/>
              <a:ext cx="2880360" cy="4597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200" noProof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</a:rPr>
                <a:t>i &lt; n</a:t>
              </a:r>
              <a:endParaRPr lang="en-US" sz="22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8243377" y="2836420"/>
            <a:ext cx="2780206" cy="542199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908949" y="3879864"/>
            <a:ext cx="730035" cy="53973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dirty="0"/>
              <a:t>true</a:t>
            </a:r>
            <a:endParaRPr lang="en-US" sz="2400" dirty="0"/>
          </a:p>
        </p:txBody>
      </p:sp>
      <p:grpSp>
        <p:nvGrpSpPr>
          <p:cNvPr id="53" name="Group 52"/>
          <p:cNvGrpSpPr/>
          <p:nvPr/>
        </p:nvGrpSpPr>
        <p:grpSpPr>
          <a:xfrm>
            <a:off x="4345043" y="5440495"/>
            <a:ext cx="1864287" cy="1004260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19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345042" y="4226072"/>
            <a:ext cx="1909484" cy="1004260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10946" y="5519032"/>
              <a:ext cx="1989128" cy="4907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6085262" y="5429682"/>
            <a:ext cx="637010" cy="38887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260412" y="4728207"/>
            <a:ext cx="791538" cy="57748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4001186" y="4728202"/>
            <a:ext cx="3438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4061182" y="5942625"/>
            <a:ext cx="2838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2230951" y="4504371"/>
            <a:ext cx="1770234" cy="44766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11000" y="-466746"/>
            <a:ext cx="8124226" cy="1767344"/>
            <a:chOff x="4266852" y="45856"/>
            <a:chExt cx="7027012" cy="18802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8089981" y="749293"/>
              <a:ext cx="3163871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555166" cy="1880221"/>
              <a:chOff x="4192090" y="201817"/>
              <a:chExt cx="6930504" cy="217425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623294" y="1429473"/>
                <a:ext cx="2499300" cy="9465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200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biggest = int.MinValue</a:t>
                </a:r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US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8022754" y="828666"/>
              <a:ext cx="3271110" cy="458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2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2204424" y="5712887"/>
            <a:ext cx="1856759" cy="45947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6161" y="5636523"/>
              <a:ext cx="164610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2230951" y="3107520"/>
            <a:ext cx="2927527" cy="1620682"/>
          </a:xfrm>
          <a:prstGeom prst="bentConnector3">
            <a:avLst>
              <a:gd name="adj1" fmla="val -780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stCxn id="8239" idx="1"/>
            <a:endCxn id="23" idx="1"/>
          </p:cNvCxnSpPr>
          <p:nvPr/>
        </p:nvCxnSpPr>
        <p:spPr>
          <a:xfrm rot="10800000" flipH="1">
            <a:off x="2204423" y="3107522"/>
            <a:ext cx="2954055" cy="2835105"/>
          </a:xfrm>
          <a:prstGeom prst="bentConnector3">
            <a:avLst>
              <a:gd name="adj1" fmla="val -7739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85854" y="2666428"/>
            <a:ext cx="1135544" cy="539736"/>
            <a:chOff x="7241056" y="2274338"/>
            <a:chExt cx="1135544" cy="978605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 flipV="1">
              <a:off x="7241056" y="3074090"/>
              <a:ext cx="1135544" cy="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/>
                <a:t>false</a:t>
              </a:r>
              <a:endParaRPr lang="en-US" sz="24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535327" y="1232887"/>
            <a:ext cx="1662661" cy="944334"/>
            <a:chOff x="4615555" y="2164035"/>
            <a:chExt cx="1485906" cy="91760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760734" y="2164035"/>
              <a:ext cx="1195546" cy="9176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dirty="0">
                  <a:solidFill>
                    <a:schemeClr val="bg2"/>
                  </a:solidFill>
                </a:rPr>
                <a:t> Read n</a:t>
              </a:r>
              <a:endParaRPr lang="bg-BG" sz="22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200" noProof="1">
                  <a:solidFill>
                    <a:schemeClr val="bg2"/>
                  </a:solidFill>
                </a:rPr>
                <a:t>i = 0</a:t>
              </a:r>
              <a:endParaRPr lang="bg-BG" sz="22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  <a:stCxn id="23" idx="2"/>
            <a:endCxn id="14" idx="1"/>
          </p:cNvCxnSpPr>
          <p:nvPr/>
        </p:nvCxnSpPr>
        <p:spPr>
          <a:xfrm rot="16200000" flipH="1">
            <a:off x="6505678" y="3588103"/>
            <a:ext cx="1227160" cy="169418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48E867B2-19C6-4B90-9B3E-3513DD91A8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3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3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300"/>
                                        <p:tgtEl>
                                          <p:spTgt spid="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9663" y="1434020"/>
            <a:ext cx="8452671" cy="456124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smallest = Integer.MAX_VALUE;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biggest = Integer.MIN_VALUE;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(int i = 0; i &lt; n;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System.out.printf("Max number: %d%n", biggest);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System.out.printf("Min number: %d", smallest);</a:t>
            </a:r>
          </a:p>
        </p:txBody>
      </p:sp>
      <p:sp>
        <p:nvSpPr>
          <p:cNvPr id="3" name="Правоъгълник 2"/>
          <p:cNvSpPr/>
          <p:nvPr/>
        </p:nvSpPr>
        <p:spPr>
          <a:xfrm>
            <a:off x="342899" y="6287398"/>
            <a:ext cx="1150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https://judge.softuni.bg/Contests/2393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0BEA690-85C5-4DBA-B215-FCFFC5A20C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3683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234" y="2509004"/>
            <a:ext cx="2941116" cy="4075946"/>
          </a:xfrm>
        </p:spPr>
        <p:txBody>
          <a:bodyPr/>
          <a:lstStyle/>
          <a:p>
            <a:r>
              <a:rPr lang="en-US" noProof="0"/>
              <a:t>int a = 5;</a:t>
            </a:r>
          </a:p>
          <a:p>
            <a:r>
              <a:rPr lang="en-US" noProof="0"/>
              <a:t>switch (a) {</a:t>
            </a:r>
          </a:p>
          <a:p>
            <a:r>
              <a:rPr lang="en-US" noProof="0"/>
              <a:t>  case 5:</a:t>
            </a:r>
          </a:p>
          <a:p>
            <a:r>
              <a:rPr lang="en-US" noProof="0"/>
              <a:t>  case 6:</a:t>
            </a:r>
          </a:p>
          <a:p>
            <a:r>
              <a:rPr lang="en-US" noProof="0"/>
              <a:t>    a = a + 1;</a:t>
            </a:r>
          </a:p>
          <a:p>
            <a:r>
              <a:rPr lang="en-US" noProof="0"/>
              <a:t>    break;</a:t>
            </a:r>
          </a:p>
          <a:p>
            <a:r>
              <a:rPr lang="en-US" noProof="0"/>
              <a:t>  default:</a:t>
            </a:r>
          </a:p>
          <a:p>
            <a:r>
              <a:rPr lang="en-US" noProof="0"/>
              <a:t>    a = a + 2;</a:t>
            </a:r>
          </a:p>
          <a:p>
            <a:r>
              <a:rPr lang="en-US" noProof="0"/>
              <a:t>    break;</a:t>
            </a:r>
          </a:p>
          <a:p>
            <a:r>
              <a:rPr lang="en-US" noProof="0"/>
              <a:t>}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1. Каква ще е стойността на променливата а след </a:t>
            </a:r>
            <a:br>
              <a:rPr lang="en-US"/>
            </a:br>
            <a:r>
              <a:rPr lang="en-US"/>
              <a:t>изпълнението на следната програма:</a:t>
            </a: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229600" y="2029131"/>
            <a:ext cx="2636906" cy="1927074"/>
            <a:chOff x="5209288" y="4647336"/>
            <a:chExt cx="3048000" cy="2438818"/>
          </a:xfrm>
          <a:solidFill>
            <a:schemeClr val="tx1"/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209288" y="4647336"/>
              <a:ext cx="3048000" cy="2438818"/>
            </a:xfrm>
            <a:prstGeom prst="wedgeEllipseCallout">
              <a:avLst>
                <a:gd name="adj1" fmla="val -29974"/>
                <a:gd name="adj2" fmla="val 6050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866635" y="5428780"/>
              <a:ext cx="1803158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600" b="1" dirty="0">
                  <a:solidFill>
                    <a:schemeClr val="bg2"/>
                  </a:solidFill>
                </a:rPr>
                <a:t>5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8319196" y="4396431"/>
            <a:ext cx="2752636" cy="1139906"/>
            <a:chOff x="828202" y="1992406"/>
            <a:chExt cx="4160936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6"/>
              <a:ext cx="4114800" cy="1493675"/>
            </a:xfrm>
            <a:prstGeom prst="wedgeRoundRectCallout">
              <a:avLst>
                <a:gd name="adj1" fmla="val -33863"/>
                <a:gd name="adj2" fmla="val 7152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828202" y="2223134"/>
              <a:ext cx="4070632" cy="11286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7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4943728" y="2895600"/>
            <a:ext cx="2636906" cy="1318666"/>
            <a:chOff x="8138855" y="2320388"/>
            <a:chExt cx="2993647" cy="1266985"/>
          </a:xfrm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138855" y="2320388"/>
              <a:ext cx="2993647" cy="1266985"/>
            </a:xfrm>
            <a:prstGeom prst="wedgeRoundRectCallout">
              <a:avLst>
                <a:gd name="adj1" fmla="val 31465"/>
                <a:gd name="adj2" fmla="val 67258"/>
                <a:gd name="adj3" fmla="val 16667"/>
              </a:avLst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332465" y="2597067"/>
              <a:ext cx="940687" cy="76581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600" b="1" dirty="0">
                  <a:solidFill>
                    <a:schemeClr val="bg2"/>
                  </a:solidFill>
                </a:rPr>
                <a:t>0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5410201" y="4877004"/>
            <a:ext cx="2722115" cy="1318666"/>
            <a:chOff x="1039935" y="4225124"/>
            <a:chExt cx="5767434" cy="2021280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6" y="4575607"/>
              <a:ext cx="5204849" cy="132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bg-BG" sz="4000" dirty="0"/>
                <a:t>6</a:t>
              </a:r>
              <a:endParaRPr lang="en-US" sz="4000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BC847401-A620-4E6E-841E-DF52794D3C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71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цяло число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</a:t>
            </a:r>
            <a:r>
              <a:rPr lang="bg-BG" sz="3600" dirty="0"/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2*n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Проверява дали сумите на </a:t>
            </a:r>
            <a:r>
              <a:rPr lang="bg-BG" sz="3600" b="1" dirty="0">
                <a:solidFill>
                  <a:schemeClr val="bg1"/>
                </a:solidFill>
              </a:rPr>
              <a:t>левите</a:t>
            </a:r>
            <a:r>
              <a:rPr lang="bg-BG" sz="3600" b="1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десните</a:t>
            </a:r>
            <a:r>
              <a:rPr lang="bg-BG" sz="3600" dirty="0"/>
              <a:t> </a:t>
            </a:r>
            <a:r>
              <a:rPr lang="en-US" sz="3600" b="1" dirty="0"/>
              <a:t>n</a:t>
            </a:r>
            <a:r>
              <a:rPr lang="en-US" sz="3600" dirty="0"/>
              <a:t> </a:t>
            </a:r>
            <a:r>
              <a:rPr lang="bg-BG" sz="3600" dirty="0"/>
              <a:t>числа са равни</a:t>
            </a:r>
          </a:p>
          <a:p>
            <a:pPr lvl="1">
              <a:lnSpc>
                <a:spcPct val="100000"/>
              </a:lnSpc>
            </a:pPr>
            <a:r>
              <a:rPr lang="bg-BG" sz="3600" dirty="0"/>
              <a:t>При равенство извежда "</a:t>
            </a:r>
            <a:r>
              <a:rPr lang="en-US" sz="3600" b="1" dirty="0">
                <a:latin typeface="Consolas" panose="020B0609020204030204" pitchFamily="49" charset="0"/>
              </a:rPr>
              <a:t>Yes</a:t>
            </a:r>
            <a:r>
              <a:rPr lang="bg-BG" sz="3600" dirty="0"/>
              <a:t>"</a:t>
            </a:r>
            <a:r>
              <a:rPr lang="en-US" sz="3600" dirty="0"/>
              <a:t> </a:t>
            </a:r>
            <a:r>
              <a:rPr lang="bg-BG" sz="3600" dirty="0"/>
              <a:t>и сумата, в противен случай -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No</a:t>
            </a:r>
            <a:r>
              <a:rPr lang="en-US" sz="3600" dirty="0"/>
              <a:t>"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разликата</a:t>
            </a:r>
            <a:r>
              <a:rPr lang="en-US" sz="3600" dirty="0"/>
              <a:t> (</a:t>
            </a:r>
            <a:r>
              <a:rPr lang="bg-BG" sz="3600" dirty="0"/>
              <a:t>изчислена като положително число</a:t>
            </a:r>
            <a:r>
              <a:rPr lang="en-US" sz="36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D85C5F0-E821-4231-B45C-DA1116B70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171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92641" y="2679213"/>
            <a:ext cx="761999" cy="22299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25793" y="3667293"/>
            <a:ext cx="2842936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88113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959402" y="2719561"/>
            <a:ext cx="851410" cy="22041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715208" y="3667294"/>
            <a:ext cx="2555792" cy="5316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8038891" y="3780741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2063208" y="3220708"/>
            <a:ext cx="595107" cy="8058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76086" y="4085542"/>
            <a:ext cx="595107" cy="80580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514" y="2637741"/>
            <a:ext cx="1255799" cy="983874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122" y="4650126"/>
            <a:ext cx="1255799" cy="983874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7602B560-90B6-4CE3-BF14-6C7D2645F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903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лява и дясна сума</a:t>
            </a:r>
          </a:p>
        </p:txBody>
      </p:sp>
      <p:sp>
        <p:nvSpPr>
          <p:cNvPr id="6" name="Rectangle 5"/>
          <p:cNvSpPr/>
          <p:nvPr/>
        </p:nvSpPr>
        <p:spPr>
          <a:xfrm>
            <a:off x="761997" y="634551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https://judge.softuni.bg/Contests/2393</a:t>
            </a:r>
            <a:endParaRPr lang="en-US" sz="2400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66883" y="1371600"/>
            <a:ext cx="8658229" cy="472815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(int i = 1; i &lt;= n; i++)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leftSum +=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read and calculate the rightSum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if (leftSum == rightSum)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System.out.println("Yes, sum = " + leftSum);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System.out.println("No, diff = " + diff);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8B26284-14B0-4EAC-9E5F-C5F0F291A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16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от потребителя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Прочита последователно 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на брой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числа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Проверява дали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четни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позиции е равна на сумата на числата на </a:t>
            </a:r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нечетни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 позиции</a:t>
            </a:r>
          </a:p>
          <a:p>
            <a:pPr lvl="1"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При равенство печата 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Yes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" и сумата; иначе печата 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600" b="1" dirty="0">
                <a:latin typeface="Consolas" panose="020B0609020204030204" pitchFamily="49" charset="0"/>
                <a:cs typeface="Calibri" panose="020F0502020204030204" pitchFamily="34" charset="0"/>
              </a:rPr>
              <a:t>No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и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разликата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положително число).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BA3880-304C-4E10-960D-FFD3E9033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17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1464" y="2860886"/>
            <a:ext cx="761999" cy="21874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4043" y="3491175"/>
            <a:ext cx="1775019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64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115" y="2859433"/>
            <a:ext cx="743226" cy="218956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71" y="3491174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743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663" y="3099182"/>
            <a:ext cx="743226" cy="171007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6689" y="3491173"/>
            <a:ext cx="1717592" cy="9586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10800" y="3818114"/>
            <a:ext cx="4572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08E3ABE-AF19-44E0-9BE0-2321A3596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8698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bg-BG" noProof="1"/>
              <a:t>четна / нечетна сума</a:t>
            </a:r>
          </a:p>
        </p:txBody>
      </p:sp>
      <p:sp>
        <p:nvSpPr>
          <p:cNvPr id="6" name="Rectangle 5"/>
          <p:cNvSpPr/>
          <p:nvPr/>
        </p:nvSpPr>
        <p:spPr>
          <a:xfrm>
            <a:off x="762000" y="632078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400" dirty="0"/>
              <a:t>Тестване на решението: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https://judge.softuni.bg/Contests/2393</a:t>
            </a:r>
            <a:endParaRPr lang="en-US" sz="2400" b="1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83831" y="1539000"/>
            <a:ext cx="9824339" cy="442807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(int i = 1; i &lt;= n; i++)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element = Integer.parseInt(scanner.nextLine());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(i % 2 == 0) evenSum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oddSum += element;</a:t>
            </a:r>
          </a:p>
          <a:p>
            <a:pPr>
              <a:lnSpc>
                <a:spcPct val="105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  <a:spcBef>
                <a:spcPts val="1200"/>
              </a:spcBef>
            </a:pP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print the sum / difference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875D570-38BA-495C-954D-753BE63DA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704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340B6-0CAE-4475-AD27-5D3478322E8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задачи с цикли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DA2D80F-64B7-4D6E-A0E4-76FEABF037A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Решаване на задачи в клас (лаб)</a:t>
            </a:r>
            <a:endParaRPr lang="bg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8CB40-72B6-4450-9FE5-22022E2064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505" y="1524001"/>
            <a:ext cx="2762991" cy="229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4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86924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bg1"/>
                </a:solidFill>
              </a:rPr>
              <a:t>for</a:t>
            </a:r>
            <a:r>
              <a:rPr lang="en-US" sz="3600" dirty="0">
                <a:solidFill>
                  <a:schemeClr val="bg2"/>
                </a:solidFill>
              </a:rPr>
              <a:t>-</a:t>
            </a:r>
            <a:r>
              <a:rPr lang="bg-BG" sz="3600" dirty="0">
                <a:solidFill>
                  <a:schemeClr val="bg2"/>
                </a:solidFill>
              </a:rPr>
              <a:t>цикъл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Цикли със стъпка</a:t>
            </a: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увеличаваща стъпка</a:t>
            </a:r>
            <a:endParaRPr lang="en-US" sz="3400" dirty="0">
              <a:solidFill>
                <a:schemeClr val="bg2"/>
              </a:solidFill>
            </a:endParaRPr>
          </a:p>
          <a:p>
            <a:pPr lvl="1"/>
            <a:r>
              <a:rPr lang="bg-BG" sz="3400" dirty="0">
                <a:solidFill>
                  <a:schemeClr val="bg2"/>
                </a:solidFill>
              </a:rPr>
              <a:t>Цикли с намаляваща стъпка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по индекс от текст</a:t>
            </a:r>
          </a:p>
          <a:p>
            <a:pPr marL="0" indent="0" latinLnBrk="0">
              <a:lnSpc>
                <a:spcPct val="100000"/>
              </a:lnSpc>
              <a:buNone/>
            </a:pPr>
            <a:endParaRPr lang="bg-BG" sz="3200" dirty="0">
              <a:solidFill>
                <a:schemeClr val="bg2"/>
              </a:solidFill>
            </a:endParaRPr>
          </a:p>
          <a:p>
            <a:pPr marL="456565" indent="-456565" latinLnBrk="0">
              <a:lnSpc>
                <a:spcPct val="100000"/>
              </a:lnSpc>
            </a:pPr>
            <a:endParaRPr lang="bg-BG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DE11B4B-17C8-4B3B-8168-4A1450341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643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12241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02608C4-612F-4934-9DD2-3DD661E4E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646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0" y="1784350"/>
            <a:ext cx="7963966" cy="666750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(!(5 == 5) &amp;&amp; (4 + 1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C3521-A3BA-47AF-BF9D-EA9ECCA11FE5}"/>
              </a:ext>
            </a:extLst>
          </p:cNvPr>
          <p:cNvGrpSpPr/>
          <p:nvPr/>
        </p:nvGrpSpPr>
        <p:grpSpPr>
          <a:xfrm>
            <a:off x="530492" y="4449310"/>
            <a:ext cx="3250647" cy="1729686"/>
            <a:chOff x="1022647" y="3317410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65852AE0-9E74-4CC9-AF4D-AD4BE0EFE486}"/>
                </a:ext>
              </a:extLst>
            </p:cNvPr>
            <p:cNvSpPr/>
            <p:nvPr/>
          </p:nvSpPr>
          <p:spPr bwMode="auto">
            <a:xfrm>
              <a:off x="1022647" y="3317410"/>
              <a:ext cx="4114800" cy="1493675"/>
            </a:xfrm>
            <a:prstGeom prst="wedgeRoundRectCallout">
              <a:avLst>
                <a:gd name="adj1" fmla="val 37419"/>
                <a:gd name="adj2" fmla="val 64754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1A52449-8F4C-4DCD-A5CF-8F60742401D2}"/>
                </a:ext>
              </a:extLst>
            </p:cNvPr>
            <p:cNvSpPr txBox="1"/>
            <p:nvPr/>
          </p:nvSpPr>
          <p:spPr>
            <a:xfrm>
              <a:off x="1454704" y="3468563"/>
              <a:ext cx="3153816" cy="125788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Runtime error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526640B-ABDF-4FCE-88D7-9AAC6C0FEA88}"/>
              </a:ext>
            </a:extLst>
          </p:cNvPr>
          <p:cNvGrpSpPr/>
          <p:nvPr/>
        </p:nvGrpSpPr>
        <p:grpSpPr>
          <a:xfrm>
            <a:off x="7601930" y="4584874"/>
            <a:ext cx="3804561" cy="1673707"/>
            <a:chOff x="1051483" y="412463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38386E56-6AC7-4E60-B358-3537BB179600}"/>
                </a:ext>
              </a:extLst>
            </p:cNvPr>
            <p:cNvSpPr/>
            <p:nvPr/>
          </p:nvSpPr>
          <p:spPr bwMode="auto">
            <a:xfrm>
              <a:off x="1051483" y="412463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0154C5A-3C28-4971-B49F-F5F5726A331A}"/>
                </a:ext>
              </a:extLst>
            </p:cNvPr>
            <p:cNvSpPr txBox="1"/>
            <p:nvPr/>
          </p:nvSpPr>
          <p:spPr>
            <a:xfrm>
              <a:off x="1365255" y="4307762"/>
              <a:ext cx="3515718" cy="12551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Compile time error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09E396-D65F-41DC-9F88-F93378AEB206}"/>
              </a:ext>
            </a:extLst>
          </p:cNvPr>
          <p:cNvGrpSpPr/>
          <p:nvPr/>
        </p:nvGrpSpPr>
        <p:grpSpPr>
          <a:xfrm>
            <a:off x="2653955" y="3008509"/>
            <a:ext cx="2931372" cy="2344154"/>
            <a:chOff x="5383671" y="4398726"/>
            <a:chExt cx="3048000" cy="2438818"/>
          </a:xfrm>
          <a:solidFill>
            <a:schemeClr val="tx1"/>
          </a:solidFill>
        </p:grpSpPr>
        <p:sp>
          <p:nvSpPr>
            <p:cNvPr id="22" name="Speech Bubble: Oval 21">
              <a:extLst>
                <a:ext uri="{FF2B5EF4-FFF2-40B4-BE49-F238E27FC236}">
                  <a16:creationId xmlns:a16="http://schemas.microsoft.com/office/drawing/2014/main" id="{90F8F129-FD09-4084-826F-461572C4BC0A}"/>
                </a:ext>
              </a:extLst>
            </p:cNvPr>
            <p:cNvSpPr/>
            <p:nvPr/>
          </p:nvSpPr>
          <p:spPr bwMode="auto">
            <a:xfrm>
              <a:off x="5383671" y="4398726"/>
              <a:ext cx="3048000" cy="2438818"/>
            </a:xfrm>
            <a:prstGeom prst="wedgeEllipseCallout">
              <a:avLst>
                <a:gd name="adj1" fmla="val 31199"/>
                <a:gd name="adj2" fmla="val 60372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CE9A96-0384-4423-8AAF-67B3C123036A}"/>
                </a:ext>
              </a:extLst>
            </p:cNvPr>
            <p:cNvSpPr txBox="1"/>
            <p:nvPr/>
          </p:nvSpPr>
          <p:spPr>
            <a:xfrm>
              <a:off x="5746788" y="5171420"/>
              <a:ext cx="2337722" cy="8673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0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E0A13-936B-4B5E-B42D-9A84F05A242C}"/>
              </a:ext>
            </a:extLst>
          </p:cNvPr>
          <p:cNvGrpSpPr/>
          <p:nvPr/>
        </p:nvGrpSpPr>
        <p:grpSpPr>
          <a:xfrm>
            <a:off x="5486756" y="3102512"/>
            <a:ext cx="3086935" cy="2429836"/>
            <a:chOff x="8179623" y="2362198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ADCF6939-8ED6-4118-85B1-4F662F6E9365}"/>
                </a:ext>
              </a:extLst>
            </p:cNvPr>
            <p:cNvSpPr/>
            <p:nvPr/>
          </p:nvSpPr>
          <p:spPr bwMode="auto">
            <a:xfrm>
              <a:off x="8179623" y="2362198"/>
              <a:ext cx="3048000" cy="2133600"/>
            </a:xfrm>
            <a:prstGeom prst="wedgeEllipseCallout">
              <a:avLst>
                <a:gd name="adj1" fmla="val -39259"/>
                <a:gd name="adj2" fmla="val 50815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6BE5BAB-F2D8-4EAE-A78E-957443B4BF6B}"/>
                </a:ext>
              </a:extLst>
            </p:cNvPr>
            <p:cNvSpPr txBox="1"/>
            <p:nvPr/>
          </p:nvSpPr>
          <p:spPr>
            <a:xfrm>
              <a:off x="9013711" y="3053153"/>
              <a:ext cx="1777668" cy="77248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0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1A64D60B-0FE5-41A6-A800-72C4917F8A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41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DA4FBA6-4371-4643-B602-0400BC3829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             </a:t>
            </a:r>
            <a:r>
              <a:rPr lang="en-US" dirty="0" err="1"/>
              <a:t>команда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32584" y="1784350"/>
            <a:ext cx="7386116" cy="666750"/>
          </a:xfrm>
        </p:spPr>
        <p:txBody>
          <a:bodyPr/>
          <a:lstStyle/>
          <a:p>
            <a:r>
              <a:rPr lang="en-US" dirty="0" err="1"/>
              <a:t>System.out.println</a:t>
            </a:r>
            <a:r>
              <a:rPr lang="en-US" dirty="0"/>
              <a:t>(!(3 == 3) || (3 == 5));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315200" y="4346317"/>
            <a:ext cx="3893324" cy="2023447"/>
            <a:chOff x="1047229" y="4098002"/>
            <a:chExt cx="4114800" cy="1493675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9" y="4098002"/>
              <a:ext cx="4114800" cy="1493675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65254" y="4307762"/>
              <a:ext cx="3515718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03920" y="3759540"/>
            <a:ext cx="3008540" cy="2720441"/>
            <a:chOff x="5541569" y="4570824"/>
            <a:chExt cx="3048000" cy="2438818"/>
          </a:xfrm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>
                <a:lumMod val="60000"/>
                <a:lumOff val="40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765887" y="5387729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2544267" y="2953652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11732"/>
                <a:gd name="adj2" fmla="val 8259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BB7FC-6F0C-4A28-8913-7C5160408401}"/>
              </a:ext>
            </a:extLst>
          </p:cNvPr>
          <p:cNvGrpSpPr/>
          <p:nvPr/>
        </p:nvGrpSpPr>
        <p:grpSpPr>
          <a:xfrm>
            <a:off x="5429290" y="2652938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9" name="Speech Bubble: Oval 18">
              <a:extLst>
                <a:ext uri="{FF2B5EF4-FFF2-40B4-BE49-F238E27FC236}">
                  <a16:creationId xmlns:a16="http://schemas.microsoft.com/office/drawing/2014/main" id="{AA3689B5-A398-4CA8-9087-F65690EDE2BC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-8754"/>
                <a:gd name="adj2" fmla="val 66116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6CA757-0AA2-4AA5-A66D-2164B1D43D2B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4F633598-C204-4F5E-82FF-5C6DBF4606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02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  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pPr marL="514350" indent="-514350">
              <a:buAutoNum type="arabicPeriod" startAt="3"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0" y="1784350"/>
            <a:ext cx="7162800" cy="66675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System.out.println(!(3 &gt; 5) || (1 == 1));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9C47A8-18C0-4A8D-AA35-198791083351}"/>
              </a:ext>
            </a:extLst>
          </p:cNvPr>
          <p:cNvGrpSpPr/>
          <p:nvPr/>
        </p:nvGrpSpPr>
        <p:grpSpPr>
          <a:xfrm>
            <a:off x="888631" y="3139890"/>
            <a:ext cx="3709138" cy="1816544"/>
            <a:chOff x="1065712" y="4121282"/>
            <a:chExt cx="4114800" cy="1505094"/>
          </a:xfrm>
          <a:solidFill>
            <a:schemeClr val="tx1">
              <a:alpha val="80000"/>
            </a:schemeClr>
          </a:solidFill>
        </p:grpSpPr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4AE007E9-D57E-4DFF-BA26-BF502FFA5E77}"/>
                </a:ext>
              </a:extLst>
            </p:cNvPr>
            <p:cNvSpPr/>
            <p:nvPr/>
          </p:nvSpPr>
          <p:spPr bwMode="auto">
            <a:xfrm>
              <a:off x="1065712" y="4121282"/>
              <a:ext cx="4114800" cy="1493675"/>
            </a:xfrm>
            <a:prstGeom prst="wedgeRoundRectCallout">
              <a:avLst>
                <a:gd name="adj1" fmla="val -8443"/>
                <a:gd name="adj2" fmla="val 65917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4E93C4B-BAE8-4D7B-A81E-93C3E8B689CB}"/>
                </a:ext>
              </a:extLst>
            </p:cNvPr>
            <p:cNvSpPr txBox="1"/>
            <p:nvPr/>
          </p:nvSpPr>
          <p:spPr>
            <a:xfrm>
              <a:off x="1365254" y="4307762"/>
              <a:ext cx="3515717" cy="13186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Compile time error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6617635-D8AB-46F2-932B-1EEDE4BD4CA1}"/>
              </a:ext>
            </a:extLst>
          </p:cNvPr>
          <p:cNvGrpSpPr/>
          <p:nvPr/>
        </p:nvGrpSpPr>
        <p:grpSpPr>
          <a:xfrm>
            <a:off x="8001000" y="3661311"/>
            <a:ext cx="3008540" cy="2720441"/>
            <a:chOff x="5686304" y="4518492"/>
            <a:chExt cx="3048000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2" name="Speech Bubble: Oval 11">
              <a:extLst>
                <a:ext uri="{FF2B5EF4-FFF2-40B4-BE49-F238E27FC236}">
                  <a16:creationId xmlns:a16="http://schemas.microsoft.com/office/drawing/2014/main" id="{00BC79FD-D0C6-404D-9C07-2F174B961F62}"/>
                </a:ext>
              </a:extLst>
            </p:cNvPr>
            <p:cNvSpPr/>
            <p:nvPr/>
          </p:nvSpPr>
          <p:spPr bwMode="auto">
            <a:xfrm>
              <a:off x="5686304" y="4518492"/>
              <a:ext cx="3048000" cy="2438818"/>
            </a:xfrm>
            <a:prstGeom prst="wedgeEllipseCallout">
              <a:avLst>
                <a:gd name="adj1" fmla="val -34900"/>
                <a:gd name="adj2" fmla="val 52290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D5B43E8-1B5A-436B-ADF5-2D0125EF1C31}"/>
                </a:ext>
              </a:extLst>
            </p:cNvPr>
            <p:cNvSpPr txBox="1"/>
            <p:nvPr/>
          </p:nvSpPr>
          <p:spPr>
            <a:xfrm>
              <a:off x="6081419" y="5331465"/>
              <a:ext cx="2337722" cy="8025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4400" b="1" dirty="0">
                  <a:solidFill>
                    <a:schemeClr val="bg2"/>
                  </a:solidFill>
                </a:rPr>
                <a:t>True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48998B-FAFE-445F-9A3E-1FA6D414A6DB}"/>
              </a:ext>
            </a:extLst>
          </p:cNvPr>
          <p:cNvGrpSpPr/>
          <p:nvPr/>
        </p:nvGrpSpPr>
        <p:grpSpPr>
          <a:xfrm>
            <a:off x="5423671" y="2932988"/>
            <a:ext cx="3530995" cy="2023447"/>
            <a:chOff x="1063130" y="3246971"/>
            <a:chExt cx="4114800" cy="1493675"/>
          </a:xfrm>
          <a:solidFill>
            <a:schemeClr val="tx1"/>
          </a:solidFill>
        </p:grpSpPr>
        <p:sp>
          <p:nvSpPr>
            <p:cNvPr id="15" name="Speech Bubble: Rectangle with Corners Rounded 14">
              <a:extLst>
                <a:ext uri="{FF2B5EF4-FFF2-40B4-BE49-F238E27FC236}">
                  <a16:creationId xmlns:a16="http://schemas.microsoft.com/office/drawing/2014/main" id="{90604D9A-0F93-4C39-86D0-47A8139AB76A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4189"/>
                <a:gd name="adj2" fmla="val 6812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40423-DCAE-42EF-8603-CB7CE6D9AD44}"/>
                </a:ext>
              </a:extLst>
            </p:cNvPr>
            <p:cNvSpPr txBox="1"/>
            <p:nvPr/>
          </p:nvSpPr>
          <p:spPr>
            <a:xfrm>
              <a:off x="1503138" y="3394352"/>
              <a:ext cx="3153816" cy="11356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4000" dirty="0"/>
                <a:t>Runtime error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156991-F43C-4280-8C77-46589B09C2FF}"/>
              </a:ext>
            </a:extLst>
          </p:cNvPr>
          <p:cNvGrpSpPr/>
          <p:nvPr/>
        </p:nvGrpSpPr>
        <p:grpSpPr>
          <a:xfrm>
            <a:off x="3507920" y="3994540"/>
            <a:ext cx="2877700" cy="2501581"/>
            <a:chOff x="8273212" y="2372594"/>
            <a:chExt cx="3048000" cy="213360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8" name="Speech Bubble: Oval 17">
              <a:extLst>
                <a:ext uri="{FF2B5EF4-FFF2-40B4-BE49-F238E27FC236}">
                  <a16:creationId xmlns:a16="http://schemas.microsoft.com/office/drawing/2014/main" id="{1B7411D7-31EF-431B-BBA8-AD98E15F5BB9}"/>
                </a:ext>
              </a:extLst>
            </p:cNvPr>
            <p:cNvSpPr/>
            <p:nvPr/>
          </p:nvSpPr>
          <p:spPr bwMode="auto">
            <a:xfrm>
              <a:off x="8273212" y="2372594"/>
              <a:ext cx="3048000" cy="2133600"/>
            </a:xfrm>
            <a:prstGeom prst="wedgeEllipseCallout">
              <a:avLst>
                <a:gd name="adj1" fmla="val 20553"/>
                <a:gd name="adj2" fmla="val 5866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7F3AC2-049D-47F6-9DE8-7BBF820D0F82}"/>
                </a:ext>
              </a:extLst>
            </p:cNvPr>
            <p:cNvSpPr txBox="1"/>
            <p:nvPr/>
          </p:nvSpPr>
          <p:spPr>
            <a:xfrm>
              <a:off x="9023081" y="3060684"/>
              <a:ext cx="1777668" cy="78950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4400" b="1" dirty="0">
                  <a:solidFill>
                    <a:schemeClr val="bg2"/>
                  </a:solidFill>
                </a:rPr>
                <a:t>False</a:t>
              </a:r>
              <a:endParaRPr lang="en-US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3B4F39AE-448C-4256-9741-BF40386D9D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48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логическа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500" y="2731254"/>
            <a:ext cx="6719366" cy="2742446"/>
          </a:xfrm>
        </p:spPr>
        <p:txBody>
          <a:bodyPr/>
          <a:lstStyle/>
          <a:p>
            <a:r>
              <a:rPr lang="en-US" dirty="0" err="1"/>
              <a:t>int</a:t>
            </a:r>
            <a:r>
              <a:rPr lang="en-US" dirty="0"/>
              <a:t> number = 101;</a:t>
            </a:r>
          </a:p>
          <a:p>
            <a:r>
              <a:rPr lang="en-US" dirty="0"/>
              <a:t>if (number &gt;= 1)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("Larger than 1");</a:t>
            </a:r>
          </a:p>
          <a:p>
            <a:r>
              <a:rPr lang="en-US" dirty="0"/>
              <a:t>if (number &lt;= 101)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("Less than 101");</a:t>
            </a:r>
          </a:p>
          <a:p>
            <a:r>
              <a:rPr lang="en-US" dirty="0"/>
              <a:t>  </a:t>
            </a:r>
            <a:r>
              <a:rPr lang="en-US" dirty="0" err="1"/>
              <a:t>System.out.println</a:t>
            </a:r>
            <a:r>
              <a:rPr lang="en-US" dirty="0"/>
              <a:t>("Equal to 101");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096000" y="2393072"/>
            <a:ext cx="3153550" cy="1246436"/>
            <a:chOff x="874338" y="1992405"/>
            <a:chExt cx="4114800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874338" y="1992405"/>
              <a:ext cx="4114800" cy="1493675"/>
            </a:xfrm>
            <a:prstGeom prst="wedgeRoundRectCallout">
              <a:avLst>
                <a:gd name="adj1" fmla="val 31702"/>
                <a:gd name="adj2" fmla="val 8647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8506" y="2209221"/>
              <a:ext cx="4070632" cy="95515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Larger than 1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9020096" y="1863859"/>
            <a:ext cx="3248104" cy="1295309"/>
            <a:chOff x="8967919" y="2302916"/>
            <a:chExt cx="3210491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73675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140699" y="2584755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Less than 101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926E17FA-3463-4C88-AE00-13DDAB2495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7130828" y="4453006"/>
            <a:ext cx="2722115" cy="1321907"/>
            <a:chOff x="1039935" y="4225124"/>
            <a:chExt cx="5767434" cy="2026248"/>
          </a:xfrm>
          <a:solidFill>
            <a:schemeClr val="tx1">
              <a:alpha val="8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39935" y="4225124"/>
              <a:ext cx="5767434" cy="2021280"/>
            </a:xfrm>
            <a:prstGeom prst="wedgeRoundRectCallout">
              <a:avLst>
                <a:gd name="adj1" fmla="val 33001"/>
                <a:gd name="adj2" fmla="val 69209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9" cy="19534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8873400" y="3271238"/>
            <a:ext cx="3657600" cy="1927074"/>
            <a:chOff x="5219869" y="4659415"/>
            <a:chExt cx="3743045" cy="2438818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14317" y="4659415"/>
              <a:ext cx="3048000" cy="2438818"/>
            </a:xfrm>
            <a:prstGeom prst="wedgeEllipseCallout">
              <a:avLst>
                <a:gd name="adj1" fmla="val -13814"/>
                <a:gd name="adj2" fmla="val 65114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19869" y="5371621"/>
              <a:ext cx="3743045" cy="9771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Equal to 101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444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83082-8613-4F76-B9D3-514B71488D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6. </a:t>
            </a:r>
            <a:r>
              <a:rPr lang="en-US" dirty="0" err="1"/>
              <a:t>Какво</a:t>
            </a:r>
            <a:r>
              <a:rPr lang="en-US" dirty="0"/>
              <a:t> </a:t>
            </a:r>
            <a:r>
              <a:rPr lang="en-US" dirty="0" err="1"/>
              <a:t>ще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отпечата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конзолата</a:t>
            </a:r>
            <a:r>
              <a:rPr lang="en-US" dirty="0"/>
              <a:t>,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изпълним</a:t>
            </a:r>
            <a:r>
              <a:rPr lang="en-US" dirty="0"/>
              <a:t> </a:t>
            </a:r>
            <a:r>
              <a:rPr lang="en-US" dirty="0" err="1"/>
              <a:t>следната</a:t>
            </a:r>
            <a:r>
              <a:rPr lang="en-US" dirty="0"/>
              <a:t> </a:t>
            </a:r>
            <a:r>
              <a:rPr lang="en-US" dirty="0" err="1"/>
              <a:t>логическа</a:t>
            </a:r>
            <a:r>
              <a:rPr lang="en-US" dirty="0"/>
              <a:t> </a:t>
            </a:r>
            <a:r>
              <a:rPr lang="en-US" dirty="0" err="1"/>
              <a:t>проверка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C63803-9C95-487B-B660-EDF01426E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17500" y="2464554"/>
            <a:ext cx="6274865" cy="3053596"/>
          </a:xfrm>
        </p:spPr>
        <p:txBody>
          <a:bodyPr/>
          <a:lstStyle/>
          <a:p>
            <a:r>
              <a:rPr lang="en-US" dirty="0"/>
              <a:t>String role = "Administrator";</a:t>
            </a:r>
          </a:p>
          <a:p>
            <a:r>
              <a:rPr lang="en-US" dirty="0"/>
              <a:t>String password = "SoftUni";</a:t>
            </a:r>
          </a:p>
          <a:p>
            <a:r>
              <a:rPr lang="en-US" dirty="0"/>
              <a:t>if(</a:t>
            </a:r>
            <a:r>
              <a:rPr lang="en-US" dirty="0" err="1"/>
              <a:t>role.equals</a:t>
            </a:r>
            <a:r>
              <a:rPr lang="en-US" dirty="0"/>
              <a:t>("SoftUni")) {</a:t>
            </a:r>
          </a:p>
          <a:p>
            <a:r>
              <a:rPr lang="en-US" dirty="0"/>
              <a:t>  if(</a:t>
            </a:r>
            <a:r>
              <a:rPr lang="en-US" dirty="0" err="1"/>
              <a:t>password.equals</a:t>
            </a:r>
            <a:r>
              <a:rPr lang="en-US" dirty="0"/>
              <a:t>("SoftUni"))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("Welcome!");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AB5DC8B-CE9B-4DBD-9057-F289D15D9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Преговор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309E37-E2B9-414A-B29A-6FBF8B960C4F}"/>
              </a:ext>
            </a:extLst>
          </p:cNvPr>
          <p:cNvGrpSpPr/>
          <p:nvPr/>
        </p:nvGrpSpPr>
        <p:grpSpPr>
          <a:xfrm>
            <a:off x="8720870" y="4038601"/>
            <a:ext cx="3151103" cy="1476635"/>
            <a:chOff x="1047227" y="4098001"/>
            <a:chExt cx="5767434" cy="2021280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13" name="Speech Bubble: Rectangle with Corners Rounded 12">
              <a:extLst>
                <a:ext uri="{FF2B5EF4-FFF2-40B4-BE49-F238E27FC236}">
                  <a16:creationId xmlns:a16="http://schemas.microsoft.com/office/drawing/2014/main" id="{2F3C1CB8-FE31-49D8-8150-0025FF81669C}"/>
                </a:ext>
              </a:extLst>
            </p:cNvPr>
            <p:cNvSpPr/>
            <p:nvPr/>
          </p:nvSpPr>
          <p:spPr bwMode="auto">
            <a:xfrm>
              <a:off x="1047227" y="4098001"/>
              <a:ext cx="5767434" cy="2021280"/>
            </a:xfrm>
            <a:prstGeom prst="wedgeRoundRectCallout">
              <a:avLst>
                <a:gd name="adj1" fmla="val -42026"/>
                <a:gd name="adj2" fmla="val 6584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988221-874E-4FF7-8580-CD3636623647}"/>
                </a:ext>
              </a:extLst>
            </p:cNvPr>
            <p:cNvSpPr txBox="1"/>
            <p:nvPr/>
          </p:nvSpPr>
          <p:spPr>
            <a:xfrm>
              <a:off x="1321229" y="4297907"/>
              <a:ext cx="5204848" cy="17444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sz="3200" dirty="0"/>
                <a:t>Compile time error</a:t>
              </a:r>
              <a:endParaRPr lang="en-US" sz="4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6C13EED-B490-48BB-B5E6-BD0EA6ACE9C4}"/>
              </a:ext>
            </a:extLst>
          </p:cNvPr>
          <p:cNvGrpSpPr/>
          <p:nvPr/>
        </p:nvGrpSpPr>
        <p:grpSpPr>
          <a:xfrm>
            <a:off x="6051000" y="4263624"/>
            <a:ext cx="2891652" cy="1901866"/>
            <a:chOff x="5231076" y="4570824"/>
            <a:chExt cx="3375809" cy="2438818"/>
          </a:xfrm>
          <a:solidFill>
            <a:schemeClr val="tx1">
              <a:alpha val="80000"/>
            </a:schemeClr>
          </a:solidFill>
        </p:grpSpPr>
        <p:sp>
          <p:nvSpPr>
            <p:cNvPr id="16" name="Speech Bubble: Oval 15">
              <a:extLst>
                <a:ext uri="{FF2B5EF4-FFF2-40B4-BE49-F238E27FC236}">
                  <a16:creationId xmlns:a16="http://schemas.microsoft.com/office/drawing/2014/main" id="{840CD16A-FA6A-4B07-B359-C42C1B083C6F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858EFCE-0BDC-40B4-9587-9EA9CF824A7B}"/>
                </a:ext>
              </a:extLst>
            </p:cNvPr>
            <p:cNvSpPr txBox="1"/>
            <p:nvPr/>
          </p:nvSpPr>
          <p:spPr>
            <a:xfrm>
              <a:off x="5231076" y="5280297"/>
              <a:ext cx="3375809" cy="99009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No output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E6A1D6A-A1D4-4185-94E0-BD06FBFEA04C}"/>
              </a:ext>
            </a:extLst>
          </p:cNvPr>
          <p:cNvGrpSpPr/>
          <p:nvPr/>
        </p:nvGrpSpPr>
        <p:grpSpPr>
          <a:xfrm>
            <a:off x="6109233" y="2849725"/>
            <a:ext cx="2751086" cy="1266985"/>
            <a:chOff x="919445" y="3246971"/>
            <a:chExt cx="4467419" cy="1493675"/>
          </a:xfrm>
          <a:solidFill>
            <a:schemeClr val="tx1">
              <a:lumMod val="60000"/>
              <a:lumOff val="40000"/>
            </a:schemeClr>
          </a:solidFill>
        </p:grpSpPr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17181624-A5B5-4EAC-AF25-BF34A31DC0C9}"/>
                </a:ext>
              </a:extLst>
            </p:cNvPr>
            <p:cNvSpPr/>
            <p:nvPr/>
          </p:nvSpPr>
          <p:spPr bwMode="auto">
            <a:xfrm>
              <a:off x="1063130" y="3246971"/>
              <a:ext cx="4114800" cy="1493675"/>
            </a:xfrm>
            <a:prstGeom prst="wedgeRoundRectCallout">
              <a:avLst>
                <a:gd name="adj1" fmla="val 35039"/>
                <a:gd name="adj2" fmla="val 62263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1F519D-2770-4771-89D8-3A3F9FC93886}"/>
                </a:ext>
              </a:extLst>
            </p:cNvPr>
            <p:cNvSpPr txBox="1"/>
            <p:nvPr/>
          </p:nvSpPr>
          <p:spPr>
            <a:xfrm>
              <a:off x="919445" y="3552679"/>
              <a:ext cx="4467419" cy="9396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algn="ctr"/>
              <a:r>
                <a:rPr lang="en-US" dirty="0"/>
                <a:t>Welcome!</a:t>
              </a:r>
              <a:endParaRPr lang="en-US" sz="40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86B02D-4D4C-480C-AD46-CCEF1FA5684A}"/>
              </a:ext>
            </a:extLst>
          </p:cNvPr>
          <p:cNvGrpSpPr/>
          <p:nvPr/>
        </p:nvGrpSpPr>
        <p:grpSpPr>
          <a:xfrm>
            <a:off x="8775247" y="2242604"/>
            <a:ext cx="3443170" cy="1266985"/>
            <a:chOff x="8967919" y="2302916"/>
            <a:chExt cx="3290638" cy="1266985"/>
          </a:xfrm>
          <a:solidFill>
            <a:schemeClr val="tx1"/>
          </a:solidFill>
        </p:grpSpPr>
        <p:sp>
          <p:nvSpPr>
            <p:cNvPr id="2" name="Speech Bubble: Rectangle with Corners Rounded 1">
              <a:extLst>
                <a:ext uri="{FF2B5EF4-FFF2-40B4-BE49-F238E27FC236}">
                  <a16:creationId xmlns:a16="http://schemas.microsoft.com/office/drawing/2014/main" id="{5929BF1E-D41C-4AE9-BE7D-7543AFD50F3C}"/>
                </a:ext>
              </a:extLst>
            </p:cNvPr>
            <p:cNvSpPr/>
            <p:nvPr/>
          </p:nvSpPr>
          <p:spPr bwMode="auto">
            <a:xfrm>
              <a:off x="8967919" y="2302916"/>
              <a:ext cx="2993647" cy="1266985"/>
            </a:xfrm>
            <a:prstGeom prst="wedgeRoundRectCallout">
              <a:avLst>
                <a:gd name="adj1" fmla="val -34999"/>
                <a:gd name="adj2" fmla="val 68070"/>
                <a:gd name="adj3" fmla="val 16667"/>
              </a:avLst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A199862-28A4-4375-B144-E298EC356FA9}"/>
                </a:ext>
              </a:extLst>
            </p:cNvPr>
            <p:cNvSpPr txBox="1"/>
            <p:nvPr/>
          </p:nvSpPr>
          <p:spPr>
            <a:xfrm>
              <a:off x="9220846" y="2547084"/>
              <a:ext cx="3037711" cy="72590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200" b="1" dirty="0">
                  <a:solidFill>
                    <a:schemeClr val="bg2"/>
                  </a:solidFill>
                </a:rPr>
                <a:t>Runtime error</a:t>
              </a:r>
              <a:endParaRPr lang="en-US" sz="12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1FA658B-E8C4-4659-9DFF-F6A35EA023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4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</TotalTime>
  <Words>2563</Words>
  <Application>Microsoft Office PowerPoint</Application>
  <PresentationFormat>Widescreen</PresentationFormat>
  <Paragraphs>615</Paragraphs>
  <Slides>50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Преговор</vt:lpstr>
      <vt:lpstr>Повторения на блокове код</vt:lpstr>
      <vt:lpstr>Какво е цикъл?  </vt:lpstr>
      <vt:lpstr>Какво е цикъл? (2)</vt:lpstr>
      <vt:lpstr>For-цикъл – конструкция</vt:lpstr>
      <vt:lpstr>Числата от 1 до 100 - условие</vt:lpstr>
      <vt:lpstr>Числата от 1 до 100 - решение</vt:lpstr>
      <vt:lpstr>PowerPoint Presentation</vt:lpstr>
      <vt:lpstr>Увеличаване</vt:lpstr>
      <vt:lpstr>Увеличаване (2)</vt:lpstr>
      <vt:lpstr>Намаляване </vt:lpstr>
      <vt:lpstr>Намаляване (2)</vt:lpstr>
      <vt:lpstr>Работа с по-сложни For-цикли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Техники за използване на For-цикли</vt:lpstr>
      <vt:lpstr>Сумиране на числа – условие</vt:lpstr>
      <vt:lpstr>PowerPoint Presentation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</vt:lpstr>
      <vt:lpstr>Лява и дясна сума – условие</vt:lpstr>
      <vt:lpstr>Решение: лява и дясна сума</vt:lpstr>
      <vt:lpstr>Четна / нечетна сума – условие</vt:lpstr>
      <vt:lpstr>Четна / нечетна сума – условие</vt:lpstr>
      <vt:lpstr>Решение: четна / нечетна сума</vt:lpstr>
      <vt:lpstr>По-сложни задачи с цикли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Lenovo</cp:lastModifiedBy>
  <cp:revision>73</cp:revision>
  <dcterms:created xsi:type="dcterms:W3CDTF">2018-05-23T13:08:44Z</dcterms:created>
  <dcterms:modified xsi:type="dcterms:W3CDTF">2020-07-05T06:05:30Z</dcterms:modified>
  <cp:category>computer programming;programming;C#;програмиране;кодиране</cp:category>
</cp:coreProperties>
</file>