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30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8" r:id="rId39"/>
    <p:sldId id="300" r:id="rId40"/>
    <p:sldId id="29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7629320-2398-414B-BF37-6036D80516BA}">
          <p14:sldIdLst>
            <p14:sldId id="256"/>
            <p14:sldId id="257"/>
            <p14:sldId id="301"/>
          </p14:sldIdLst>
        </p14:section>
        <p14:section name="Associative Arrays" id="{75EDAE54-C00A-41F9-9BB4-C50C1CE9D761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Lambda Expressions" id="{A74698B1-D8B2-440D-82EA-278B64654F72}">
          <p14:sldIdLst>
            <p14:sldId id="272"/>
            <p14:sldId id="273"/>
            <p14:sldId id="274"/>
          </p14:sldIdLst>
        </p14:section>
        <p14:section name="Stream API" id="{964A31E9-B951-4C32-A8AB-4696533022C6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D9E852A5-526C-49E8-B876-75E4E4FA5BED}">
          <p14:sldIdLst>
            <p14:sldId id="292"/>
            <p14:sldId id="298"/>
            <p14:sldId id="300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11.11.2020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3432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506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68202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Notes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845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638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618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311/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Collections and Queries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Associative Arrays, Lambda and Stream API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4" name="Picture 2" descr="Image result for dictionary icon modern">
            <a:extLst>
              <a:ext uri="{FF2B5EF4-FFF2-40B4-BE49-F238E27FC236}">
                <a16:creationId xmlns:a16="http://schemas.microsoft.com/office/drawing/2014/main" id="{9F31D678-2AE2-4231-AF95-FD0DD8C5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63" y="2118648"/>
            <a:ext cx="4310874" cy="2836187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09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4" name="Text Placeholder 7"/>
          <p:cNvSpPr txBox="1">
            <a:spLocks/>
          </p:cNvSpPr>
          <p:nvPr/>
        </p:nvSpPr>
        <p:spPr>
          <a:xfrm>
            <a:off x="7619982" y="3086505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1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3" name="Text Placeholder 7"/>
          <p:cNvSpPr txBox="1">
            <a:spLocks/>
          </p:cNvSpPr>
          <p:nvPr/>
        </p:nvSpPr>
        <p:spPr>
          <a:xfrm>
            <a:off x="9601199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5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0" name="Text Placeholder 7"/>
          <p:cNvSpPr txBox="1">
            <a:spLocks/>
          </p:cNvSpPr>
          <p:nvPr/>
        </p:nvSpPr>
        <p:spPr>
          <a:xfrm>
            <a:off x="7619994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4" name="Text Placeholder 7"/>
          <p:cNvSpPr txBox="1">
            <a:spLocks/>
          </p:cNvSpPr>
          <p:nvPr/>
        </p:nvSpPr>
        <p:spPr>
          <a:xfrm>
            <a:off x="7619993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2" name="Text Placeholder 7"/>
          <p:cNvSpPr txBox="1">
            <a:spLocks/>
          </p:cNvSpPr>
          <p:nvPr/>
        </p:nvSpPr>
        <p:spPr>
          <a:xfrm>
            <a:off x="7619998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Remove()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71912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7619986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7619982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9601199" y="21609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9601200" y="262255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7622076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9601199" y="30873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6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7" name="TextBox 46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2" name="Text Placeholder 7"/>
          <p:cNvSpPr txBox="1">
            <a:spLocks/>
          </p:cNvSpPr>
          <p:nvPr/>
        </p:nvSpPr>
        <p:spPr>
          <a:xfrm>
            <a:off x="9601199" y="308495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3" name="Text Placeholder 7"/>
          <p:cNvSpPr txBox="1">
            <a:spLocks/>
          </p:cNvSpPr>
          <p:nvPr/>
        </p:nvSpPr>
        <p:spPr>
          <a:xfrm>
            <a:off x="9601200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5" name="Text Placeholder 7"/>
          <p:cNvSpPr txBox="1">
            <a:spLocks/>
          </p:cNvSpPr>
          <p:nvPr/>
        </p:nvSpPr>
        <p:spPr>
          <a:xfrm>
            <a:off x="9601200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6" name="Text Placeholder 7"/>
          <p:cNvSpPr txBox="1">
            <a:spLocks/>
          </p:cNvSpPr>
          <p:nvPr/>
        </p:nvSpPr>
        <p:spPr>
          <a:xfrm>
            <a:off x="7619999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7" name="Text Placeholder 7"/>
          <p:cNvSpPr txBox="1">
            <a:spLocks/>
          </p:cNvSpPr>
          <p:nvPr/>
        </p:nvSpPr>
        <p:spPr>
          <a:xfrm>
            <a:off x="9601200" y="4483993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8" name="Text Placeholder 7"/>
          <p:cNvSpPr txBox="1">
            <a:spLocks/>
          </p:cNvSpPr>
          <p:nvPr/>
        </p:nvSpPr>
        <p:spPr>
          <a:xfrm>
            <a:off x="7620000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99" name="Text Placeholder 7"/>
          <p:cNvSpPr txBox="1">
            <a:spLocks/>
          </p:cNvSpPr>
          <p:nvPr/>
        </p:nvSpPr>
        <p:spPr>
          <a:xfrm>
            <a:off x="9601201" y="494432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6" name="Text Placeholder 7"/>
          <p:cNvSpPr txBox="1">
            <a:spLocks/>
          </p:cNvSpPr>
          <p:nvPr/>
        </p:nvSpPr>
        <p:spPr>
          <a:xfrm>
            <a:off x="7620000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07" name="Text Placeholder 7"/>
          <p:cNvSpPr txBox="1">
            <a:spLocks/>
          </p:cNvSpPr>
          <p:nvPr/>
        </p:nvSpPr>
        <p:spPr>
          <a:xfrm>
            <a:off x="9601201" y="540533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5421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40164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9" name="Text Placeholder 7"/>
          <p:cNvSpPr txBox="1">
            <a:spLocks/>
          </p:cNvSpPr>
          <p:nvPr/>
        </p:nvSpPr>
        <p:spPr>
          <a:xfrm>
            <a:off x="7619982" y="3552519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6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012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4.44444E-6 L 0.35638 0.2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00116 L 1.11022E-16 -0.066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0664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6 L -2.08333E-7 -0.0666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3 L 1.11022E-16 -0.066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52" grpId="0" animBg="1"/>
      <p:bldP spid="54" grpId="0" animBg="1"/>
      <p:bldP spid="53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7"/>
          <p:cNvSpPr txBox="1">
            <a:spLocks/>
          </p:cNvSpPr>
          <p:nvPr/>
        </p:nvSpPr>
        <p:spPr>
          <a:xfrm>
            <a:off x="3048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2286000" y="216473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TreeMap&lt;K,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V&gt;</a:t>
            </a:r>
            <a:r>
              <a:rPr lang="en-US" dirty="0"/>
              <a:t> – </a:t>
            </a:r>
            <a:r>
              <a:rPr lang="en-US" dirty="0">
                <a:latin typeface="+mn-lt"/>
              </a:rPr>
              <a:t>Example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7" name="TextBox 6"/>
          <p:cNvSpPr txBox="1"/>
          <p:nvPr/>
        </p:nvSpPr>
        <p:spPr>
          <a:xfrm>
            <a:off x="7619998" y="1466063"/>
            <a:ext cx="3962402" cy="704269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TreeMap</a:t>
            </a:r>
          </a:p>
          <a:p>
            <a:pPr marL="0" lvl="1"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&lt;String, String&gt;</a:t>
            </a:r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619998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601199" y="2160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7619999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601200" y="2617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9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200" y="3075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32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9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200" y="39895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9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200" y="44467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9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200" y="49039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7619999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1" name="Text Placeholder 7"/>
          <p:cNvSpPr txBox="1">
            <a:spLocks/>
          </p:cNvSpPr>
          <p:nvPr/>
        </p:nvSpPr>
        <p:spPr>
          <a:xfrm>
            <a:off x="9601200" y="53611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619999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Text Placeholder 7"/>
          <p:cNvSpPr txBox="1">
            <a:spLocks/>
          </p:cNvSpPr>
          <p:nvPr/>
        </p:nvSpPr>
        <p:spPr>
          <a:xfrm>
            <a:off x="9601200" y="58183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6305490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7" name="Text Placeholder 7"/>
          <p:cNvSpPr txBox="1">
            <a:spLocks/>
          </p:cNvSpPr>
          <p:nvPr/>
        </p:nvSpPr>
        <p:spPr>
          <a:xfrm>
            <a:off x="3048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38" name="Text Placeholder 7"/>
          <p:cNvSpPr txBox="1">
            <a:spLocks/>
          </p:cNvSpPr>
          <p:nvPr/>
        </p:nvSpPr>
        <p:spPr>
          <a:xfrm>
            <a:off x="2286000" y="2792247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+359-899-55-592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79201" y="1534223"/>
            <a:ext cx="1924052" cy="2031325"/>
            <a:chOff x="4246560" y="3429000"/>
            <a:chExt cx="1924052" cy="2031325"/>
          </a:xfrm>
        </p:grpSpPr>
        <p:pic>
          <p:nvPicPr>
            <p:cNvPr id="3074" name="Picture 2" descr="Свързано изображение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3230" y="4417973"/>
              <a:ext cx="1218341" cy="839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4246560" y="3429000"/>
              <a:ext cx="1924052" cy="203132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vert="horz" wrap="square" lIns="180000" tIns="91440" rIns="180000" bIns="91440" rtlCol="0">
              <a:spAutoFit/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  <a:p>
              <a:pPr algn="ctr"/>
              <a:endParaRPr lang="en-US" b="1" noProof="1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95485" y="3505200"/>
              <a:ext cx="1845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ctr"/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Comparator</a:t>
              </a:r>
              <a:b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Function</a:t>
              </a:r>
              <a:endParaRPr lang="en-US" sz="2000" b="1" dirty="0"/>
            </a:p>
          </p:txBody>
        </p:sp>
      </p:grpSp>
      <p:sp>
        <p:nvSpPr>
          <p:cNvPr id="4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7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4.44444E-6 L 0.60015 -0.0020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4.44444E-6 L 0.60016 -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6 -0.00024 L 0.60016 0.066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015 -0.00024 L 0.60015 0.0664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7.40741E-7 L 0.60015 -0.0916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7.40741E-7 L 0.60016 -0.0916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08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37" grpId="0" animBg="1"/>
      <p:bldP spid="37" grpId="1" animBg="1"/>
      <p:bldP spid="38" grpId="0" animBg="1"/>
      <p:bldP spid="3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134116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Iterate </a:t>
            </a:r>
            <a:r>
              <a:rPr lang="en-US" dirty="0">
                <a:solidFill>
                  <a:srgbClr val="234465"/>
                </a:solidFill>
              </a:rPr>
              <a:t>through objects of type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Map.Entry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&lt;K, V&gt;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Cannot modify the collection (</a:t>
            </a:r>
            <a:r>
              <a:rPr lang="en-US" b="1" dirty="0">
                <a:solidFill>
                  <a:schemeClr val="bg1"/>
                </a:solidFill>
              </a:rPr>
              <a:t>read-only</a:t>
            </a:r>
            <a:r>
              <a:rPr lang="en-US" dirty="0"/>
              <a:t>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5" y="2665093"/>
            <a:ext cx="11010942" cy="2912758"/>
          </a:xfr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Map&lt;String, Double&gt; fruits = new </a:t>
            </a:r>
            <a:r>
              <a:rPr lang="en-US" dirty="0" err="1">
                <a:solidFill>
                  <a:schemeClr val="tx1"/>
                </a:solidFill>
              </a:rPr>
              <a:t>LinkedHashMap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("banana", 2.20);</a:t>
            </a:r>
          </a:p>
          <a:p>
            <a:r>
              <a:rPr lang="en-US" dirty="0" err="1">
                <a:solidFill>
                  <a:schemeClr val="tx1"/>
                </a:solidFill>
              </a:rPr>
              <a:t>fruits.put</a:t>
            </a:r>
            <a:r>
              <a:rPr lang="en-US" dirty="0">
                <a:solidFill>
                  <a:schemeClr val="tx1"/>
                </a:solidFill>
              </a:rPr>
              <a:t>("kiwi", 4.50);</a:t>
            </a:r>
          </a:p>
          <a:p>
            <a:r>
              <a:rPr lang="en-US" dirty="0">
                <a:solidFill>
                  <a:schemeClr val="tx1"/>
                </a:solidFill>
              </a:rPr>
              <a:t>for (</a:t>
            </a:r>
            <a:r>
              <a:rPr lang="en-US" dirty="0" err="1">
                <a:solidFill>
                  <a:schemeClr val="bg1"/>
                </a:solidFill>
              </a:rPr>
              <a:t>Map.Entry</a:t>
            </a:r>
            <a:r>
              <a:rPr lang="en-US" dirty="0">
                <a:solidFill>
                  <a:schemeClr val="bg1"/>
                </a:solidFill>
              </a:rPr>
              <a:t>&lt;K, V&gt;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entry </a:t>
            </a:r>
            <a:r>
              <a:rPr lang="en-US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fruits.</a:t>
            </a:r>
            <a:r>
              <a:rPr lang="en-US" dirty="0" err="1">
                <a:solidFill>
                  <a:schemeClr val="bg1"/>
                </a:solidFill>
              </a:rPr>
              <a:t>entrySet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 {</a:t>
            </a:r>
          </a:p>
          <a:p>
            <a:r>
              <a:rPr lang="en-US" dirty="0" err="1">
                <a:solidFill>
                  <a:schemeClr val="tx1"/>
                </a:solidFill>
              </a:rPr>
              <a:t>System.out.printf</a:t>
            </a:r>
            <a:r>
              <a:rPr lang="en-US" dirty="0">
                <a:solidFill>
                  <a:schemeClr val="tx1"/>
                </a:solidFill>
              </a:rPr>
              <a:t>("%s -&gt; %.2f%n", 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getKey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entry.</a:t>
            </a:r>
            <a:r>
              <a:rPr lang="en-US" dirty="0" err="1">
                <a:solidFill>
                  <a:schemeClr val="bg1"/>
                </a:solidFill>
              </a:rPr>
              <a:t>getValue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Map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DA2D8DB3-5282-40DD-92D7-AF5FB1BB4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623" y="5271344"/>
            <a:ext cx="4678677" cy="985081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getKey()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name</a:t>
            </a:r>
          </a:p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entry.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getValue()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03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real numbers and print them in ascending order 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along with their 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Real Numbers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6362" y="2805316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8 2 2 8 2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26040" y="2512929"/>
            <a:ext cx="1559170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2 -&gt; 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8 -&gt; 2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34012" y="282828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76362" y="4725707"/>
            <a:ext cx="2195514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1 5 1 3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26040" y="4137359"/>
            <a:ext cx="155917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1 -&gt; 2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3 -&gt; 1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it-IT" sz="2800" b="1" noProof="1">
                <a:latin typeface="Consolas" pitchFamily="49" charset="0"/>
              </a:rPr>
              <a:t>5 -&gt; 1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34012" y="4748675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5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Real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6190" y="1246329"/>
            <a:ext cx="10246311" cy="49527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double[] nums = Arrays.stream(sc.nextLine().split(" "))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            .mapToDouble(Double::parseDouble).toArray();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Map&lt;Double, Integer&gt; counts = new TreeMap&lt;&gt;();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(double num : nums)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if (!counts.</a:t>
            </a:r>
            <a:r>
              <a:rPr lang="en-US" sz="1800" dirty="0">
                <a:solidFill>
                  <a:schemeClr val="bg1"/>
                </a:solidFill>
              </a:rPr>
              <a:t>containsKey</a:t>
            </a:r>
            <a:r>
              <a:rPr lang="en-US" sz="1800" dirty="0"/>
              <a:t>(num))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  counts.put(num, 0);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counts.put(num, counts.get(num) + 1);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for (Map.Entry&lt;Double, Integer&gt; entry : counts.entrySet()) {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DecimalFormat df = new DecimalFormat("#.#######");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  System.out.printf("%s -&gt; %d%n", df.format(entry.getKey()), entry.getValue());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/>
              <a:t>}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6549470" y="3485065"/>
            <a:ext cx="1938892" cy="919401"/>
          </a:xfrm>
          <a:prstGeom prst="wedgeRoundRectCallout">
            <a:avLst>
              <a:gd name="adj1" fmla="val -72644"/>
              <a:gd name="adj2" fmla="val 24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Overwrite 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10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b="1" dirty="0">
                <a:solidFill>
                  <a:schemeClr val="bg1"/>
                </a:solidFill>
              </a:rPr>
              <a:t>2 * 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lines of pairs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synonym</a:t>
            </a:r>
          </a:p>
          <a:p>
            <a:r>
              <a:rPr lang="en-GB" dirty="0"/>
              <a:t>Each word may have </a:t>
            </a:r>
            <a:r>
              <a:rPr lang="en-GB" b="1" dirty="0">
                <a:solidFill>
                  <a:schemeClr val="bg1"/>
                </a:solidFill>
              </a:rPr>
              <a:t>many</a:t>
            </a:r>
            <a:r>
              <a:rPr lang="en-GB" dirty="0"/>
              <a:t> synonyms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Words Synonyms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25763" y="2590208"/>
            <a:ext cx="1613244" cy="35113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3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adorable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clever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005397" y="3821313"/>
            <a:ext cx="4168176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cute - adorable, charming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200" b="1" noProof="1">
                <a:latin typeface="Consolas" pitchFamily="49" charset="0"/>
              </a:rPr>
              <a:t>smart - clever</a:t>
            </a:r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 rot="16200000">
            <a:off x="5057256" y="4044336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55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Synonyms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916946" y="1301303"/>
            <a:ext cx="10575399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int n = Integer.parseInt(sc.nextLine());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Map&lt;String, ArrayList&lt;String&gt;&gt; words = new </a:t>
            </a:r>
            <a:r>
              <a:rPr lang="en-GB" sz="2400" dirty="0">
                <a:solidFill>
                  <a:schemeClr val="bg1"/>
                </a:solidFill>
              </a:rPr>
              <a:t>LinkedHashMap&lt;&gt;</a:t>
            </a:r>
            <a:r>
              <a:rPr lang="en-GB" sz="2400" dirty="0">
                <a:solidFill>
                  <a:schemeClr val="tx1"/>
                </a:solidFill>
              </a:rPr>
              <a:t>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word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String synonym = sc.nextLine();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</a:t>
            </a:r>
            <a:r>
              <a:rPr lang="en-GB" sz="2400" dirty="0">
                <a:solidFill>
                  <a:schemeClr val="bg1"/>
                </a:solidFill>
              </a:rPr>
              <a:t>putIfAbsent</a:t>
            </a:r>
            <a:r>
              <a:rPr lang="en-GB" sz="2400" dirty="0">
                <a:solidFill>
                  <a:schemeClr val="tx1"/>
                </a:solidFill>
              </a:rPr>
              <a:t>(word, new ArrayList&lt;&gt;());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words.get(word).</a:t>
            </a:r>
            <a:r>
              <a:rPr lang="en-GB" sz="2400" dirty="0">
                <a:solidFill>
                  <a:schemeClr val="bg1"/>
                </a:solidFill>
              </a:rPr>
              <a:t>add</a:t>
            </a:r>
            <a:r>
              <a:rPr lang="en-GB" sz="2400" dirty="0">
                <a:solidFill>
                  <a:schemeClr val="tx1"/>
                </a:solidFill>
              </a:rPr>
              <a:t>(synonym);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</a:p>
          <a:p>
            <a:r>
              <a:rPr lang="en-GB" sz="2400" i="1" dirty="0">
                <a:solidFill>
                  <a:schemeClr val="accent2"/>
                </a:solidFill>
              </a:rPr>
              <a:t>//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each word and synonyms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AF0E1F14-C048-494C-95B1-6B5B99414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058" y="3141858"/>
            <a:ext cx="2492995" cy="871005"/>
          </a:xfrm>
          <a:prstGeom prst="wedgeRoundRectCallout">
            <a:avLst>
              <a:gd name="adj1" fmla="val -63404"/>
              <a:gd name="adj2" fmla="val 51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the key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it does not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88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07DAA1-F069-4F43-9443-9EA8E50269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74" y="1191492"/>
            <a:ext cx="2879662" cy="2879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Lambda Expressions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Anonymous Functions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63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Functions</a:t>
            </a:r>
            <a:endParaRPr lang="bg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GB"/>
              <a:t>A lambda expression is an anonymous function containing </a:t>
            </a:r>
            <a:r>
              <a:rPr lang="bg-BG"/>
              <a:t/>
            </a:r>
            <a:br>
              <a:rPr lang="bg-BG"/>
            </a:br>
            <a:r>
              <a:rPr lang="en-GB"/>
              <a:t>expressions and statements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Lambda expressions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Use the lambda operator </a:t>
            </a:r>
            <a:r>
              <a:rPr lang="en-US" b="1">
                <a:solidFill>
                  <a:schemeClr val="bg1"/>
                </a:solidFill>
                <a:latin typeface="Consolas" pitchFamily="49" charset="0"/>
              </a:rPr>
              <a:t>-&gt;</a:t>
            </a:r>
            <a:r>
              <a:rPr lang="bg-BG" b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000"/>
              <a:t>Read as </a:t>
            </a:r>
            <a:r>
              <a:rPr lang="bg-BG" sz="3000"/>
              <a:t>"</a:t>
            </a:r>
            <a:r>
              <a:rPr lang="en-US" sz="3000" b="1">
                <a:solidFill>
                  <a:schemeClr val="bg1"/>
                </a:solidFill>
              </a:rPr>
              <a:t>goes to</a:t>
            </a:r>
            <a:r>
              <a:rPr lang="en-US" sz="3000"/>
              <a:t>"</a:t>
            </a:r>
            <a:endParaRPr lang="bg-BG" sz="3000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left</a:t>
            </a:r>
            <a:r>
              <a:rPr lang="en-US"/>
              <a:t> side specifies the </a:t>
            </a:r>
            <a:r>
              <a:rPr lang="en-US" b="1">
                <a:solidFill>
                  <a:schemeClr val="bg1"/>
                </a:solidFill>
              </a:rPr>
              <a:t>input</a:t>
            </a:r>
            <a:r>
              <a:rPr lang="en-US"/>
              <a:t> parameters</a:t>
            </a:r>
            <a:endParaRPr lang="bg-BG"/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/>
              <a:t>The </a:t>
            </a:r>
            <a:r>
              <a:rPr lang="en-US" b="1">
                <a:solidFill>
                  <a:schemeClr val="bg1"/>
                </a:solidFill>
              </a:rPr>
              <a:t>right</a:t>
            </a:r>
            <a:r>
              <a:rPr lang="en-US"/>
              <a:t> side holds the </a:t>
            </a:r>
            <a:r>
              <a:rPr lang="en-US" b="1">
                <a:solidFill>
                  <a:schemeClr val="bg1"/>
                </a:solidFill>
              </a:rPr>
              <a:t>expression</a:t>
            </a:r>
            <a:r>
              <a:rPr lang="en-US"/>
              <a:t> or </a:t>
            </a:r>
            <a:r>
              <a:rPr lang="en-US" b="1">
                <a:solidFill>
                  <a:schemeClr val="bg1"/>
                </a:solidFill>
              </a:rPr>
              <a:t>statement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52700" y="2292350"/>
            <a:ext cx="3197225" cy="758825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3200" b="1" dirty="0">
                <a:latin typeface="Consolas" pitchFamily="49" charset="0"/>
                <a:cs typeface="Consolas" pitchFamily="49" charset="0"/>
              </a:rPr>
              <a:t>(a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3200" b="1" dirty="0">
                <a:latin typeface="Consolas" pitchFamily="49" charset="0"/>
                <a:cs typeface="Consolas" pitchFamily="49" charset="0"/>
              </a:rPr>
              <a:t> a &gt; 5)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8580328" y="1825194"/>
            <a:ext cx="3121136" cy="300398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200A5-94B7-4A21-9652-A179334D0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396" y="1993684"/>
            <a:ext cx="2667000" cy="266700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1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Lambda functions are </a:t>
            </a:r>
            <a:r>
              <a:rPr lang="en-GB" b="1" dirty="0">
                <a:solidFill>
                  <a:schemeClr val="bg1"/>
                </a:solidFill>
              </a:rPr>
              <a:t>inline methods </a:t>
            </a:r>
            <a:r>
              <a:rPr lang="en-GB" dirty="0"/>
              <a:t>(functions) </a:t>
            </a:r>
            <a:br>
              <a:rPr lang="en-GB" dirty="0"/>
            </a:br>
            <a:r>
              <a:rPr lang="en-GB" dirty="0"/>
              <a:t>that take input parameters and return values: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 Functions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618364" y="2702716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830709" y="2713905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830709" y="3835610"/>
            <a:ext cx="792776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boolean func(int x) { return x != 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618364" y="3835610"/>
            <a:ext cx="2142586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x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618364" y="4885621"/>
            <a:ext cx="214258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en-US" dirty="0"/>
              <a:t>-&gt;</a:t>
            </a:r>
            <a:r>
              <a:rPr lang="en-US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830710" y="4896810"/>
            <a:ext cx="7927759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static int func()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07179" y="2824244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107179" y="3894740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107178" y="5007149"/>
            <a:ext cx="377301" cy="38131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824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364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9137D1-7862-4CE1-A25A-EBEC2914C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062" y="1117414"/>
            <a:ext cx="3069463" cy="306946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Stream API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Traversing and Querying Collections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smallest</a:t>
            </a:r>
            <a:r>
              <a:rPr lang="en-US" dirty="0"/>
              <a:t> element in a collection: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largest</a:t>
            </a:r>
            <a:r>
              <a:rPr lang="en-US" dirty="0"/>
              <a:t> element in a collection: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(1)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3" y="1870095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(new int[]{15, 25, 35}).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FC9D48-B3EA-4778-8CFE-A852887C34CA}"/>
              </a:ext>
            </a:extLst>
          </p:cNvPr>
          <p:cNvSpPr txBox="1">
            <a:spLocks/>
          </p:cNvSpPr>
          <p:nvPr/>
        </p:nvSpPr>
        <p:spPr>
          <a:xfrm>
            <a:off x="466112" y="5407082"/>
            <a:ext cx="111003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max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max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getAsInt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5A72411-05A5-4200-8408-3CA762FC7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9544" y="5924062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2867692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int[]{15, 25, 35}).min().</a:t>
            </a:r>
            <a:r>
              <a:rPr lang="en-US" dirty="0"/>
              <a:t>orElse(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/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8D6275A-ED78-46E1-9B68-82A72F2A434C}"/>
              </a:ext>
            </a:extLst>
          </p:cNvPr>
          <p:cNvSpPr txBox="1">
            <a:spLocks/>
          </p:cNvSpPr>
          <p:nvPr/>
        </p:nvSpPr>
        <p:spPr>
          <a:xfrm>
            <a:off x="466112" y="3858910"/>
            <a:ext cx="111003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Arrays.stream(new int[]{}).min().orElse(2); </a:t>
            </a:r>
            <a:r>
              <a:rPr lang="en-US" i="1" dirty="0">
                <a:solidFill>
                  <a:schemeClr val="accent2"/>
                </a:solidFill>
              </a:rPr>
              <a:t>// 2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E7EC4108-B72F-44CE-845B-8B5982DEF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5740" y="2400013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22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4" grpId="0" animBg="1"/>
      <p:bldP spid="1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CDD98-1498-40C5-94D3-1FE0152C2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766" y="1208031"/>
            <a:ext cx="11818096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of all elements in a collection:</a:t>
            </a:r>
            <a:endParaRPr lang="en-GB" dirty="0"/>
          </a:p>
          <a:p>
            <a:pPr marL="0" indent="0">
              <a:spcBef>
                <a:spcPts val="3600"/>
              </a:spcBef>
              <a:buNone/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- </a:t>
            </a:r>
            <a:r>
              <a:rPr lang="en-US" dirty="0"/>
              <a:t>finds the 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of all elements:</a:t>
            </a:r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90D547-DFA9-44D8-B67A-69C1EF5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Arrays with Stream API (2)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0A597C-B10E-405F-A253-04FBB839BEC8}"/>
              </a:ext>
            </a:extLst>
          </p:cNvPr>
          <p:cNvSpPr txBox="1">
            <a:spLocks/>
          </p:cNvSpPr>
          <p:nvPr/>
        </p:nvSpPr>
        <p:spPr>
          <a:xfrm>
            <a:off x="466112" y="1862775"/>
            <a:ext cx="10584509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int sum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35}).</a:t>
            </a:r>
            <a:r>
              <a:rPr lang="en-GB" dirty="0"/>
              <a:t>sum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31501E-5EEE-467D-97F6-D594520D774F}"/>
              </a:ext>
            </a:extLst>
          </p:cNvPr>
          <p:cNvSpPr txBox="1">
            <a:spLocks/>
          </p:cNvSpPr>
          <p:nvPr/>
        </p:nvSpPr>
        <p:spPr>
          <a:xfrm>
            <a:off x="466112" y="3743016"/>
            <a:ext cx="1058450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dirty="0">
                <a:solidFill>
                  <a:schemeClr val="tx1"/>
                </a:solidFill>
              </a:rPr>
              <a:t>double avg = Arrays.</a:t>
            </a:r>
            <a:r>
              <a:rPr lang="en-GB" dirty="0"/>
              <a:t>stream</a:t>
            </a:r>
            <a:r>
              <a:rPr lang="en-GB" dirty="0">
                <a:solidFill>
                  <a:schemeClr val="tx1"/>
                </a:solidFill>
              </a:rPr>
              <a:t>(new int[]{15, 25, 35})</a:t>
            </a:r>
          </a:p>
          <a:p>
            <a:r>
              <a:rPr lang="en-GB" dirty="0">
                <a:solidFill>
                  <a:schemeClr val="tx1"/>
                </a:solidFill>
              </a:rPr>
              <a:t>		     .</a:t>
            </a:r>
            <a:r>
              <a:rPr lang="en-GB" dirty="0"/>
              <a:t>average</a:t>
            </a:r>
            <a:r>
              <a:rPr lang="en-GB" dirty="0">
                <a:solidFill>
                  <a:schemeClr val="tx1"/>
                </a:solidFill>
              </a:rPr>
              <a:t>().</a:t>
            </a:r>
            <a:r>
              <a:rPr lang="en-GB" dirty="0"/>
              <a:t>getAsDouble</a:t>
            </a:r>
            <a:r>
              <a:rPr lang="en-GB" dirty="0">
                <a:solidFill>
                  <a:schemeClr val="tx1"/>
                </a:solidFill>
              </a:rPr>
              <a:t>();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E1A5D832-7A38-486E-AEB8-993FC8B7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6492" y="2212087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1E31A67B-3281-4279-9D8F-D27B4724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7180" y="3071274"/>
            <a:ext cx="1183708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925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789" y="3074517"/>
            <a:ext cx="11298624" cy="35167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min()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(1)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536E6F5-600C-42F2-8F54-28A87A43219C}"/>
              </a:ext>
            </a:extLst>
          </p:cNvPr>
          <p:cNvSpPr txBox="1">
            <a:spLocks/>
          </p:cNvSpPr>
          <p:nvPr/>
        </p:nvSpPr>
        <p:spPr>
          <a:xfrm>
            <a:off x="599680" y="1266413"/>
            <a:ext cx="8207872" cy="17223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ArrayList&lt;Integer&gt; nums = new ArrayList&lt;&gt;() {{</a:t>
            </a:r>
          </a:p>
          <a:p>
            <a:r>
              <a:rPr lang="en-US" dirty="0">
                <a:solidFill>
                  <a:schemeClr val="tx1"/>
                </a:solidFill>
              </a:rPr>
              <a:t>   add(15); add(25); add(35);</a:t>
            </a:r>
          </a:p>
          <a:p>
            <a:r>
              <a:rPr lang="en-US" dirty="0">
                <a:solidFill>
                  <a:schemeClr val="tx1"/>
                </a:solidFill>
              </a:rPr>
              <a:t>}};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99680" y="3743601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599680" y="5235046"/>
            <a:ext cx="893687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min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min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E3A30F1-5F3F-4A3B-BFC2-A6869C2A4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0319" y="473346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695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max()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sum()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(2)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610072" y="2029391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().mapToInt(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/>
              <a:t>getAsInt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B93431-F1A0-475F-A3F8-57923233A2E0}"/>
              </a:ext>
            </a:extLst>
          </p:cNvPr>
          <p:cNvSpPr txBox="1">
            <a:spLocks/>
          </p:cNvSpPr>
          <p:nvPr/>
        </p:nvSpPr>
        <p:spPr>
          <a:xfrm>
            <a:off x="610071" y="3447580"/>
            <a:ext cx="9045529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max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max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Integer::compareTo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get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F6A22-55F1-4B63-8992-75EFAE7033AB}"/>
              </a:ext>
            </a:extLst>
          </p:cNvPr>
          <p:cNvSpPr txBox="1">
            <a:spLocks/>
          </p:cNvSpPr>
          <p:nvPr/>
        </p:nvSpPr>
        <p:spPr>
          <a:xfrm>
            <a:off x="610072" y="5433840"/>
            <a:ext cx="9045528" cy="11845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tx1"/>
                </a:solidFill>
              </a:rPr>
              <a:t>int sum = nums.</a:t>
            </a:r>
            <a:r>
              <a:rPr lang="en-US" dirty="0"/>
              <a:t>stream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.</a:t>
            </a:r>
            <a:r>
              <a:rPr lang="en-US" dirty="0"/>
              <a:t>mapToInt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Integer::intValue</a:t>
            </a:r>
            <a:r>
              <a:rPr lang="en-US" dirty="0">
                <a:solidFill>
                  <a:schemeClr val="tx1"/>
                </a:solidFill>
              </a:rPr>
              <a:t>).</a:t>
            </a:r>
            <a:r>
              <a:rPr lang="en-US" dirty="0"/>
              <a:t>sum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D0088D63-0923-4423-999F-C7DA8A4E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5" y="3036531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35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9884FF0-2A54-4801-A6A1-E53C7074D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24" y="5234604"/>
            <a:ext cx="1005083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75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28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6B6AA7-575A-4880-98FC-EA547F1071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322397"/>
            <a:ext cx="11818093" cy="538364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average()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18457C-4C94-4DB0-B4CE-4BFA741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Collections with Stream API (3)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5F130FA-05D1-42CC-82A3-759CFB0D183F}"/>
              </a:ext>
            </a:extLst>
          </p:cNvPr>
          <p:cNvSpPr txBox="1">
            <a:spLocks/>
          </p:cNvSpPr>
          <p:nvPr/>
        </p:nvSpPr>
        <p:spPr>
          <a:xfrm>
            <a:off x="546009" y="2073780"/>
            <a:ext cx="9150443" cy="2575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/>
              <a:t>double</a:t>
            </a:r>
            <a:r>
              <a:rPr lang="en-US" sz="2800" dirty="0">
                <a:solidFill>
                  <a:schemeClr val="tx1"/>
                </a:solidFill>
              </a:rPr>
              <a:t> avg = nums.</a:t>
            </a:r>
            <a:r>
              <a:rPr lang="en-US" sz="2800" dirty="0"/>
              <a:t>stream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mapToInt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/>
              <a:t>Integer::intValue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average</a:t>
            </a:r>
            <a:r>
              <a:rPr lang="en-US" sz="2800" dirty="0">
                <a:solidFill>
                  <a:schemeClr val="tx1"/>
                </a:solidFill>
              </a:rPr>
              <a:t>()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               .</a:t>
            </a:r>
            <a:r>
              <a:rPr lang="en-US" sz="2800" dirty="0"/>
              <a:t>getAsDouble</a:t>
            </a:r>
            <a:r>
              <a:rPr lang="en-US" sz="2800" dirty="0">
                <a:solidFill>
                  <a:schemeClr val="tx1"/>
                </a:solidFill>
              </a:rPr>
              <a:t>();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BA946D-287C-43DA-B268-966E6BDB99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646B79"/>
              </a:clrFrom>
              <a:clrTo>
                <a:srgbClr val="646B79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723" y="4014218"/>
            <a:ext cx="2365100" cy="2365100"/>
          </a:xfrm>
          <a:prstGeom prst="rect">
            <a:avLst/>
          </a:prstGeom>
        </p:spPr>
      </p:pic>
      <p:sp>
        <p:nvSpPr>
          <p:cNvPr id="7" name="AutoShape 24">
            <a:extLst>
              <a:ext uri="{FF2B5EF4-FFF2-40B4-BE49-F238E27FC236}">
                <a16:creationId xmlns:a16="http://schemas.microsoft.com/office/drawing/2014/main" id="{439336DC-E8E8-44E8-A489-9FE158EA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1134" y="3891131"/>
            <a:ext cx="1555352" cy="601997"/>
          </a:xfrm>
          <a:prstGeom prst="wedgeRoundRectCallout">
            <a:avLst>
              <a:gd name="adj1" fmla="val -19036"/>
              <a:gd name="adj2" fmla="val 272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25.0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3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map()</a:t>
            </a:r>
            <a:r>
              <a:rPr lang="en-US" b="1" dirty="0"/>
              <a:t> -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manipulates elements in a collection: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Collections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8721" y="3891162"/>
            <a:ext cx="9002807" cy="26787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String[] words = {"abc", "def", "geh", "yyy"};</a:t>
            </a:r>
          </a:p>
          <a:p>
            <a:r>
              <a:rPr lang="en-US" noProof="1">
                <a:solidFill>
                  <a:schemeClr val="tx1"/>
                </a:solidFill>
              </a:rPr>
              <a:t>words = Arrays.stream(words)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</a:t>
            </a:r>
            <a:r>
              <a:rPr lang="en-US" noProof="1">
                <a:solidFill>
                  <a:schemeClr val="bg1"/>
                </a:solidFill>
              </a:rPr>
              <a:t>map</a:t>
            </a:r>
            <a:r>
              <a:rPr lang="en-US" noProof="1">
                <a:solidFill>
                  <a:schemeClr val="tx1"/>
                </a:solidFill>
              </a:rPr>
              <a:t>(w -&gt; w + "yyy")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.toArray(</a:t>
            </a:r>
            <a:r>
              <a:rPr lang="en-US" noProof="1">
                <a:solidFill>
                  <a:schemeClr val="bg1"/>
                </a:solidFill>
              </a:rPr>
              <a:t>String[]::new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  <a:p>
            <a:r>
              <a:rPr lang="en-US" i="1" noProof="1">
                <a:solidFill>
                  <a:schemeClr val="accent2"/>
                </a:solidFill>
              </a:rPr>
              <a:t>//abcyyy, defyyy, gehyyy, yyyyyy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8722" y="1916932"/>
            <a:ext cx="9002807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</a:t>
            </a:r>
            <a:r>
              <a:rPr lang="en-US" noProof="1">
                <a:solidFill>
                  <a:schemeClr val="bg1"/>
                </a:solidFill>
              </a:rPr>
              <a:t>mapToInt</a:t>
            </a:r>
            <a:r>
              <a:rPr lang="en-US" noProof="1">
                <a:solidFill>
                  <a:schemeClr val="tx1"/>
                </a:solidFill>
              </a:rPr>
              <a:t>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.toArray(); 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7F9CFB01-F3CC-4B2B-81EE-B7088D15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1547" y="2610786"/>
            <a:ext cx="2146613" cy="1280371"/>
          </a:xfrm>
          <a:prstGeom prst="wedgeRoundRectCallout">
            <a:avLst>
              <a:gd name="adj1" fmla="val -77879"/>
              <a:gd name="adj2" fmla="val -366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Parse each element to Integer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2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toArray()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toList()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convert collections: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58823" y="2024424"/>
            <a:ext cx="9326209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int[] </a:t>
            </a:r>
            <a:r>
              <a:rPr lang="en-US" noProof="1">
                <a:solidFill>
                  <a:schemeClr val="tx1"/>
                </a:solidFill>
              </a:rPr>
              <a:t>nums = Arrays.</a:t>
            </a:r>
            <a:r>
              <a:rPr lang="en-US" noProof="1">
                <a:solidFill>
                  <a:schemeClr val="bg1"/>
                </a:solidFill>
              </a:rPr>
              <a:t>stream</a:t>
            </a:r>
            <a:r>
              <a:rPr lang="en-US" noProof="1">
                <a:solidFill>
                  <a:schemeClr val="tx1"/>
                </a:solidFill>
              </a:rPr>
              <a:t>(sc.nextLine().split("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.mapToInt(e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.</a:t>
            </a:r>
            <a:r>
              <a:rPr lang="en-US" noProof="1">
                <a:solidFill>
                  <a:schemeClr val="bg1"/>
                </a:solidFill>
              </a:rPr>
              <a:t>toArray</a:t>
            </a:r>
            <a:r>
              <a:rPr lang="en-US" noProof="1">
                <a:solidFill>
                  <a:schemeClr val="tx1"/>
                </a:solidFill>
              </a:rPr>
              <a:t>();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58824" y="4004709"/>
            <a:ext cx="9326208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olidFill>
                  <a:schemeClr val="bg1"/>
                </a:solidFill>
              </a:rPr>
              <a:t>List&lt;Integer&gt;</a:t>
            </a:r>
            <a:r>
              <a:rPr lang="en-US" noProof="1">
                <a:solidFill>
                  <a:schemeClr val="tx1"/>
                </a:solidFill>
              </a:rPr>
              <a:t> nums = Arrays.stream(sc.nextLine()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.split(" "))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.map(e -&gt; Integer.parseInt(e))</a:t>
            </a:r>
          </a:p>
          <a:p>
            <a:r>
              <a:rPr lang="en-US" noProof="1">
                <a:solidFill>
                  <a:schemeClr val="tx1"/>
                </a:solidFill>
              </a:rPr>
              <a:t>                        .</a:t>
            </a:r>
            <a:r>
              <a:rPr lang="en-US" noProof="1">
                <a:solidFill>
                  <a:schemeClr val="bg1"/>
                </a:solidFill>
              </a:rPr>
              <a:t>collect</a:t>
            </a:r>
            <a:r>
              <a:rPr lang="en-US" noProof="1">
                <a:solidFill>
                  <a:schemeClr val="tx1"/>
                </a:solidFill>
              </a:rPr>
              <a:t>(</a:t>
            </a:r>
            <a:r>
              <a:rPr lang="en-US" noProof="1">
                <a:solidFill>
                  <a:schemeClr val="bg1"/>
                </a:solidFill>
              </a:rPr>
              <a:t>Collectors</a:t>
            </a:r>
            <a:r>
              <a:rPr lang="en-US" noProof="1">
                <a:solidFill>
                  <a:schemeClr val="tx1"/>
                </a:solidFill>
              </a:rPr>
              <a:t>.</a:t>
            </a:r>
            <a:r>
              <a:rPr lang="en-US" noProof="1">
                <a:solidFill>
                  <a:schemeClr val="bg1"/>
                </a:solidFill>
              </a:rPr>
              <a:t>toList()</a:t>
            </a:r>
            <a:r>
              <a:rPr lang="en-US" noProof="1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99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filter()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Collections</a:t>
            </a:r>
            <a:endParaRPr lang="bg-B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3710" y="1973966"/>
            <a:ext cx="10603377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noProof="1">
                <a:solidFill>
                  <a:schemeClr val="tx1"/>
                </a:solidFill>
              </a:rPr>
              <a:t>int[] nums = Arrays.stream(sc.nextLine().split(" "))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.mapToInt(e -&gt; Integer.parseInt(e))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</a:t>
            </a:r>
            <a:r>
              <a:rPr lang="en-US" sz="2800" noProof="1">
                <a:solidFill>
                  <a:schemeClr val="bg1"/>
                </a:solidFill>
              </a:rPr>
              <a:t>filter</a:t>
            </a:r>
            <a:r>
              <a:rPr lang="en-US" sz="2800" noProof="1">
                <a:solidFill>
                  <a:schemeClr val="tx1"/>
                </a:solidFill>
              </a:rPr>
              <a:t>(</a:t>
            </a:r>
            <a:r>
              <a:rPr lang="en-US" sz="2800" noProof="1">
                <a:solidFill>
                  <a:schemeClr val="bg1"/>
                </a:solidFill>
              </a:rPr>
              <a:t>n</a:t>
            </a:r>
            <a:r>
              <a:rPr lang="en-US" sz="2800" noProof="1">
                <a:solidFill>
                  <a:schemeClr val="tx1"/>
                </a:solidFill>
              </a:rPr>
              <a:t> -&gt; </a:t>
            </a:r>
            <a:r>
              <a:rPr lang="en-US" sz="2800" noProof="1">
                <a:solidFill>
                  <a:schemeClr val="bg1"/>
                </a:solidFill>
              </a:rPr>
              <a:t>n &gt; 0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800" noProof="1">
                <a:solidFill>
                  <a:schemeClr val="tx1"/>
                </a:solidFill>
              </a:rPr>
              <a:t>                 .toArray();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DD7B35-DACE-4E4B-A01D-DCE3CFEC52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931" y="3671058"/>
            <a:ext cx="2726133" cy="2726133"/>
          </a:xfrm>
          <a:prstGeom prst="rect">
            <a:avLst/>
          </a:prstGeom>
          <a:noFill/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57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039305"/>
          </a:xfrm>
        </p:spPr>
        <p:txBody>
          <a:bodyPr/>
          <a:lstStyle/>
          <a:p>
            <a:r>
              <a:rPr lang="en-US" dirty="0"/>
              <a:t>Read a string array</a:t>
            </a:r>
            <a:endParaRPr lang="en-US" b="1" dirty="0"/>
          </a:p>
          <a:p>
            <a:r>
              <a:rPr lang="en-US" dirty="0"/>
              <a:t>Print only words which length is even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Word Filter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7242" y="3082167"/>
            <a:ext cx="442132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 orange banana apple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33706" y="2558946"/>
            <a:ext cx="219496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kiwi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orange</a:t>
            </a:r>
          </a:p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banana</a:t>
            </a: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 rot="16200000">
            <a:off x="6576191" y="3074357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55DE7-4BB5-43E8-94E9-171FD161D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241" y="4822403"/>
            <a:ext cx="442132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pizza cake pasta chips</a:t>
            </a:r>
            <a:endParaRPr lang="it-IT" sz="2400" b="1" noProof="1">
              <a:latin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AB2DB8-882B-4307-8885-98DBC34B2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434" y="4822403"/>
            <a:ext cx="219496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cake</a:t>
            </a:r>
          </a:p>
        </p:txBody>
      </p:sp>
      <p:sp>
        <p:nvSpPr>
          <p:cNvPr id="19" name="Down Arrow 6">
            <a:extLst>
              <a:ext uri="{FF2B5EF4-FFF2-40B4-BE49-F238E27FC236}">
                <a16:creationId xmlns:a16="http://schemas.microsoft.com/office/drawing/2014/main" id="{33846166-FE8F-4703-82BB-6BFFEA7E6BE9}"/>
              </a:ext>
            </a:extLst>
          </p:cNvPr>
          <p:cNvSpPr/>
          <p:nvPr/>
        </p:nvSpPr>
        <p:spPr>
          <a:xfrm rot="16200000">
            <a:off x="6576192" y="4814594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432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Associative Arrays</a:t>
            </a:r>
          </a:p>
          <a:p>
            <a:pPr lvl="1"/>
            <a:r>
              <a:rPr lang="en-GB" smtClean="0"/>
              <a:t>HashMap &lt;key, value&gt;</a:t>
            </a:r>
          </a:p>
          <a:p>
            <a:pPr lvl="1"/>
            <a:r>
              <a:rPr lang="en-GB" smtClean="0"/>
              <a:t>LinkedHashMap &lt;key, value&gt;</a:t>
            </a:r>
          </a:p>
          <a:p>
            <a:pPr lvl="1"/>
            <a:r>
              <a:rPr lang="en-GB" smtClean="0"/>
              <a:t>TreeMap &lt;key, value&gt;</a:t>
            </a:r>
          </a:p>
          <a:p>
            <a:r>
              <a:rPr lang="en-GB" smtClean="0"/>
              <a:t>Lambda</a:t>
            </a:r>
          </a:p>
          <a:p>
            <a:r>
              <a:rPr lang="en-GB" smtClean="0"/>
              <a:t>Stream API</a:t>
            </a:r>
          </a:p>
          <a:p>
            <a:pPr lvl="1"/>
            <a:r>
              <a:rPr lang="en-GB" smtClean="0"/>
              <a:t>Filtering</a:t>
            </a:r>
          </a:p>
          <a:p>
            <a:pPr lvl="1"/>
            <a:r>
              <a:rPr lang="en-GB" smtClean="0"/>
              <a:t>Mapping</a:t>
            </a:r>
          </a:p>
          <a:p>
            <a:pPr lvl="1"/>
            <a:r>
              <a:rPr lang="en-GB" smtClean="0"/>
              <a:t>Ordering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1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Word Filter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1256" y="1646543"/>
            <a:ext cx="11291656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800" dirty="0"/>
              <a:t>String[] words = Arrays.stream(sc.nextLine().split(" "))</a:t>
            </a:r>
          </a:p>
          <a:p>
            <a:r>
              <a:rPr lang="en-GB" sz="2800" dirty="0"/>
              <a:t>                .</a:t>
            </a:r>
            <a:r>
              <a:rPr lang="en-GB" sz="2800" dirty="0">
                <a:solidFill>
                  <a:schemeClr val="bg1"/>
                </a:solidFill>
              </a:rPr>
              <a:t>filter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bg1"/>
                </a:solidFill>
              </a:rPr>
              <a:t>w</a:t>
            </a:r>
            <a:r>
              <a:rPr lang="en-GB" sz="2800" dirty="0"/>
              <a:t> -&gt; </a:t>
            </a:r>
            <a:r>
              <a:rPr lang="en-GB" sz="2800" dirty="0">
                <a:solidFill>
                  <a:schemeClr val="bg1"/>
                </a:solidFill>
              </a:rPr>
              <a:t>w.length() % 2 == 0</a:t>
            </a:r>
            <a:r>
              <a:rPr lang="en-GB" sz="2800" dirty="0"/>
              <a:t>)</a:t>
            </a:r>
          </a:p>
          <a:p>
            <a:r>
              <a:rPr lang="en-GB" sz="2800" dirty="0"/>
              <a:t>                .toArray(</a:t>
            </a:r>
            <a:r>
              <a:rPr lang="en-GB" sz="2800" dirty="0">
                <a:solidFill>
                  <a:schemeClr val="bg1"/>
                </a:solidFill>
              </a:rPr>
              <a:t>String[]::new</a:t>
            </a:r>
            <a:r>
              <a:rPr lang="en-GB" sz="2800" dirty="0"/>
              <a:t>);</a:t>
            </a:r>
          </a:p>
          <a:p>
            <a:endParaRPr lang="en-GB" sz="2800" dirty="0"/>
          </a:p>
          <a:p>
            <a:r>
              <a:rPr lang="en-GB" sz="2800" dirty="0"/>
              <a:t>for (String word : words) {</a:t>
            </a:r>
          </a:p>
          <a:p>
            <a:r>
              <a:rPr lang="en-GB" sz="2800" dirty="0"/>
              <a:t>  System.out.println(word);</a:t>
            </a:r>
          </a:p>
          <a:p>
            <a:r>
              <a:rPr lang="en-GB" sz="2800" dirty="0"/>
              <a:t>}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04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096" y="214090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49096" y="4426633"/>
            <a:ext cx="9047356" cy="17262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600" noProof="1">
                <a:solidFill>
                  <a:schemeClr val="tx1"/>
                </a:solidFill>
              </a:rPr>
              <a:t>nums = nums.stream()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</a:t>
            </a:r>
            <a:r>
              <a:rPr lang="en-GB" sz="2600" noProof="1"/>
              <a:t>sorted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(n1, n2)</a:t>
            </a:r>
            <a:r>
              <a:rPr lang="en-GB" sz="2600" noProof="1">
                <a:solidFill>
                  <a:schemeClr val="tx1"/>
                </a:solidFill>
              </a:rPr>
              <a:t> -&gt; </a:t>
            </a:r>
            <a:r>
              <a:rPr lang="en-GB" sz="2600" noProof="1"/>
              <a:t>n2</a:t>
            </a:r>
            <a:r>
              <a:rPr lang="en-GB" sz="2600" noProof="1">
                <a:solidFill>
                  <a:schemeClr val="tx1"/>
                </a:solidFill>
              </a:rPr>
              <a:t>.</a:t>
            </a:r>
            <a:r>
              <a:rPr lang="en-GB" sz="2600" noProof="1"/>
              <a:t>compareTo</a:t>
            </a:r>
            <a:r>
              <a:rPr lang="en-GB" sz="2600" noProof="1">
                <a:solidFill>
                  <a:schemeClr val="tx1"/>
                </a:solidFill>
              </a:rPr>
              <a:t>(</a:t>
            </a:r>
            <a:r>
              <a:rPr lang="en-GB" sz="2600" noProof="1"/>
              <a:t>n1</a:t>
            </a:r>
            <a:r>
              <a:rPr lang="en-GB" sz="2600" noProof="1">
                <a:solidFill>
                  <a:schemeClr val="tx1"/>
                </a:solidFill>
              </a:rPr>
              <a:t>))</a:t>
            </a:r>
          </a:p>
          <a:p>
            <a:r>
              <a:rPr lang="en-GB" sz="2600" noProof="1">
                <a:solidFill>
                  <a:schemeClr val="tx1"/>
                </a:solidFill>
              </a:rPr>
              <a:t>           .collect(Collectors.toList());</a:t>
            </a:r>
            <a:endParaRPr lang="en-US" sz="2600" noProof="1">
              <a:solidFill>
                <a:schemeClr val="tx1"/>
              </a:solidFill>
            </a:endParaRP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6EE55FB9-2BE5-4B1C-AA9B-B6B4E6AE9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1831278"/>
            <a:ext cx="3230835" cy="892958"/>
          </a:xfrm>
          <a:prstGeom prst="wedgeRoundRectCallout">
            <a:avLst>
              <a:gd name="adj1" fmla="val -58858"/>
              <a:gd name="adj2" fmla="val 42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Ascending (Natural) Order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8AB7F8E5-FBED-4D40-BD37-8E2850995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514" y="4114234"/>
            <a:ext cx="2044888" cy="892958"/>
          </a:xfrm>
          <a:prstGeom prst="wedgeRoundRectCallout">
            <a:avLst>
              <a:gd name="adj1" fmla="val -65885"/>
              <a:gd name="adj2" fmla="val 456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Order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sorted()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/>
              <a:t>to sort collections by multiple criteria: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Collections by Multiple Criteria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25176" y="1821870"/>
            <a:ext cx="11541648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Map&lt;Integer, String&gt; products = new HashMap&lt;&gt;();</a:t>
            </a:r>
          </a:p>
          <a:p>
            <a:r>
              <a:rPr lang="it-IT" sz="2200" noProof="1"/>
              <a:t>products.entrySet()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stream</a:t>
            </a:r>
            <a:r>
              <a:rPr lang="it-IT" sz="2200" noProof="1"/>
              <a:t>()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sorted</a:t>
            </a:r>
            <a:r>
              <a:rPr lang="it-IT" sz="2200" noProof="1"/>
              <a:t>(</a:t>
            </a:r>
            <a:r>
              <a:rPr lang="it-IT" sz="2200" noProof="1">
                <a:solidFill>
                  <a:schemeClr val="bg1"/>
                </a:solidFill>
              </a:rPr>
              <a:t>(e1, e2)</a:t>
            </a:r>
            <a:r>
              <a:rPr lang="it-IT" sz="2200" noProof="1"/>
              <a:t> -&gt; {</a:t>
            </a:r>
          </a:p>
          <a:p>
            <a:r>
              <a:rPr lang="it-IT" sz="2200" noProof="1"/>
              <a:t>        int res = e2.getValue().compareTo(e1.getValue());</a:t>
            </a:r>
          </a:p>
          <a:p>
            <a:r>
              <a:rPr lang="it-IT" sz="2200" noProof="1"/>
              <a:t>        if (res == 0)</a:t>
            </a:r>
          </a:p>
          <a:p>
            <a:r>
              <a:rPr lang="it-IT" sz="2200" noProof="1"/>
              <a:t>          res = e1.getKey().compareTo(e2.getKey());</a:t>
            </a:r>
          </a:p>
          <a:p>
            <a:r>
              <a:rPr lang="it-IT" sz="2200" noProof="1"/>
              <a:t>        return </a:t>
            </a:r>
            <a:r>
              <a:rPr lang="it-IT" sz="2200" noProof="1">
                <a:solidFill>
                  <a:schemeClr val="bg1"/>
                </a:solidFill>
              </a:rPr>
              <a:t>res</a:t>
            </a:r>
            <a:r>
              <a:rPr lang="it-IT" sz="2200" noProof="1"/>
              <a:t>; })</a:t>
            </a:r>
          </a:p>
          <a:p>
            <a:r>
              <a:rPr lang="it-IT" sz="2200" noProof="1"/>
              <a:t>     .</a:t>
            </a:r>
            <a:r>
              <a:rPr lang="it-IT" sz="2200" noProof="1">
                <a:solidFill>
                  <a:schemeClr val="bg1"/>
                </a:solidFill>
              </a:rPr>
              <a:t>forEach</a:t>
            </a:r>
            <a:r>
              <a:rPr lang="it-IT" sz="2200" noProof="1"/>
              <a:t>(e -&gt; System.out.println(e.getKey() + " " + e.getValue()));</a:t>
            </a:r>
            <a:endParaRPr lang="en-US" sz="2200" noProof="1"/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710" y="4317385"/>
            <a:ext cx="2306340" cy="445298"/>
          </a:xfrm>
          <a:prstGeom prst="wedgeRoundRectCallout">
            <a:avLst>
              <a:gd name="adj1" fmla="val -67403"/>
              <a:gd name="adj2" fmla="val 46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0FEB4DF6-2DB0-4757-80F0-21FC6E4D2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467" y="5333937"/>
            <a:ext cx="3161904" cy="445298"/>
          </a:xfrm>
          <a:prstGeom prst="wedgeRoundRectCallout">
            <a:avLst>
              <a:gd name="adj1" fmla="val -35554"/>
              <a:gd name="adj2" fmla="val 8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Terminates the stream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75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(1)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10848455" cy="49886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Map&lt;String, ArrayList&lt;Integer&gt;&gt; arr = new HashMap&lt;&gt;();</a:t>
            </a:r>
          </a:p>
          <a:p>
            <a:r>
              <a:rPr lang="en-US" sz="2200" noProof="1"/>
              <a:t>arr.entrySet().stream()</a:t>
            </a:r>
          </a:p>
          <a:p>
            <a:r>
              <a:rPr lang="en-US" sz="2200" noProof="1"/>
              <a:t>   .sorted((a, b) -&gt; {</a:t>
            </a:r>
          </a:p>
          <a:p>
            <a:r>
              <a:rPr lang="en-US" sz="2200" noProof="1"/>
              <a:t>     if (a.getKey().compareTo(b.getKey()) == 0) {</a:t>
            </a:r>
          </a:p>
          <a:p>
            <a:r>
              <a:rPr lang="en-US" sz="2200" noProof="1"/>
              <a:t>       int sumFirst = a.getValue().stream().mapToInt(x -&gt; x).sum();</a:t>
            </a:r>
          </a:p>
          <a:p>
            <a:r>
              <a:rPr lang="en-US" sz="2200" noProof="1"/>
              <a:t>       int sumSecond = b.getValue().stream().mapToInt(x -&gt; x).sum();</a:t>
            </a:r>
          </a:p>
          <a:p>
            <a:r>
              <a:rPr lang="en-US" sz="2200" noProof="1"/>
              <a:t>       return sumFirst - sumSecond;</a:t>
            </a:r>
          </a:p>
          <a:p>
            <a:r>
              <a:rPr lang="en-US" sz="2200" noProof="1"/>
              <a:t>     }</a:t>
            </a:r>
          </a:p>
          <a:p>
            <a:r>
              <a:rPr lang="en-US" sz="2200" noProof="1"/>
              <a:t>     return b.getKey().compareTo(a.getKey());</a:t>
            </a:r>
          </a:p>
          <a:p>
            <a:r>
              <a:rPr lang="en-US" sz="2200" noProof="1"/>
              <a:t>   })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799" y="4412298"/>
            <a:ext cx="1529983" cy="731705"/>
          </a:xfrm>
          <a:prstGeom prst="wedgeRoundRectCallout">
            <a:avLst>
              <a:gd name="adj1" fmla="val -61044"/>
              <a:gd name="adj2" fmla="val -200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criteria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AA91A4DF-ACDD-40A6-8616-835A7995E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782" y="5424304"/>
            <a:ext cx="1813802" cy="692590"/>
          </a:xfrm>
          <a:prstGeom prst="wedgeRoundRectCallout">
            <a:avLst>
              <a:gd name="adj1" fmla="val -58982"/>
              <a:gd name="adj2" fmla="val -168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Descending sorting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6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Functional ForEach (2)</a:t>
            </a:r>
            <a:endParaRPr lang="bg-BG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9639" y="1408550"/>
            <a:ext cx="9976416" cy="44962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noProof="1"/>
              <a:t>  .</a:t>
            </a:r>
            <a:r>
              <a:rPr lang="en-US" sz="2200" noProof="1">
                <a:solidFill>
                  <a:schemeClr val="bg1"/>
                </a:solidFill>
              </a:rPr>
              <a:t>forEach(pair -&gt; {</a:t>
            </a:r>
          </a:p>
          <a:p>
            <a:r>
              <a:rPr lang="en-US" sz="2200" noProof="1"/>
              <a:t>    System.out.println("Key: " + pair.getKey());</a:t>
            </a:r>
          </a:p>
          <a:p>
            <a:r>
              <a:rPr lang="en-US" sz="2200" noProof="1"/>
              <a:t>    System.out.print("Value: ");</a:t>
            </a:r>
          </a:p>
          <a:p>
            <a:r>
              <a:rPr lang="en-US" sz="2200" noProof="1"/>
              <a:t>    </a:t>
            </a:r>
            <a:r>
              <a:rPr lang="en-US" sz="2200" noProof="1">
                <a:solidFill>
                  <a:schemeClr val="bg1"/>
                </a:solidFill>
              </a:rPr>
              <a:t>pair.getValue().sort((a, b) -&gt; a.compareTo(b))</a:t>
            </a:r>
            <a:r>
              <a:rPr lang="en-US" sz="2200" noProof="1"/>
              <a:t>;</a:t>
            </a:r>
          </a:p>
          <a:p>
            <a:r>
              <a:rPr lang="en-US" sz="2200" noProof="1"/>
              <a:t>    for (int num : pair.</a:t>
            </a:r>
            <a:r>
              <a:rPr lang="en-US" sz="2200" noProof="1">
                <a:solidFill>
                  <a:schemeClr val="bg1"/>
                </a:solidFill>
              </a:rPr>
              <a:t>getValue()</a:t>
            </a:r>
            <a:r>
              <a:rPr lang="en-US" sz="2200" noProof="1"/>
              <a:t>) {</a:t>
            </a:r>
          </a:p>
          <a:p>
            <a:r>
              <a:rPr lang="en-US" sz="2200" noProof="1"/>
              <a:t>      System.out.printf("%d ", num);</a:t>
            </a:r>
          </a:p>
          <a:p>
            <a:r>
              <a:rPr lang="en-US" sz="2200" noProof="1"/>
              <a:t>    }</a:t>
            </a:r>
          </a:p>
          <a:p>
            <a:r>
              <a:rPr lang="en-US" sz="2200" noProof="1"/>
              <a:t>    System.out.println();</a:t>
            </a:r>
          </a:p>
          <a:p>
            <a:r>
              <a:rPr lang="en-US" sz="2200" noProof="1"/>
              <a:t>  </a:t>
            </a:r>
            <a:r>
              <a:rPr lang="en-US" sz="2200" noProof="1">
                <a:solidFill>
                  <a:schemeClr val="bg1"/>
                </a:solidFill>
              </a:rPr>
              <a:t>})</a:t>
            </a:r>
            <a:r>
              <a:rPr lang="en-US" sz="2200" noProof="1"/>
              <a:t>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5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Read a list of numbers</a:t>
            </a:r>
          </a:p>
          <a:p>
            <a:r>
              <a:rPr lang="en-US" dirty="0"/>
              <a:t>Print largest 3, if </a:t>
            </a:r>
            <a:r>
              <a:rPr lang="en-GB" dirty="0"/>
              <a:t>there are less than 3</a:t>
            </a:r>
            <a:r>
              <a:rPr lang="bg-BG" dirty="0"/>
              <a:t>, print all of them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Largest 3 Numbers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7960" y="2951519"/>
            <a:ext cx="360954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10 30 15 20 50 5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8111" y="4536377"/>
            <a:ext cx="1975303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50 30 20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77786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37410" y="2949379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701829" y="4535465"/>
            <a:ext cx="162878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</a:rPr>
              <a:t>3 2 1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06860" y="2949378"/>
            <a:ext cx="1357626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20 30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907544" y="4535465"/>
            <a:ext cx="1756257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30 20</a:t>
            </a:r>
            <a:endParaRPr lang="it-IT" sz="2800" b="1" noProof="1">
              <a:latin typeface="Consolas" pitchFamily="49" charset="0"/>
            </a:endParaRPr>
          </a:p>
        </p:txBody>
      </p:sp>
      <p:sp>
        <p:nvSpPr>
          <p:cNvPr id="15" name="Down Arrow 6">
            <a:extLst>
              <a:ext uri="{FF2B5EF4-FFF2-40B4-BE49-F238E27FC236}">
                <a16:creationId xmlns:a16="http://schemas.microsoft.com/office/drawing/2014/main" id="{6C842204-0929-47DE-AEA8-322A11B4DF36}"/>
              </a:ext>
            </a:extLst>
          </p:cNvPr>
          <p:cNvSpPr/>
          <p:nvPr/>
        </p:nvSpPr>
        <p:spPr>
          <a:xfrm>
            <a:off x="6301277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Down Arrow 6">
            <a:extLst>
              <a:ext uri="{FF2B5EF4-FFF2-40B4-BE49-F238E27FC236}">
                <a16:creationId xmlns:a16="http://schemas.microsoft.com/office/drawing/2014/main" id="{478EC703-7B0C-47FF-8CB8-F56DF06E4A9F}"/>
              </a:ext>
            </a:extLst>
          </p:cNvPr>
          <p:cNvSpPr/>
          <p:nvPr/>
        </p:nvSpPr>
        <p:spPr>
          <a:xfrm>
            <a:off x="9570728" y="3766460"/>
            <a:ext cx="429892" cy="60306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68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Largest 3 Numbers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332411" y="1509473"/>
            <a:ext cx="9254375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List&lt;Integer&gt; nums = Arrays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.stream(sc.nextLine().split(" "))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map</a:t>
            </a:r>
            <a:r>
              <a:rPr lang="en-GB" sz="2400" dirty="0"/>
              <a:t>(e -&gt; Integer.parseInt(e))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sorted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(n1, n2)</a:t>
            </a:r>
            <a:r>
              <a:rPr lang="en-GB" sz="2400" dirty="0"/>
              <a:t> -&gt; </a:t>
            </a:r>
            <a:r>
              <a:rPr lang="en-GB" sz="2400" dirty="0">
                <a:solidFill>
                  <a:schemeClr val="bg1"/>
                </a:solidFill>
              </a:rPr>
              <a:t>n2</a:t>
            </a:r>
            <a:r>
              <a:rPr lang="en-GB" sz="2400" dirty="0"/>
              <a:t>.compareTo(</a:t>
            </a:r>
            <a:r>
              <a:rPr lang="en-GB" sz="2400" dirty="0">
                <a:solidFill>
                  <a:schemeClr val="bg1"/>
                </a:solidFill>
              </a:rPr>
              <a:t>n1</a:t>
            </a:r>
            <a:r>
              <a:rPr lang="en-GB" sz="2400" dirty="0"/>
              <a:t>))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limit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3</a:t>
            </a:r>
            <a:r>
              <a:rPr lang="en-GB" sz="24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    .</a:t>
            </a:r>
            <a:r>
              <a:rPr lang="en-GB" sz="2400" dirty="0">
                <a:solidFill>
                  <a:schemeClr val="bg1"/>
                </a:solidFill>
              </a:rPr>
              <a:t>collect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Collectors</a:t>
            </a:r>
            <a:r>
              <a:rPr lang="en-GB" sz="2400" dirty="0"/>
              <a:t>.</a:t>
            </a:r>
            <a:r>
              <a:rPr lang="en-GB" sz="2400" dirty="0">
                <a:solidFill>
                  <a:schemeClr val="bg1"/>
                </a:solidFill>
              </a:rPr>
              <a:t>toList</a:t>
            </a:r>
            <a:r>
              <a:rPr lang="en-GB" sz="2400" dirty="0"/>
              <a:t>());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for (int </a:t>
            </a:r>
            <a:r>
              <a:rPr lang="en-GB" sz="2400" dirty="0" err="1"/>
              <a:t>num</a:t>
            </a:r>
            <a:r>
              <a:rPr lang="en-GB" sz="2400" dirty="0"/>
              <a:t> : </a:t>
            </a:r>
            <a:r>
              <a:rPr lang="en-GB" sz="2400" dirty="0" err="1"/>
              <a:t>nums</a:t>
            </a:r>
            <a:r>
              <a:rPr lang="en-GB" sz="24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    </a:t>
            </a:r>
            <a:r>
              <a:rPr lang="en-GB" sz="2400" dirty="0" err="1"/>
              <a:t>System.out.print</a:t>
            </a:r>
            <a:r>
              <a:rPr lang="en-GB" sz="2400" dirty="0"/>
              <a:t>(</a:t>
            </a:r>
            <a:r>
              <a:rPr lang="en-GB" sz="2400" dirty="0" err="1"/>
              <a:t>num</a:t>
            </a:r>
            <a:r>
              <a:rPr lang="en-GB" sz="2400" dirty="0"/>
              <a:t> + " 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400" dirty="0"/>
              <a:t>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6314248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https://judge.softuni.bg/Contests/1311/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3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9809" y="1792135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chemeClr val="bg2"/>
                </a:solidFill>
              </a:rPr>
              <a:t>Maps hold </a:t>
            </a:r>
            <a:r>
              <a:rPr lang="en-US" b="1" noProof="1">
                <a:solidFill>
                  <a:schemeClr val="bg1"/>
                </a:solidFill>
              </a:rPr>
              <a:t>{key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 value}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pairs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Keyset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holds a set of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unique keys</a:t>
            </a:r>
          </a:p>
          <a:p>
            <a:pPr lvl="1"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Values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hold a collection of values</a:t>
            </a:r>
          </a:p>
          <a:p>
            <a:pPr lvl="1"/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Iterating over a map 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takes the entries as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Map.Entry&lt;K, V&gt;</a:t>
            </a:r>
          </a:p>
          <a:p>
            <a:pPr>
              <a:buClr>
                <a:schemeClr val="bg2"/>
              </a:buClr>
            </a:pP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Lambda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 and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Stream API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help</a:t>
            </a:r>
            <a:b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</a:b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collection</a:t>
            </a:r>
            <a:r>
              <a:rPr lang="bg-BG" noProof="1">
                <a:solidFill>
                  <a:schemeClr val="bg2"/>
                </a:solidFill>
                <a:sym typeface="Wingdings" panose="05000000000000000000" pitchFamily="2" charset="2"/>
              </a:rPr>
              <a:t> </a:t>
            </a:r>
            <a:r>
              <a:rPr lang="en-US" noProof="1">
                <a:solidFill>
                  <a:schemeClr val="bg2"/>
                </a:solidFill>
                <a:sym typeface="Wingdings" panose="05000000000000000000" pitchFamily="2" charset="2"/>
              </a:rPr>
              <a:t>processing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23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4" y="1219201"/>
            <a:ext cx="2791690" cy="27916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Associative Arrays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Collection of Key and Value Pairs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2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Associative arrays are arrays indexed by </a:t>
            </a:r>
            <a:r>
              <a:rPr lang="en-US" b="1" dirty="0">
                <a:solidFill>
                  <a:schemeClr val="bg1"/>
                </a:solidFill>
              </a:rPr>
              <a:t>keys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dirty="0"/>
              <a:t>Hold a set of pairs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{key</a:t>
            </a: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3504" y="3429000"/>
            <a:ext cx="5486400" cy="2468947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4000" tIns="108000" rIns="144000" bIns="108000" rtlCol="0">
              <a:noAutofit/>
            </a:bodyPr>
            <a:lstStyle/>
            <a:p>
              <a:pPr defTabSz="1218987">
                <a:buClr>
                  <a:srgbClr val="F2B254"/>
                </a:buClr>
                <a:buSzPct val="100000"/>
              </a:pPr>
              <a:endPara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1947792"/>
                </p:ext>
              </p:extLst>
            </p:nvPr>
          </p:nvGraphicFramePr>
          <p:xfrm>
            <a:off x="6532879" y="4600769"/>
            <a:ext cx="4856798" cy="159321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13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47ED65-6991-451C-BCE9-447472F9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of Key and Value Pairs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F395A3-8564-40E7-A4D7-73AB0B65FF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Uses a </a:t>
            </a:r>
            <a:r>
              <a:rPr lang="en-US" b="1" dirty="0">
                <a:solidFill>
                  <a:schemeClr val="bg1"/>
                </a:solidFill>
              </a:rPr>
              <a:t>hash-table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list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LinkedHashMap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lvl="1"/>
            <a:r>
              <a:rPr lang="en-US" dirty="0"/>
              <a:t>Keeps the keys in </a:t>
            </a:r>
            <a:r>
              <a:rPr lang="en-US" b="1" dirty="0">
                <a:solidFill>
                  <a:schemeClr val="bg1"/>
                </a:solidFill>
              </a:rPr>
              <a:t>order of addition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TreeMap</a:t>
            </a:r>
            <a:r>
              <a:rPr lang="en-GB" dirty="0"/>
              <a:t>&lt;K, V&gt;</a:t>
            </a:r>
          </a:p>
          <a:p>
            <a:pPr lvl="1"/>
            <a:r>
              <a:rPr lang="en-US" dirty="0"/>
              <a:t>Keys are </a:t>
            </a:r>
            <a:r>
              <a:rPr lang="en-US" b="1" dirty="0">
                <a:solidFill>
                  <a:schemeClr val="bg1"/>
                </a:solidFill>
              </a:rPr>
              <a:t>unique</a:t>
            </a:r>
          </a:p>
          <a:p>
            <a:pPr marL="990266" lvl="1" indent="-457200">
              <a:buClr>
                <a:schemeClr val="tx1"/>
              </a:buClr>
            </a:pPr>
            <a:r>
              <a:rPr lang="en-US" dirty="0"/>
              <a:t>Keeps its </a:t>
            </a:r>
            <a:r>
              <a:rPr lang="en-US" b="1" dirty="0">
                <a:solidFill>
                  <a:schemeClr val="bg1"/>
                </a:solidFill>
              </a:rPr>
              <a:t>keys always sorted</a:t>
            </a:r>
          </a:p>
          <a:p>
            <a:pPr marL="990266" lvl="1" indent="-457200">
              <a:buClr>
                <a:schemeClr val="tx1"/>
              </a:buClr>
            </a:pPr>
            <a:r>
              <a:rPr lang="en-GB" dirty="0"/>
              <a:t>Uses a </a:t>
            </a:r>
            <a:r>
              <a:rPr lang="en-GB" b="1" dirty="0">
                <a:solidFill>
                  <a:schemeClr val="bg1"/>
                </a:solidFill>
              </a:rPr>
              <a:t>balanced search tree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19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put(key, value)</a:t>
            </a:r>
            <a:r>
              <a:rPr lang="en-US" b="1" dirty="0"/>
              <a:t> </a:t>
            </a:r>
            <a:r>
              <a:rPr lang="en-US" dirty="0"/>
              <a:t>method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remove(key)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method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4288" y="2028031"/>
            <a:ext cx="9637176" cy="13805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HashMap&lt;String, Integer&gt;</a:t>
            </a:r>
            <a:r>
              <a:rPr lang="en-US" dirty="0">
                <a:solidFill>
                  <a:schemeClr val="tx1"/>
                </a:solidFill>
              </a:rPr>
              <a:t> airplanes = </a:t>
            </a:r>
            <a:r>
              <a:rPr lang="en-US" dirty="0">
                <a:solidFill>
                  <a:schemeClr val="bg1"/>
                </a:solidFill>
              </a:rPr>
              <a:t>new HashMap&lt;&gt;()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("Boeing 737", 130);</a:t>
            </a:r>
          </a:p>
          <a:p>
            <a:r>
              <a:rPr lang="en-US" dirty="0" err="1">
                <a:solidFill>
                  <a:schemeClr val="tx1"/>
                </a:solidFill>
              </a:rPr>
              <a:t>airplanes.</a:t>
            </a:r>
            <a:r>
              <a:rPr lang="en-US" dirty="0" err="1">
                <a:solidFill>
                  <a:schemeClr val="bg1"/>
                </a:solidFill>
              </a:rPr>
              <a:t>put</a:t>
            </a:r>
            <a:r>
              <a:rPr lang="en-US" dirty="0">
                <a:solidFill>
                  <a:schemeClr val="tx1"/>
                </a:solidFill>
              </a:rPr>
              <a:t>("Airbus A320", 150);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 txBox="1">
            <a:spLocks/>
          </p:cNvSpPr>
          <p:nvPr/>
        </p:nvSpPr>
        <p:spPr>
          <a:xfrm>
            <a:off x="634288" y="4829969"/>
            <a:ext cx="9637176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HashMap&lt;String, Integer&gt;</a:t>
            </a:r>
            <a:r>
              <a:rPr lang="en-GB" dirty="0">
                <a:solidFill>
                  <a:schemeClr val="tx1"/>
                </a:solidFill>
              </a:rPr>
              <a:t> airplanes = </a:t>
            </a:r>
            <a:r>
              <a:rPr lang="en-GB" dirty="0">
                <a:solidFill>
                  <a:schemeClr val="bg1"/>
                </a:solidFill>
              </a:rPr>
              <a:t>new HashMap&lt;&gt;()</a:t>
            </a:r>
            <a:r>
              <a:rPr lang="en-GB" dirty="0">
                <a:solidFill>
                  <a:schemeClr val="tx1"/>
                </a:solidFill>
              </a:rPr>
              <a:t>;</a:t>
            </a:r>
            <a:endParaRPr lang="bg-BG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airplanes.put("Boeing 737", 130);</a:t>
            </a:r>
          </a:p>
          <a:p>
            <a:r>
              <a:rPr lang="en-GB" dirty="0">
                <a:solidFill>
                  <a:schemeClr val="tx1"/>
                </a:solidFill>
              </a:rPr>
              <a:t>airplanes.</a:t>
            </a:r>
            <a:r>
              <a:rPr lang="en-GB" dirty="0">
                <a:solidFill>
                  <a:schemeClr val="bg1"/>
                </a:solidFill>
              </a:rPr>
              <a:t>remove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bg1"/>
                </a:solidFill>
              </a:rPr>
              <a:t>"Boeing 737"</a:t>
            </a:r>
            <a:r>
              <a:rPr lang="en-GB" dirty="0">
                <a:solidFill>
                  <a:schemeClr val="tx1"/>
                </a:solidFill>
              </a:rPr>
              <a:t>);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29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8A6514-6AEA-4219-AD1F-4209A2F54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211571"/>
            <a:ext cx="11811097" cy="5185625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containsKey(key)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containsValue(value)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>
              <a:solidFill>
                <a:srgbClr val="234465"/>
              </a:solidFill>
            </a:endParaRPr>
          </a:p>
          <a:p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9A19E38-3869-4E4E-9155-1BDF2FBDE6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860" y="1829542"/>
            <a:ext cx="8220094" cy="1640037"/>
          </a:xfrm>
        </p:spPr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HashMap&lt;String, Integer&gt; map = new HashMap&lt;&gt;();</a:t>
            </a:r>
          </a:p>
          <a:p>
            <a:r>
              <a:rPr lang="en-US" sz="2200" dirty="0" err="1">
                <a:solidFill>
                  <a:schemeClr val="tx1"/>
                </a:solidFill>
              </a:rPr>
              <a:t>map.put</a:t>
            </a:r>
            <a:r>
              <a:rPr lang="en-US" sz="2200" dirty="0">
                <a:solidFill>
                  <a:schemeClr val="tx1"/>
                </a:solidFill>
              </a:rPr>
              <a:t>("Airbus A320", 150);</a:t>
            </a:r>
          </a:p>
          <a:p>
            <a:r>
              <a:rPr lang="en-US" sz="2200" dirty="0">
                <a:solidFill>
                  <a:schemeClr val="tx1"/>
                </a:solidFill>
              </a:rPr>
              <a:t>if (</a:t>
            </a:r>
            <a:r>
              <a:rPr lang="en-US" sz="2200" dirty="0" err="1">
                <a:solidFill>
                  <a:schemeClr val="tx1"/>
                </a:solidFill>
              </a:rPr>
              <a:t>map.</a:t>
            </a:r>
            <a:r>
              <a:rPr lang="en-US" sz="2200" dirty="0" err="1">
                <a:solidFill>
                  <a:schemeClr val="bg1"/>
                </a:solidFill>
              </a:rPr>
              <a:t>containsKey</a:t>
            </a: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"Airbus A320"</a:t>
            </a:r>
            <a:r>
              <a:rPr lang="en-US" sz="2200" dirty="0">
                <a:solidFill>
                  <a:schemeClr val="tx1"/>
                </a:solidFill>
              </a:rPr>
              <a:t>))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</a:t>
            </a:r>
            <a:r>
              <a:rPr lang="en-US" sz="2200" dirty="0" err="1">
                <a:solidFill>
                  <a:schemeClr val="tx1"/>
                </a:solidFill>
              </a:rPr>
              <a:t>System.out.println</a:t>
            </a:r>
            <a:r>
              <a:rPr lang="en-US" sz="2200" dirty="0">
                <a:solidFill>
                  <a:schemeClr val="tx1"/>
                </a:solidFill>
              </a:rPr>
              <a:t>("Airbus A320 key exists");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307A7-5EFB-429B-91B4-4482C94C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Methods (2)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710187-3BF3-43DD-9167-EAFC22A135AD}"/>
              </a:ext>
            </a:extLst>
          </p:cNvPr>
          <p:cNvSpPr txBox="1">
            <a:spLocks/>
          </p:cNvSpPr>
          <p:nvPr/>
        </p:nvSpPr>
        <p:spPr>
          <a:xfrm>
            <a:off x="775860" y="4611087"/>
            <a:ext cx="8220094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HashMap&lt;String, Integer&gt; map = new HashMap&lt;&gt;();</a:t>
            </a:r>
            <a:endParaRPr lang="bg-BG" sz="2200" dirty="0">
              <a:solidFill>
                <a:schemeClr val="tx1"/>
              </a:solidFill>
            </a:endParaRPr>
          </a:p>
          <a:p>
            <a:r>
              <a:rPr lang="en-GB" sz="2200" dirty="0">
                <a:solidFill>
                  <a:schemeClr val="tx1"/>
                </a:solidFill>
              </a:rPr>
              <a:t>map.put("Airbus A320", 150);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150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//true</a:t>
            </a:r>
          </a:p>
          <a:p>
            <a:r>
              <a:rPr lang="en-GB" sz="2200" dirty="0">
                <a:solidFill>
                  <a:schemeClr val="tx1"/>
                </a:solidFill>
              </a:rPr>
              <a:t>System.out.println(</a:t>
            </a:r>
            <a:r>
              <a:rPr lang="en-GB" sz="2200" dirty="0" err="1">
                <a:solidFill>
                  <a:schemeClr val="tx1"/>
                </a:solidFill>
              </a:rPr>
              <a:t>map.</a:t>
            </a:r>
            <a:r>
              <a:rPr lang="en-GB" sz="2200" dirty="0" err="1">
                <a:solidFill>
                  <a:schemeClr val="bg1"/>
                </a:solidFill>
              </a:rPr>
              <a:t>containsValue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100</a:t>
            </a:r>
            <a:r>
              <a:rPr lang="en-GB" sz="2200" dirty="0">
                <a:solidFill>
                  <a:schemeClr val="tx1"/>
                </a:solidFill>
              </a:rPr>
              <a:t>)); </a:t>
            </a:r>
            <a:r>
              <a:rPr lang="en-GB" sz="2200" i="1" dirty="0">
                <a:solidFill>
                  <a:schemeClr val="accent2"/>
                </a:solidFill>
              </a:rPr>
              <a:t>//false</a:t>
            </a:r>
            <a:endParaRPr lang="bg-BG" sz="2200" i="1" dirty="0">
              <a:solidFill>
                <a:schemeClr val="accent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309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82" y="3682562"/>
            <a:ext cx="1168005" cy="1168005"/>
          </a:xfrm>
          <a:prstGeom prst="rect">
            <a:avLst/>
          </a:prstGeom>
        </p:spPr>
      </p:pic>
      <p:sp>
        <p:nvSpPr>
          <p:cNvPr id="6" name="Text Placeholder 7"/>
          <p:cNvSpPr txBox="1">
            <a:spLocks/>
          </p:cNvSpPr>
          <p:nvPr/>
        </p:nvSpPr>
        <p:spPr>
          <a:xfrm>
            <a:off x="7620000" y="1530207"/>
            <a:ext cx="396239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HashMap: Put()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19998" y="1524000"/>
            <a:ext cx="396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HashMap&lt;String, String&gt;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7619994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601199" y="308489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7619999" y="3547666"/>
            <a:ext cx="1981195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601200" y="3547666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7619998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9601199" y="400812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7619998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601199" y="447040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7619998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601199" y="49301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4" name="TextBox 33"/>
          <p:cNvSpPr txBox="1"/>
          <p:nvPr/>
        </p:nvSpPr>
        <p:spPr>
          <a:xfrm>
            <a:off x="7620000" y="5851338"/>
            <a:ext cx="3962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Key           Value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4758431" y="3074670"/>
            <a:ext cx="207098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 noProof="1"/>
          </a:p>
        </p:txBody>
      </p:sp>
      <p:sp>
        <p:nvSpPr>
          <p:cNvPr id="36" name="TextBox 35"/>
          <p:cNvSpPr txBox="1"/>
          <p:nvPr/>
        </p:nvSpPr>
        <p:spPr>
          <a:xfrm>
            <a:off x="4495794" y="3171468"/>
            <a:ext cx="2543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Hash Function</a:t>
            </a:r>
          </a:p>
        </p:txBody>
      </p:sp>
      <p:sp>
        <p:nvSpPr>
          <p:cNvPr id="39" name="Text Placeholder 7"/>
          <p:cNvSpPr txBox="1">
            <a:spLocks/>
          </p:cNvSpPr>
          <p:nvPr/>
        </p:nvSpPr>
        <p:spPr>
          <a:xfrm>
            <a:off x="7619994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3" name="Text Placeholder 7"/>
          <p:cNvSpPr txBox="1">
            <a:spLocks/>
          </p:cNvSpPr>
          <p:nvPr/>
        </p:nvSpPr>
        <p:spPr>
          <a:xfrm>
            <a:off x="9601199" y="2622332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620000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1" name="Text Placeholder 7"/>
          <p:cNvSpPr txBox="1">
            <a:spLocks/>
          </p:cNvSpPr>
          <p:nvPr/>
        </p:nvSpPr>
        <p:spPr>
          <a:xfrm>
            <a:off x="9601199" y="216027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52" name="Text Placeholder 7"/>
          <p:cNvSpPr txBox="1">
            <a:spLocks/>
          </p:cNvSpPr>
          <p:nvPr/>
        </p:nvSpPr>
        <p:spPr>
          <a:xfrm>
            <a:off x="3048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Pesho</a:t>
            </a:r>
          </a:p>
        </p:txBody>
      </p:sp>
      <p:sp>
        <p:nvSpPr>
          <p:cNvPr id="53" name="Text Placeholder 7"/>
          <p:cNvSpPr txBox="1">
            <a:spLocks/>
          </p:cNvSpPr>
          <p:nvPr/>
        </p:nvSpPr>
        <p:spPr>
          <a:xfrm>
            <a:off x="2286000" y="2160919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0881-123-987</a:t>
            </a:r>
          </a:p>
        </p:txBody>
      </p:sp>
      <p:sp>
        <p:nvSpPr>
          <p:cNvPr id="54" name="Text Placeholder 7"/>
          <p:cNvSpPr txBox="1">
            <a:spLocks/>
          </p:cNvSpPr>
          <p:nvPr/>
        </p:nvSpPr>
        <p:spPr>
          <a:xfrm>
            <a:off x="3048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Gosho</a:t>
            </a:r>
          </a:p>
        </p:txBody>
      </p:sp>
      <p:sp>
        <p:nvSpPr>
          <p:cNvPr id="55" name="Text Placeholder 7"/>
          <p:cNvSpPr txBox="1">
            <a:spLocks/>
          </p:cNvSpPr>
          <p:nvPr/>
        </p:nvSpPr>
        <p:spPr>
          <a:xfrm>
            <a:off x="2286000" y="26174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0881-123-789</a:t>
            </a:r>
          </a:p>
        </p:txBody>
      </p:sp>
      <p:sp>
        <p:nvSpPr>
          <p:cNvPr id="56" name="Text Placeholder 7"/>
          <p:cNvSpPr txBox="1">
            <a:spLocks/>
          </p:cNvSpPr>
          <p:nvPr/>
        </p:nvSpPr>
        <p:spPr>
          <a:xfrm>
            <a:off x="3048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Alice</a:t>
            </a:r>
          </a:p>
        </p:txBody>
      </p:sp>
      <p:sp>
        <p:nvSpPr>
          <p:cNvPr id="57" name="Text Placeholder 7"/>
          <p:cNvSpPr txBox="1">
            <a:spLocks/>
          </p:cNvSpPr>
          <p:nvPr/>
        </p:nvSpPr>
        <p:spPr>
          <a:xfrm>
            <a:off x="2286000" y="3074670"/>
            <a:ext cx="19812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noProof="1"/>
              <a:t>0881-123-978</a:t>
            </a:r>
          </a:p>
        </p:txBody>
      </p:sp>
      <p:sp>
        <p:nvSpPr>
          <p:cNvPr id="48" name="Text Placeholder 7"/>
          <p:cNvSpPr txBox="1">
            <a:spLocks/>
          </p:cNvSpPr>
          <p:nvPr/>
        </p:nvSpPr>
        <p:spPr>
          <a:xfrm>
            <a:off x="7619998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49" name="Text Placeholder 7"/>
          <p:cNvSpPr txBox="1">
            <a:spLocks/>
          </p:cNvSpPr>
          <p:nvPr/>
        </p:nvSpPr>
        <p:spPr>
          <a:xfrm>
            <a:off x="9601199" y="5387340"/>
            <a:ext cx="19812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 b="1" noProof="1"/>
          </a:p>
        </p:txBody>
      </p:sp>
      <p:sp>
        <p:nvSpPr>
          <p:cNvPr id="3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25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7.40741E-7 L 0.37721 0.2324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41" y="1169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7 L 0.23496 0.0071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26 0.23148 L 0.60026 -0.0002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94" y="-1159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0.00718 L 0.60026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8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3.7037E-6 L 0.23496 -0.0594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2986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3.7037E-6 L 0.37874 0.1678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05949 L 0.59974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298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78 0.16666 L 0.6 0.0002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55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6577E-6 -2.96296E-6 L 0.37874 0.1011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37" y="5046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7041E-7 -2.96296E-6 L 0.23496 -0.1261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-6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721 0.10139 L 0.60026 0.000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46" y="-502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49 -0.12384 L 0.59974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2019</Words>
  <Application>Microsoft Office PowerPoint</Application>
  <PresentationFormat>Widescreen</PresentationFormat>
  <Paragraphs>443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Associative Arrays, Lambda and Stream API</vt:lpstr>
      <vt:lpstr>Questions?</vt:lpstr>
      <vt:lpstr>Table of Contents</vt:lpstr>
      <vt:lpstr>Associative Arrays</vt:lpstr>
      <vt:lpstr>Associative Arrays (Maps)</vt:lpstr>
      <vt:lpstr>Collections of Key and Value Pairs</vt:lpstr>
      <vt:lpstr>Built-In Methods</vt:lpstr>
      <vt:lpstr>Built-In Methods (2)</vt:lpstr>
      <vt:lpstr>HashMap: Put()</vt:lpstr>
      <vt:lpstr>HashMap: Remove()</vt:lpstr>
      <vt:lpstr>TreeMap&lt;K, V&gt; – Example</vt:lpstr>
      <vt:lpstr>Iterating Through Map</vt:lpstr>
      <vt:lpstr>Problem: Count Real Numbers </vt:lpstr>
      <vt:lpstr>Solution: Count Real Numbers</vt:lpstr>
      <vt:lpstr>Problem: Words Synonyms</vt:lpstr>
      <vt:lpstr>Solution: Word Synonyms</vt:lpstr>
      <vt:lpstr>Lambda Expressions</vt:lpstr>
      <vt:lpstr>Lambda Functions</vt:lpstr>
      <vt:lpstr>Lambda Functions</vt:lpstr>
      <vt:lpstr>Stream API</vt:lpstr>
      <vt:lpstr>Processing Arrays with Stream API (1)</vt:lpstr>
      <vt:lpstr>Processing Arrays with Stream API (2)</vt:lpstr>
      <vt:lpstr>Processing Collections with Stream API (1)</vt:lpstr>
      <vt:lpstr>Processing Collections with Stream API (2)</vt:lpstr>
      <vt:lpstr>Processing Collections with Stream API (3)</vt:lpstr>
      <vt:lpstr>Manipulating Collections</vt:lpstr>
      <vt:lpstr>Converting Collections</vt:lpstr>
      <vt:lpstr>Filtering Collections</vt:lpstr>
      <vt:lpstr>Problem: Word Filter</vt:lpstr>
      <vt:lpstr>Solution: Word Filter</vt:lpstr>
      <vt:lpstr>Sorting Collections</vt:lpstr>
      <vt:lpstr>Sorting Collections by Multiple Criteria</vt:lpstr>
      <vt:lpstr>Using Functional ForEach (1)</vt:lpstr>
      <vt:lpstr>Using Functional ForEach (2)</vt:lpstr>
      <vt:lpstr>Problem: Largest 3 Numbers</vt:lpstr>
      <vt:lpstr>Solution: Largest 3 Numbers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Arrays</dc:title>
  <dc:subject>Technology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14</cp:revision>
  <dcterms:created xsi:type="dcterms:W3CDTF">2018-05-23T13:08:44Z</dcterms:created>
  <dcterms:modified xsi:type="dcterms:W3CDTF">2020-11-11T09:57:21Z</dcterms:modified>
  <cp:category>programming fundamentals;computer programming;software development;web development</cp:category>
</cp:coreProperties>
</file>