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2" r:id="rId33"/>
    <p:sldId id="294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C69F58D-B05C-4B7A-98EB-D6BB3E29CD80}">
          <p14:sldIdLst>
            <p14:sldId id="256"/>
            <p14:sldId id="257"/>
            <p14:sldId id="258"/>
          </p14:sldIdLst>
        </p14:section>
        <p14:section name="Lists" id="{AEE793B1-0D10-455D-AA35-DF019DCFBE1A}">
          <p14:sldIdLst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Reading Lists from the Console" id="{3A38C357-72B9-47F2-931F-B59EAD8E7719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Sorting Lists and Arrays" id="{35F03EBD-4442-422B-A286-C68CFB1D14AA}">
          <p14:sldIdLst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nclusion" id="{E63DBE24-A16E-42B6-BFF6-638F57253C74}">
          <p14:sldIdLst>
            <p14:sldId id="286"/>
            <p14:sldId id="292"/>
            <p14:sldId id="294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7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295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295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Processing Variable-Length Sequences of Elements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2709393" y="2351427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443951" cy="6946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mtClean="0"/>
              <a:t>Add (Index, El) – Inserts an Element at Position</a:t>
            </a:r>
            <a:endParaRPr lang="en-US" dirty="0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4940383" y="3227777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5084126" y="4561316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084126" y="524902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itle 3"/>
          <p:cNvSpPr txBox="1">
            <a:spLocks/>
          </p:cNvSpPr>
          <p:nvPr/>
        </p:nvSpPr>
        <p:spPr>
          <a:xfrm>
            <a:off x="6943088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0384" y="3254834"/>
            <a:ext cx="2434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2151477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147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-5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228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0026 -0.0965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185 L 0.12006 -0.00185 C 0.17305 -0.00185 0.24063 0.10092 0.24063 0.18542 L 0.24063 0.37616 " pathEditMode="relative" rAng="0" ptsTypes="AAAA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4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0" grpId="0" animBg="1"/>
      <p:bldP spid="20" grpId="1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mtClean="0"/>
              <a:t>Using for Loop or String.split()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991" y="1157118"/>
            <a:ext cx="2784017" cy="278401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First, read from the console the array </a:t>
            </a:r>
            <a:r>
              <a:rPr lang="en-US" b="1" dirty="0">
                <a:solidFill>
                  <a:schemeClr val="bg1"/>
                </a:solidFill>
              </a:rPr>
              <a:t>length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sz="6600" dirty="0"/>
          </a:p>
          <a:p>
            <a:r>
              <a:rPr lang="en-US" dirty="0"/>
              <a:t>Next, create a list of given size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and read its </a:t>
            </a:r>
            <a:r>
              <a:rPr lang="en-US" b="1" dirty="0">
                <a:solidFill>
                  <a:schemeClr val="bg1"/>
                </a:solidFill>
              </a:rPr>
              <a:t>elements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Reading Lists from the Console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36956" y="1902425"/>
            <a:ext cx="8493189" cy="11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Scanner 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 = new Scanner(System.in);</a:t>
            </a:r>
          </a:p>
          <a:p>
            <a:r>
              <a:rPr lang="en-US" dirty="0">
                <a:solidFill>
                  <a:schemeClr val="tx1"/>
                </a:solidFill>
              </a:rPr>
              <a:t>int n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33938" y="3796658"/>
            <a:ext cx="839620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tx1"/>
                </a:solidFill>
              </a:rPr>
              <a:t>List&lt;Integer&gt; list = new ArrayList&lt;&gt;();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n; i++) {</a:t>
            </a:r>
          </a:p>
          <a:p>
            <a:r>
              <a:rPr lang="en-US" dirty="0">
                <a:solidFill>
                  <a:schemeClr val="tx1"/>
                </a:solidFill>
              </a:rPr>
              <a:t>  int number = Integer.parseInt(</a:t>
            </a:r>
            <a:r>
              <a:rPr lang="en-US" dirty="0">
                <a:solidFill>
                  <a:schemeClr val="bg1"/>
                </a:solidFill>
              </a:rPr>
              <a:t>sc</a:t>
            </a:r>
            <a:r>
              <a:rPr lang="en-US" dirty="0">
                <a:solidFill>
                  <a:schemeClr val="tx1"/>
                </a:solidFill>
              </a:rPr>
              <a:t>.nextLine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list.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number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770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Lists can be read from a </a:t>
            </a:r>
            <a:r>
              <a:rPr lang="en-US" b="1" dirty="0">
                <a:solidFill>
                  <a:schemeClr val="bg1"/>
                </a:solidFill>
              </a:rPr>
              <a:t>single line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space separated values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List Values from a Single Line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946" y="1876632"/>
            <a:ext cx="4892963" cy="5447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7946" y="2570766"/>
            <a:ext cx="10651836" cy="28069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sc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.nextLine();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		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nums = new ArrayList&lt;&gt;();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items.size(); i++)</a:t>
            </a: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Integer.parseInt(items.get(i))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682183" y="3644258"/>
            <a:ext cx="2983169" cy="939639"/>
          </a:xfrm>
          <a:prstGeom prst="wedgeRoundRectCallout">
            <a:avLst>
              <a:gd name="adj1" fmla="val -54603"/>
              <a:gd name="adj2" fmla="val -44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 a collection into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17946" y="5527057"/>
            <a:ext cx="10651836" cy="997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List&lt;Integer&gt; items =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Arrays.stream(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values.split(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dirty="0"/>
              <a:t>"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.map(Integer::parseInt).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collect(Collectors.toList())</a:t>
            </a:r>
            <a:r>
              <a:rPr lang="en-US" sz="28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42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pPr>
              <a:spcBef>
                <a:spcPts val="2400"/>
              </a:spcBef>
            </a:pPr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81521" y="1872312"/>
            <a:ext cx="10781896" cy="21929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		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for (int index = 0; index &lt; list.size(); index++)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System.out.printf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			("arr[%d] = %s%n", index, list.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get(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index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521" y="5047347"/>
            <a:ext cx="9586191" cy="13526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ArrayList&lt;&gt;(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7F98954C-2599-4713-BDAD-364CFBA4B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1546" y="4152567"/>
            <a:ext cx="2433231" cy="788419"/>
          </a:xfrm>
          <a:prstGeom prst="wedgeRoundRectCallout">
            <a:avLst>
              <a:gd name="adj1" fmla="val -54777"/>
              <a:gd name="adj2" fmla="val -4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Gets an element at given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529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31451"/>
          </a:xfrm>
        </p:spPr>
        <p:txBody>
          <a:bodyPr/>
          <a:lstStyle/>
          <a:p>
            <a:r>
              <a:rPr lang="en-US" dirty="0"/>
              <a:t>Write a program to sum all adjacent equal numbers in a list of</a:t>
            </a:r>
            <a:br>
              <a:rPr lang="en-US" dirty="0"/>
            </a:br>
            <a:r>
              <a:rPr lang="en-US" dirty="0"/>
              <a:t>decimal numbers, starting from left to right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Sum Adjacent Equal Numbers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82879" y="3140943"/>
            <a:ext cx="260472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3 3 6 1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32959" y="3140943"/>
            <a:ext cx="161145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12 1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6254041" y="3267247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382878" y="4141469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8 2 2 4 8 16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132959" y="4141468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16 8 16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6254041" y="426777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382878" y="5028267"/>
            <a:ext cx="260472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5 4 2 1 1 4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132958" y="5028267"/>
            <a:ext cx="161145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5 8 4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6254041" y="515457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395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092888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List&lt;Double&gt;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.map(Double::</a:t>
            </a:r>
            <a:r>
              <a:rPr lang="en-US" dirty="0" err="1" smtClean="0"/>
              <a:t>parseDouble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numbers.size</a:t>
            </a:r>
            <a:r>
              <a:rPr lang="en-US" dirty="0" smtClean="0"/>
              <a:t>() - 1;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).equals(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+ 1))) {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 + 1);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= -1;</a:t>
            </a:r>
          </a:p>
          <a:p>
            <a:r>
              <a:rPr lang="en-US" dirty="0" smtClean="0"/>
              <a:t>  }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//Continue on the next slide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Sum Adjacent Equal Numbers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15637" y="1376856"/>
            <a:ext cx="10221602" cy="1129834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String output =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joinElementsByDelimiter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numbers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" "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>
                <a:solidFill>
                  <a:schemeClr val="tx1"/>
                </a:solidFill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solidFill>
                  <a:schemeClr val="tx1"/>
                </a:solidFill>
                <a:cs typeface="Arial" panose="020B0604020202020204" pitchFamily="34" charset="0"/>
              </a:rPr>
              <a:t>(output);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Sum Adjacent Equal Numbers (2)</a:t>
            </a:r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26A375F-C133-46E5-9BD9-909597429C83}"/>
              </a:ext>
            </a:extLst>
          </p:cNvPr>
          <p:cNvSpPr txBox="1">
            <a:spLocks/>
          </p:cNvSpPr>
          <p:nvPr/>
        </p:nvSpPr>
        <p:spPr>
          <a:xfrm>
            <a:off x="415637" y="2713344"/>
            <a:ext cx="11434241" cy="38560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static String joinElementsByDelimiter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		(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List&lt;Double&gt; items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,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String delimiter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) {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String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= "";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for (Double item : items) 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  output += (new DecimalFormat("0.#").format(item) + delimiter);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  return </a:t>
            </a:r>
            <a:r>
              <a:rPr lang="en-GB" sz="2400" dirty="0">
                <a:solidFill>
                  <a:schemeClr val="bg1"/>
                </a:solidFill>
                <a:cs typeface="Arial" panose="020B0604020202020204" pitchFamily="34" charset="0"/>
              </a:rPr>
              <a:t>output</a:t>
            </a: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dirty="0">
                <a:solidFill>
                  <a:schemeClr val="tx1"/>
                </a:solidFill>
                <a:cs typeface="Arial" panose="020B0604020202020204" pitchFamily="34" charset="0"/>
              </a:rPr>
              <a:t>}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9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Write a program that sum all numbers in a list in the</a:t>
            </a:r>
            <a:br>
              <a:rPr lang="en-US" dirty="0"/>
            </a:br>
            <a:r>
              <a:rPr lang="en-US" dirty="0"/>
              <a:t>following order: </a:t>
            </a:r>
          </a:p>
          <a:p>
            <a:pPr lvl="1"/>
            <a:r>
              <a:rPr lang="en-US" dirty="0"/>
              <a:t>first + last, first + 1 + last - 1, first + 2 + last - 2, … first + n, last – n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Gauss' Trick</a:t>
            </a:r>
            <a:endParaRPr lang="bg-BG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20" y="3946207"/>
            <a:ext cx="3744210" cy="1633181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36435" y="3946207"/>
            <a:ext cx="2000159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8273" y="3946207"/>
            <a:ext cx="1245206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746192" y="4072511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435" y="4946733"/>
            <a:ext cx="200016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8273" y="4946732"/>
            <a:ext cx="124520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746192" y="5073036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7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516000" y="1449000"/>
            <a:ext cx="10949531" cy="4576009"/>
          </a:xfrm>
        </p:spPr>
        <p:txBody>
          <a:bodyPr/>
          <a:lstStyle/>
          <a:p>
            <a:r>
              <a:rPr lang="en-US" dirty="0" smtClean="0"/>
              <a:t>Scanner </a:t>
            </a:r>
            <a:r>
              <a:rPr lang="en-US" dirty="0" err="1" smtClean="0"/>
              <a:t>sc</a:t>
            </a:r>
            <a:r>
              <a:rPr lang="en-US" dirty="0" smtClean="0"/>
              <a:t> = new Scanner(System.in);</a:t>
            </a:r>
          </a:p>
          <a:p>
            <a:r>
              <a:rPr lang="en-US" dirty="0" smtClean="0"/>
              <a:t>List&lt;Integer&gt; numbers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size = </a:t>
            </a:r>
            <a:r>
              <a:rPr lang="en-US" dirty="0" err="1" smtClean="0"/>
              <a:t>numbers.size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size / 2;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numbers.set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+ </a:t>
            </a:r>
            <a:r>
              <a:rPr lang="en-US" dirty="0" err="1" smtClean="0"/>
              <a:t>numbers.get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numbers.remove</a:t>
            </a:r>
            <a:r>
              <a:rPr lang="en-US" dirty="0" smtClean="0"/>
              <a:t>(</a:t>
            </a:r>
            <a:r>
              <a:rPr lang="en-US" dirty="0" err="1" smtClean="0"/>
              <a:t>numbers.size</a:t>
            </a:r>
            <a:r>
              <a:rPr lang="en-US" dirty="0" smtClean="0"/>
              <a:t>() - 1);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numbers.toString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Gauss' Trick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70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</a:t>
            </a:r>
            <a:r>
              <a:rPr lang="en-GB" sz="11500" b="1" dirty="0"/>
              <a:t>-</a:t>
            </a:r>
            <a:r>
              <a:rPr lang="en-US" sz="11500" b="1" dirty="0"/>
              <a:t>java</a:t>
            </a:r>
          </a:p>
          <a:p>
            <a:pPr marL="0" indent="0" algn="ctr">
              <a:buNone/>
            </a:pPr>
            <a:endParaRPr lang="en-US" sz="11500" b="1" dirty="0"/>
          </a:p>
          <a:p>
            <a:pPr marL="0" indent="0" algn="ctr">
              <a:buNone/>
            </a:pPr>
            <a:endParaRPr lang="en-US" sz="11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83165"/>
            <a:ext cx="9503571" cy="882654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37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receive two lists with numbers. Print a result list which</a:t>
            </a:r>
            <a:br>
              <a:rPr lang="en-US" dirty="0"/>
            </a:br>
            <a:r>
              <a:rPr lang="en-US" dirty="0"/>
              <a:t>contains the numbers from both of the lists</a:t>
            </a:r>
          </a:p>
          <a:p>
            <a:pPr lvl="1"/>
            <a:r>
              <a:rPr lang="en-US" dirty="0"/>
              <a:t>If the length of the two lists is not equal, just add the </a:t>
            </a:r>
            <a:br>
              <a:rPr lang="en-US" dirty="0"/>
            </a:br>
            <a:r>
              <a:rPr lang="en-US" dirty="0"/>
              <a:t>remaining elements at the end of the list</a:t>
            </a:r>
          </a:p>
          <a:p>
            <a:pPr lvl="1"/>
            <a:r>
              <a:rPr lang="en-US" dirty="0"/>
              <a:t>list1[0], list2[0], list1[1], list2[1], …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Merging Lists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12193" y="4682290"/>
            <a:ext cx="202910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1 2 3 4 5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1894" y="4943899"/>
            <a:ext cx="2901906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111" y="5047120"/>
            <a:ext cx="542966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4834" y="3457968"/>
            <a:ext cx="1987834" cy="24731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3"/>
              </a:rPr>
              <a:t>https://judge.softuni.bg/Contests/1295/</a:t>
            </a:r>
            <a:endParaRPr lang="en-US" sz="24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342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0771" y="1169275"/>
            <a:ext cx="12001595" cy="546018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Read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List&lt;Integer&gt; </a:t>
            </a:r>
            <a:r>
              <a:rPr lang="en-US" dirty="0" err="1" smtClean="0">
                <a:solidFill>
                  <a:schemeClr val="tx1"/>
                </a:solidFill>
              </a:rPr>
              <a:t>resultNums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bg1"/>
                </a:solidFill>
              </a:rPr>
              <a:t>Math.min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nums1.</a:t>
            </a:r>
            <a:r>
              <a:rPr lang="en-US" dirty="0" smtClean="0">
                <a:solidFill>
                  <a:schemeClr val="bg1"/>
                </a:solidFill>
              </a:rPr>
              <a:t>size()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tx1"/>
                </a:solidFill>
              </a:rPr>
              <a:t>nums2.</a:t>
            </a:r>
            <a:r>
              <a:rPr lang="en-US" dirty="0" smtClean="0">
                <a:solidFill>
                  <a:schemeClr val="bg1"/>
                </a:solidFill>
              </a:rPr>
              <a:t>size())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TODO: </a:t>
            </a:r>
            <a:r>
              <a:rPr lang="en-US" i="1" dirty="0" smtClean="0">
                <a:solidFill>
                  <a:schemeClr val="accent2"/>
                </a:solidFill>
              </a:rPr>
              <a:t>Add numbers in </a:t>
            </a:r>
            <a:r>
              <a:rPr lang="en-US" i="1" dirty="0" err="1" smtClean="0">
                <a:solidFill>
                  <a:schemeClr val="accent2"/>
                </a:solidFill>
              </a:rPr>
              <a:t>resultNums</a:t>
            </a:r>
            <a:endParaRPr lang="en-US" i="1" dirty="0" smtClean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if (</a:t>
            </a:r>
            <a:r>
              <a:rPr lang="en-US" dirty="0" smtClean="0">
                <a:solidFill>
                  <a:schemeClr val="tx1"/>
                </a:solidFill>
              </a:rPr>
              <a:t>nums1.size()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(nums1, nums2));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else if (</a:t>
            </a:r>
            <a:r>
              <a:rPr lang="en-US" dirty="0" smtClean="0">
                <a:solidFill>
                  <a:schemeClr val="tx1"/>
                </a:solidFill>
              </a:rPr>
              <a:t>nums2.size()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nums1.size()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  </a:t>
            </a:r>
            <a:r>
              <a:rPr lang="en-US" dirty="0" err="1" smtClean="0">
                <a:solidFill>
                  <a:schemeClr val="tx1"/>
                </a:solidFill>
              </a:rPr>
              <a:t>resultNums.</a:t>
            </a:r>
            <a:r>
              <a:rPr lang="en-US" dirty="0" err="1" smtClean="0">
                <a:solidFill>
                  <a:schemeClr val="bg1"/>
                </a:solidFill>
              </a:rPr>
              <a:t>addAll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r>
              <a:rPr lang="en-US" dirty="0" smtClean="0">
                <a:solidFill>
                  <a:schemeClr val="tx1"/>
                </a:solidFill>
              </a:rPr>
              <a:t>(nums2, nums1));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System.out.println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resultNums.toString</a:t>
            </a:r>
            <a:r>
              <a:rPr lang="en-US" dirty="0" smtClean="0">
                <a:solidFill>
                  <a:schemeClr val="tx1"/>
                </a:solidFill>
              </a:rPr>
              <a:t>().</a:t>
            </a:r>
            <a:r>
              <a:rPr lang="en-US" dirty="0" err="1" smtClean="0">
                <a:solidFill>
                  <a:schemeClr val="tx1"/>
                </a:solidFill>
              </a:rPr>
              <a:t>replaceAll</a:t>
            </a:r>
            <a:r>
              <a:rPr lang="en-US" dirty="0" smtClean="0">
                <a:solidFill>
                  <a:schemeClr val="tx1"/>
                </a:solidFill>
              </a:rPr>
              <a:t>("[\\[\\],]", ""));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867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Merging Lists (2)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707614" y="1826515"/>
            <a:ext cx="10722386" cy="38360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public static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getRemainingElements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	(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longerList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shorterList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smtClean="0">
                <a:solidFill>
                  <a:schemeClr val="bg1"/>
                </a:solidFill>
              </a:rPr>
              <a:t>List&lt;Integer&gt;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 = 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shorterList.size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longerList.size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</a:t>
            </a:r>
            <a:r>
              <a:rPr lang="en-US" dirty="0" err="1" smtClean="0">
                <a:solidFill>
                  <a:schemeClr val="tx1"/>
                </a:solidFill>
              </a:rPr>
              <a:t>nums.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longerList.</a:t>
            </a:r>
            <a:r>
              <a:rPr lang="en-US" dirty="0" err="1" smtClean="0">
                <a:solidFill>
                  <a:schemeClr val="bg1"/>
                </a:solidFill>
              </a:rPr>
              <a:t>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return </a:t>
            </a:r>
            <a:r>
              <a:rPr lang="en-US" dirty="0" err="1" smtClean="0">
                <a:solidFill>
                  <a:schemeClr val="tx1"/>
                </a:solidFill>
              </a:rPr>
              <a:t>nums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578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and Manipulating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 and Arrays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791" y="1398464"/>
            <a:ext cx="2657143" cy="26571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706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Sorting a list == reorder its elements incrementally: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Sort()</a:t>
            </a:r>
          </a:p>
          <a:p>
            <a:pPr lvl="1"/>
            <a:r>
              <a:rPr lang="en-US" dirty="0"/>
              <a:t>List items should be </a:t>
            </a:r>
            <a:r>
              <a:rPr lang="en-US" b="1" dirty="0">
                <a:solidFill>
                  <a:schemeClr val="bg1"/>
                </a:solidFill>
              </a:rPr>
              <a:t>comparable</a:t>
            </a:r>
            <a:r>
              <a:rPr lang="en-US" dirty="0"/>
              <a:t>, e.g. numbers, strings, dates, …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Sorting Lists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4780" y="2547286"/>
            <a:ext cx="8856521" cy="3582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names = new ArrayList&lt;&gt;(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Arrays.asList(</a:t>
            </a:r>
            <a:endParaRPr lang="en-US" sz="24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"Peter", "Michael", "</a:t>
            </a:r>
            <a:r>
              <a:rPr lang="en-US" sz="2400" b="1" noProof="1">
                <a:latin typeface="Consolas" pitchFamily="49" charset="0"/>
              </a:rPr>
              <a:t>George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", "Victor", "John"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System.out.println(String.join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(", ", names)); 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Collections.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reverse(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names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  <a:cs typeface="Arial" panose="020B0604020202020204" pitchFamily="34" charset="0"/>
              </a:rPr>
              <a:t>System.out.println(String.join(",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720929" y="3403038"/>
            <a:ext cx="2865830" cy="787239"/>
          </a:xfrm>
          <a:prstGeom prst="wedgeRoundRectCallout">
            <a:avLst>
              <a:gd name="adj1" fmla="val -55892"/>
              <a:gd name="adj2" fmla="val -29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 in natural (ascending) order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939147" y="4531238"/>
            <a:ext cx="3584614" cy="488432"/>
          </a:xfrm>
          <a:prstGeom prst="wedgeRoundRectCallout">
            <a:avLst>
              <a:gd name="adj1" fmla="val -56202"/>
              <a:gd name="adj2" fmla="val 227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 the sorted result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84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number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lines of products. Print a numbered list of all the products ordered by name</a:t>
            </a:r>
          </a:p>
          <a:p>
            <a:r>
              <a:rPr lang="en-US" dirty="0"/>
              <a:t>Examples: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List of Products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72383" y="3193329"/>
            <a:ext cx="173581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Tomatoes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54435" y="3454939"/>
            <a:ext cx="1974358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1.Apples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2.Onions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3.Potatoes</a:t>
            </a:r>
          </a:p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3437399" y="4193700"/>
            <a:ext cx="587829" cy="47342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DC5972-C848-4D95-90ED-E0CC804074AB}"/>
              </a:ext>
            </a:extLst>
          </p:cNvPr>
          <p:cNvGrpSpPr/>
          <p:nvPr/>
        </p:nvGrpSpPr>
        <p:grpSpPr>
          <a:xfrm>
            <a:off x="8025872" y="3193329"/>
            <a:ext cx="1900141" cy="2540324"/>
            <a:chOff x="8248453" y="3242066"/>
            <a:chExt cx="1900141" cy="2540324"/>
          </a:xfrm>
        </p:grpSpPr>
        <p:sp>
          <p:nvSpPr>
            <p:cNvPr id="12" name="Arrow: Right 6">
              <a:extLst>
                <a:ext uri="{FF2B5EF4-FFF2-40B4-BE49-F238E27FC236}">
                  <a16:creationId xmlns:a16="http://schemas.microsoft.com/office/drawing/2014/main" id="{06B641B0-1AA8-441F-A428-B99F623FD3BC}"/>
                </a:ext>
              </a:extLst>
            </p:cNvPr>
            <p:cNvSpPr/>
            <p:nvPr/>
          </p:nvSpPr>
          <p:spPr>
            <a:xfrm rot="5400000">
              <a:off x="7513311" y="4164142"/>
              <a:ext cx="2353390" cy="883106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5972D612-4D0F-404E-87A6-72A2562363E2}"/>
                </a:ext>
              </a:extLst>
            </p:cNvPr>
            <p:cNvSpPr txBox="1">
              <a:spLocks/>
            </p:cNvSpPr>
            <p:nvPr/>
          </p:nvSpPr>
          <p:spPr>
            <a:xfrm>
              <a:off x="8992068" y="3242066"/>
              <a:ext cx="1156526" cy="2540324"/>
            </a:xfrm>
            <a:prstGeom prst="rect">
              <a:avLst/>
            </a:prstGeom>
          </p:spPr>
          <p:txBody>
            <a:bodyPr vert="horz" lIns="108000" tIns="36000" rIns="108000" bIns="36000" rtlCol="0" anchor="ctr">
              <a:noAutofit/>
            </a:bodyPr>
            <a:lstStyle>
              <a:lvl1pPr marL="0" indent="0" algn="ctr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3998" b="1" kern="1200" baseline="0">
                  <a:solidFill>
                    <a:schemeClr val="tx1"/>
                  </a:solidFill>
                  <a:latin typeface="+mn-lt"/>
                  <a:ea typeface="+mn-ea"/>
                  <a:cs typeface="Arial" pitchFamily="34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600" dirty="0"/>
                <a:t>AZ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0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324411" y="1260070"/>
            <a:ext cx="9508431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n =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List&lt;String&gt; </a:t>
            </a:r>
            <a:r>
              <a:rPr lang="en-US" dirty="0" smtClean="0">
                <a:solidFill>
                  <a:schemeClr val="tx1"/>
                </a:solidFill>
              </a:rPr>
              <a:t>products = </a:t>
            </a:r>
            <a:r>
              <a:rPr lang="en-US" dirty="0" smtClean="0">
                <a:solidFill>
                  <a:schemeClr val="bg1"/>
                </a:solidFill>
              </a:rPr>
              <a:t>new </a:t>
            </a:r>
            <a:r>
              <a:rPr lang="en-US" dirty="0" err="1" smtClean="0">
                <a:solidFill>
                  <a:schemeClr val="bg1"/>
                </a:solidFill>
              </a:rPr>
              <a:t>ArrayList</a:t>
            </a:r>
            <a:r>
              <a:rPr lang="en-US" dirty="0" smtClean="0">
                <a:solidFill>
                  <a:schemeClr val="bg1"/>
                </a:solidFill>
              </a:rPr>
              <a:t>&lt;&gt;()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n;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String 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bg1"/>
                </a:solidFill>
              </a:rPr>
              <a:t>sc</a:t>
            </a:r>
            <a:r>
              <a:rPr lang="en-US" dirty="0" err="1" smtClean="0">
                <a:solidFill>
                  <a:schemeClr val="tx1"/>
                </a:solidFill>
              </a:rPr>
              <a:t>.nextLine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products.</a:t>
            </a:r>
            <a:r>
              <a:rPr lang="en-US" dirty="0" err="1" smtClean="0">
                <a:solidFill>
                  <a:schemeClr val="bg1"/>
                </a:solidFill>
              </a:rPr>
              <a:t>add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currentProduct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Collections.</a:t>
            </a:r>
            <a:r>
              <a:rPr lang="en-US" dirty="0" err="1" smtClean="0">
                <a:solidFill>
                  <a:schemeClr val="bg1"/>
                </a:solidFill>
              </a:rPr>
              <a:t>sort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tx1"/>
                </a:solidFill>
              </a:rPr>
              <a:t>products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for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= 0;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&lt; </a:t>
            </a:r>
            <a:r>
              <a:rPr lang="en-US" dirty="0" err="1" smtClean="0">
                <a:solidFill>
                  <a:schemeClr val="tx1"/>
                </a:solidFill>
              </a:rPr>
              <a:t>products.size</a:t>
            </a:r>
            <a:r>
              <a:rPr lang="en-US" dirty="0" smtClean="0">
                <a:solidFill>
                  <a:schemeClr val="tx1"/>
                </a:solidFill>
              </a:rPr>
              <a:t>();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</a:t>
            </a:r>
            <a:r>
              <a:rPr lang="en-US" dirty="0" err="1" smtClean="0">
                <a:solidFill>
                  <a:schemeClr val="tx1"/>
                </a:solidFill>
              </a:rPr>
              <a:t>System.out.printf</a:t>
            </a:r>
            <a:r>
              <a:rPr lang="en-US" dirty="0" smtClean="0">
                <a:solidFill>
                  <a:schemeClr val="tx1"/>
                </a:solidFill>
              </a:rPr>
              <a:t>("%d.%</a:t>
            </a:r>
            <a:r>
              <a:rPr lang="en-US" dirty="0" err="1" smtClean="0">
                <a:solidFill>
                  <a:schemeClr val="tx1"/>
                </a:solidFill>
              </a:rPr>
              <a:t>s%n</a:t>
            </a:r>
            <a:r>
              <a:rPr lang="en-US" dirty="0" smtClean="0">
                <a:solidFill>
                  <a:schemeClr val="tx1"/>
                </a:solidFill>
              </a:rPr>
              <a:t>", 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+ 1, </a:t>
            </a:r>
            <a:r>
              <a:rPr lang="en-US" dirty="0" err="1" smtClean="0">
                <a:solidFill>
                  <a:schemeClr val="tx1"/>
                </a:solidFill>
              </a:rPr>
              <a:t>products.get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));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List of Products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41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899875"/>
          </a:xfrm>
        </p:spPr>
        <p:txBody>
          <a:bodyPr/>
          <a:lstStyle/>
          <a:p>
            <a:r>
              <a:rPr lang="en-US" dirty="0"/>
              <a:t>Read a list of integers, remove all negative numbers from it</a:t>
            </a:r>
          </a:p>
          <a:p>
            <a:pPr lvl="1"/>
            <a:r>
              <a:rPr lang="en-US" dirty="0"/>
              <a:t>Print the remaining elements in reversed order</a:t>
            </a:r>
          </a:p>
          <a:p>
            <a:pPr lvl="1"/>
            <a:r>
              <a:rPr lang="en-US" dirty="0"/>
              <a:t>In case of no elements left in the list, print "empty"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Remove Negatives and Reverse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95613" y="3298370"/>
            <a:ext cx="3347815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526" y="3298370"/>
            <a:ext cx="203393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523736" y="3424674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29439" y="4281418"/>
            <a:ext cx="2280162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287360" y="4281418"/>
            <a:ext cx="892261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23735" y="4407722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129439" y="5255733"/>
            <a:ext cx="2280163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061116" y="5264469"/>
            <a:ext cx="1344748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523735" y="5390773"/>
            <a:ext cx="612484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C4F0E3-B3CA-4155-B676-857898748B09}"/>
              </a:ext>
            </a:extLst>
          </p:cNvPr>
          <p:cNvSpPr txBox="1"/>
          <p:nvPr/>
        </p:nvSpPr>
        <p:spPr>
          <a:xfrm>
            <a:off x="760412" y="609600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https://judge.softuni.bg/Contests/1295/</a:t>
            </a:r>
            <a:endParaRPr lang="en-US" sz="2400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21234" y="1931153"/>
            <a:ext cx="10949531" cy="4576009"/>
          </a:xfrm>
        </p:spPr>
        <p:txBody>
          <a:bodyPr/>
          <a:lstStyle/>
          <a:p>
            <a:r>
              <a:rPr lang="en-US" dirty="0" smtClean="0"/>
              <a:t>List&lt;Integer&gt; </a:t>
            </a:r>
            <a:r>
              <a:rPr lang="en-US" dirty="0" err="1" smtClean="0"/>
              <a:t>nums</a:t>
            </a:r>
            <a:r>
              <a:rPr lang="en-US" dirty="0" smtClean="0"/>
              <a:t> = </a:t>
            </a:r>
            <a:r>
              <a:rPr lang="en-US" dirty="0" err="1" smtClean="0"/>
              <a:t>Arrays.stream</a:t>
            </a:r>
            <a:r>
              <a:rPr lang="en-US" dirty="0" smtClean="0"/>
              <a:t>(</a:t>
            </a:r>
            <a:r>
              <a:rPr lang="en-US" dirty="0" err="1" smtClean="0"/>
              <a:t>sc.nextLine</a:t>
            </a:r>
            <a:r>
              <a:rPr lang="en-US" dirty="0" smtClean="0"/>
              <a:t>().split(" "))</a:t>
            </a:r>
          </a:p>
          <a:p>
            <a:r>
              <a:rPr lang="en-US" dirty="0" smtClean="0"/>
              <a:t>   	.map(Integer::</a:t>
            </a:r>
            <a:r>
              <a:rPr lang="en-US" dirty="0" err="1" smtClean="0"/>
              <a:t>parseInt</a:t>
            </a:r>
            <a:r>
              <a:rPr lang="en-US" dirty="0" smtClean="0"/>
              <a:t>).collect(</a:t>
            </a:r>
            <a:r>
              <a:rPr lang="en-US" dirty="0" err="1" smtClean="0"/>
              <a:t>Collectors.toList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nums.size</a:t>
            </a:r>
            <a:r>
              <a:rPr lang="en-US" dirty="0" smtClean="0"/>
              <a:t>();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nums.get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&lt; 0)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nums.remove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--);</a:t>
            </a:r>
          </a:p>
          <a:p>
            <a:r>
              <a:rPr lang="en-US" dirty="0" err="1" smtClean="0"/>
              <a:t>Collections.reverse</a:t>
            </a:r>
            <a:r>
              <a:rPr lang="en-US" dirty="0" smtClean="0"/>
              <a:t>(</a:t>
            </a:r>
            <a:r>
              <a:rPr lang="en-US" dirty="0" err="1" smtClean="0"/>
              <a:t>nums</a:t>
            </a:r>
            <a:r>
              <a:rPr lang="en-US" dirty="0" smtClean="0"/>
              <a:t>);</a:t>
            </a:r>
          </a:p>
          <a:p>
            <a:r>
              <a:rPr lang="en-US" dirty="0" smtClean="0"/>
              <a:t>if (</a:t>
            </a:r>
            <a:r>
              <a:rPr lang="en-US" dirty="0" err="1" smtClean="0"/>
              <a:t>nums.size</a:t>
            </a:r>
            <a:r>
              <a:rPr lang="en-US" dirty="0" smtClean="0"/>
              <a:t>() == 0)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("empty");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nums.toString</a:t>
            </a:r>
            <a:r>
              <a:rPr lang="en-US" dirty="0" smtClean="0"/>
              <a:t>().</a:t>
            </a:r>
            <a:r>
              <a:rPr lang="en-US" dirty="0" err="1" smtClean="0"/>
              <a:t>replaceAll</a:t>
            </a:r>
            <a:r>
              <a:rPr lang="en-US" dirty="0" smtClean="0"/>
              <a:t>("[\\[\\],]", ""));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Remove Negatives and Reverse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34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374650" y="1195388"/>
            <a:ext cx="11817350" cy="5529262"/>
          </a:xfrm>
        </p:spPr>
        <p:txBody>
          <a:bodyPr/>
          <a:lstStyle/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Lists </a:t>
            </a:r>
            <a:r>
              <a:rPr lang="en-US" dirty="0" smtClean="0"/>
              <a:t>Overview</a:t>
            </a:r>
            <a:endParaRPr lang="en-US" dirty="0"/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List Manipulating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Reading Lists from the Console</a:t>
            </a:r>
          </a:p>
          <a:p>
            <a:pPr marL="514350" indent="-514350">
              <a:lnSpc>
                <a:spcPts val="4000"/>
              </a:lnSpc>
              <a:buFont typeface="+mj-lt"/>
              <a:buAutoNum type="arabicPeriod"/>
            </a:pPr>
            <a:r>
              <a:rPr lang="en-US" dirty="0"/>
              <a:t>Sorting Lists and </a:t>
            </a:r>
            <a:r>
              <a:rPr lang="en-US" dirty="0" smtClean="0"/>
              <a:t>Arrays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Sorting Lists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3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40177" y="1756135"/>
            <a:ext cx="11452161" cy="4982274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Lists hold a sequence of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(variable-length)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Can 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>
                <a:solidFill>
                  <a:schemeClr val="bg2"/>
                </a:solidFill>
              </a:rPr>
              <a:t> /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>
                <a:solidFill>
                  <a:schemeClr val="bg2"/>
                </a:solidFill>
              </a:rPr>
              <a:t> elements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at runtime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Creating (allocating) a list: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ArrayList&lt;E&gt;()</a:t>
            </a:r>
            <a:endParaRPr lang="en-US" sz="30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Accessing list elements by index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Printing list elements: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7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Lists</a:t>
            </a:r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234" y="1768637"/>
            <a:ext cx="3209554" cy="1339223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0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2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1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2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90916" cy="8511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3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59" y="2606207"/>
              <a:ext cx="590916" cy="88196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000" dirty="0">
                  <a:solidFill>
                    <a:schemeClr val="bg2"/>
                  </a:solidFill>
                </a:rPr>
                <a:t>4</a:t>
              </a:r>
              <a:endParaRPr lang="en-US" sz="30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734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of any type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078744" y="1803555"/>
            <a:ext cx="7222041" cy="47720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List&lt;String&gt;</a:t>
            </a:r>
            <a:r>
              <a:rPr lang="en-US" dirty="0">
                <a:solidFill>
                  <a:schemeClr val="tx1"/>
                </a:solidFill>
              </a:rPr>
              <a:t> names = </a:t>
            </a:r>
            <a:r>
              <a:rPr lang="en-US" dirty="0">
                <a:solidFill>
                  <a:schemeClr val="bg1"/>
                </a:solidFill>
              </a:rPr>
              <a:t>new </a:t>
            </a:r>
            <a:r>
              <a:rPr lang="en-US" dirty="0" err="1">
                <a:solidFill>
                  <a:schemeClr val="bg1"/>
                </a:solidFill>
              </a:rPr>
              <a:t>ArrayList</a:t>
            </a:r>
            <a:r>
              <a:rPr lang="en-US" dirty="0">
                <a:solidFill>
                  <a:schemeClr val="bg1"/>
                </a:solidFill>
              </a:rPr>
              <a:t>&lt;&gt;()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//Create a list of strings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"Peter"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"George"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names.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"Maria"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(String name : names)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System.out.println(name);</a:t>
            </a:r>
          </a:p>
          <a:p>
            <a:r>
              <a:rPr lang="en-US" i="1" dirty="0">
                <a:solidFill>
                  <a:schemeClr val="accent2"/>
                </a:solidFill>
              </a:rPr>
              <a:t>//Peter, George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05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– Overview (2)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3795420" y="5468226"/>
            <a:ext cx="1405346" cy="928970"/>
          </a:xfrm>
          <a:prstGeom prst="bentArrow">
            <a:avLst>
              <a:gd name="adj1" fmla="val 23638"/>
              <a:gd name="adj2" fmla="val 25937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971960" y="1101337"/>
            <a:ext cx="8899236" cy="42489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List&lt;Integer&gt;</a:t>
            </a:r>
            <a:r>
              <a:rPr lang="en-US" dirty="0">
                <a:solidFill>
                  <a:schemeClr val="tx1"/>
                </a:solidFill>
              </a:rPr>
              <a:t> nums = new ArrayList&lt;&gt;(</a:t>
            </a:r>
          </a:p>
          <a:p>
            <a:r>
              <a:rPr lang="en-US" dirty="0">
                <a:solidFill>
                  <a:schemeClr val="bg1"/>
                </a:solidFill>
              </a:rPr>
              <a:t>	    Arrays.asList(</a:t>
            </a:r>
            <a:r>
              <a:rPr lang="en-US" dirty="0">
                <a:solidFill>
                  <a:schemeClr val="tx1"/>
                </a:solidFill>
              </a:rPr>
              <a:t>10, 20, 30, 40, 50, 60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remove(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nums.remove(Integer.</a:t>
            </a:r>
            <a:r>
              <a:rPr lang="en-US" dirty="0">
                <a:solidFill>
                  <a:schemeClr val="bg1"/>
                </a:solidFill>
              </a:rPr>
              <a:t>valueOf(</a:t>
            </a:r>
            <a:r>
              <a:rPr lang="en-US" dirty="0">
                <a:solidFill>
                  <a:schemeClr val="tx1"/>
                </a:solidFill>
              </a:rPr>
              <a:t>40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nums.</a:t>
            </a:r>
            <a:r>
              <a:rPr lang="en-US" dirty="0">
                <a:solidFill>
                  <a:schemeClr val="bg1"/>
                </a:solidFill>
              </a:rPr>
              <a:t>add(</a:t>
            </a:r>
            <a:r>
              <a:rPr lang="en-US" dirty="0">
                <a:solidFill>
                  <a:schemeClr val="tx1"/>
                </a:solidFill>
              </a:rPr>
              <a:t>0, -100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</a:rPr>
              <a:t>for (int i = 0; i &lt; nums.</a:t>
            </a:r>
            <a:r>
              <a:rPr lang="en-US" dirty="0">
                <a:solidFill>
                  <a:schemeClr val="bg1"/>
                </a:solidFill>
              </a:rPr>
              <a:t>size()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r>
              <a:rPr lang="en-US" dirty="0">
                <a:solidFill>
                  <a:schemeClr val="tx1"/>
                </a:solidFill>
              </a:rPr>
              <a:t>  System.out.print(nums.</a:t>
            </a:r>
            <a:r>
              <a:rPr lang="en-US" dirty="0">
                <a:solidFill>
                  <a:schemeClr val="bg1"/>
                </a:solidFill>
              </a:rPr>
              <a:t>get(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tx1"/>
                </a:solidFill>
              </a:rPr>
              <a:t> + " 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533721" y="5874939"/>
            <a:ext cx="4113510" cy="6336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9170" latinLnBrk="1">
              <a:spcBef>
                <a:spcPts val="6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-100 10 20 50 60 100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439E001-3BFE-4D54-B129-8E7647E7B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150" y="3250648"/>
            <a:ext cx="4027384" cy="510778"/>
          </a:xfrm>
          <a:prstGeom prst="wedgeRoundRectCallout">
            <a:avLst>
              <a:gd name="adj1" fmla="val -53917"/>
              <a:gd name="adj2" fmla="val 40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Inserts an element to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674" y="3844015"/>
            <a:ext cx="1770615" cy="510778"/>
          </a:xfrm>
          <a:prstGeom prst="wedgeRoundRectCallout">
            <a:avLst>
              <a:gd name="adj1" fmla="val -56763"/>
              <a:gd name="adj2" fmla="val 5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Items count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923" y="2158907"/>
            <a:ext cx="2552361" cy="510778"/>
          </a:xfrm>
          <a:prstGeom prst="wedgeRoundRectCallout">
            <a:avLst>
              <a:gd name="adj1" fmla="val -55057"/>
              <a:gd name="adj2" fmla="val -96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index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6E3C2A49-8562-4F19-B1E1-7B6BC902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185" y="2653076"/>
            <a:ext cx="2552361" cy="510778"/>
          </a:xfrm>
          <a:prstGeom prst="wedgeRoundRectCallout">
            <a:avLst>
              <a:gd name="adj1" fmla="val -54716"/>
              <a:gd name="adj2" fmla="val 17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 by value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65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List&lt;E&gt;</a:t>
            </a:r>
            <a:r>
              <a:rPr lang="en-US" dirty="0"/>
              <a:t> holds a list of elements (like array, but extendable)</a:t>
            </a:r>
          </a:p>
          <a:p>
            <a:r>
              <a:rPr lang="en-US" dirty="0"/>
              <a:t>Provides operations to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insert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 /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elements: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size()</a:t>
            </a:r>
            <a:r>
              <a:rPr lang="en-US" dirty="0"/>
              <a:t> – number of elements in the List&lt;E&gt;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add(element)</a:t>
            </a:r>
            <a:r>
              <a:rPr lang="en-US" dirty="0"/>
              <a:t> – adds an element to the List&lt;E&gt;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add(index, element)</a:t>
            </a:r>
            <a:r>
              <a:rPr lang="en-US" dirty="0"/>
              <a:t> – inserts an element to given position 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remove(element)</a:t>
            </a:r>
            <a:r>
              <a:rPr lang="en-US" dirty="0"/>
              <a:t> – removes an element (returns true / false)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remove(index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dirty="0"/>
              <a:t> – removes element at index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contains(element)</a:t>
            </a:r>
            <a:r>
              <a:rPr lang="en-US" dirty="0"/>
              <a:t> – determines whether an element is in the list</a:t>
            </a:r>
          </a:p>
          <a:p>
            <a:pPr lvl="1"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(index, item) </a:t>
            </a:r>
            <a:r>
              <a:rPr lang="en-US" sz="3200" dirty="0"/>
              <a:t>– replaces the element at  the given index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List&lt;E&gt; </a:t>
            </a:r>
            <a:r>
              <a:rPr lang="en-US" dirty="0">
                <a:cs typeface="Consolas" panose="020B0609020204030204" pitchFamily="49" charset="0"/>
              </a:rPr>
              <a:t>– </a:t>
            </a:r>
            <a:r>
              <a:rPr lang="en-US" dirty="0"/>
              <a:t>Data Structure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92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7"/>
          <p:cNvSpPr txBox="1">
            <a:spLocks/>
          </p:cNvSpPr>
          <p:nvPr/>
        </p:nvSpPr>
        <p:spPr>
          <a:xfrm>
            <a:off x="4940384" y="321657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 – Appends an Element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5800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>
              <a:lnSpc>
                <a:spcPct val="90000"/>
              </a:lnSpc>
              <a:spcBef>
                <a:spcPct val="0"/>
              </a:spcBef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1430073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1430073" y="1710908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1430073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4212" y="3433051"/>
            <a:ext cx="4486592" cy="111078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987" rtl="0">
              <a:lnSpc>
                <a:spcPct val="90000"/>
              </a:lnSpc>
              <a:spcBef>
                <a:spcPct val="0"/>
              </a:spcBef>
            </a:pPr>
            <a:endParaRPr lang="en-US" sz="2800" b="1" kern="1200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7008813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8837611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41999" y="3216570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b="1" noProof="1"/>
          </a:p>
        </p:txBody>
      </p:sp>
      <p:sp>
        <p:nvSpPr>
          <p:cNvPr id="34" name="Text Placeholder 7"/>
          <p:cNvSpPr txBox="1">
            <a:spLocks/>
          </p:cNvSpPr>
          <p:nvPr/>
        </p:nvSpPr>
        <p:spPr>
          <a:xfrm>
            <a:off x="1428456" y="2436114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5" name="Text Placeholder 7"/>
          <p:cNvSpPr txBox="1">
            <a:spLocks/>
          </p:cNvSpPr>
          <p:nvPr/>
        </p:nvSpPr>
        <p:spPr>
          <a:xfrm>
            <a:off x="1428457" y="1707903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36" name="Text Placeholder 7"/>
          <p:cNvSpPr txBox="1">
            <a:spLocks/>
          </p:cNvSpPr>
          <p:nvPr/>
        </p:nvSpPr>
        <p:spPr>
          <a:xfrm>
            <a:off x="1418800" y="3164325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29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3.7037E-7 L 0.14991 -3.7037E-7 C 0.2162 -3.7037E-7 0.29995 0.08542 0.29995 0.15602 L 0.29995 0.31528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1.85185E-6 L 0.14991 -1.85185E-6 C 0.21607 -1.85185E-6 0.29995 0.08611 0.29995 0.15648 L 0.29995 0.31551 " pathEditMode="relative" rAng="0" ptsTypes="AAAA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969E-6 -4.81481E-6 L 0.14991 -4.81481E-6 C 0.21633 -4.81481E-6 0.29995 0.08774 0.29995 0.15973 L 0.29995 0.3213 " pathEditMode="relative" rAng="0" ptsTypes="AAAA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91" y="1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7"/>
          <p:cNvSpPr txBox="1">
            <a:spLocks/>
          </p:cNvSpPr>
          <p:nvPr/>
        </p:nvSpPr>
        <p:spPr>
          <a:xfrm>
            <a:off x="4940384" y="3226120"/>
            <a:ext cx="2434133" cy="2743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5084127" y="4584905"/>
            <a:ext cx="214344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Remove – Deletes an Element</a:t>
            </a:r>
            <a:endParaRPr lang="bg-BG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5087328" y="3894646"/>
            <a:ext cx="2140239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5080922" y="5279777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49986" y="3216894"/>
            <a:ext cx="243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List&lt;Integer&gt;</a:t>
            </a:r>
            <a:endParaRPr lang="en-US" sz="2400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53066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7612" y="3865602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2153065" y="1981200"/>
            <a:ext cx="214664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01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0.1198 -1.11111E-6 C 0.17266 -1.11111E-6 0.23959 0.10324 0.23959 0.18796 L 0.23959 0.37847 " pathEditMode="relative" rAng="0" ptsTypes="AAAA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79" y="1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85185E-6 L 1.45833E-6 0.1004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2" grpId="0" animBg="1"/>
      <p:bldP spid="12" grpId="1" animBg="1"/>
      <p:bldP spid="12" grpId="2" animBg="1"/>
      <p:bldP spid="18" grpId="0" animBg="1"/>
      <p:bldP spid="19" grpId="0" animBg="1"/>
      <p:bldP spid="26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3732</TotalTime>
  <Words>1381</Words>
  <Application>Microsoft Office PowerPoint</Application>
  <PresentationFormat>Widescreen</PresentationFormat>
  <Paragraphs>350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Lists</vt:lpstr>
      <vt:lpstr>Questions?</vt:lpstr>
      <vt:lpstr>Table of Contents</vt:lpstr>
      <vt:lpstr>Lists</vt:lpstr>
      <vt:lpstr>List&lt;E&gt; – Overview</vt:lpstr>
      <vt:lpstr>List&lt;E&gt; – Overview (2)</vt:lpstr>
      <vt:lpstr>List&lt;E&gt; – Data Structure</vt:lpstr>
      <vt:lpstr>Add – Appends an Element</vt:lpstr>
      <vt:lpstr>Remove – Deletes an Element</vt:lpstr>
      <vt:lpstr>Add (Index, El) – Inserts an Element at Position</vt:lpstr>
      <vt:lpstr>Using for Loop or String.split()</vt:lpstr>
      <vt:lpstr>Reading Lists from the Console</vt:lpstr>
      <vt:lpstr>Reading List Values from a Single Line</vt:lpstr>
      <vt:lpstr>Printing Lists On the Console</vt:lpstr>
      <vt:lpstr>Problem: Sum Adjacent Equal Numbers</vt:lpstr>
      <vt:lpstr>Solution: Sum Adjacent Equal Numbers (1)</vt:lpstr>
      <vt:lpstr>Solution: Sum Adjacent Equal Numbers (2)</vt:lpstr>
      <vt:lpstr>Problem: Gauss' Trick</vt:lpstr>
      <vt:lpstr>Solution: Gauss' Trick</vt:lpstr>
      <vt:lpstr>Problem: Merging Lists</vt:lpstr>
      <vt:lpstr>Solution: Merging Lists (1)</vt:lpstr>
      <vt:lpstr>Solution: Merging Lists (2)</vt:lpstr>
      <vt:lpstr>Reading and Manipulating Lists</vt:lpstr>
      <vt:lpstr>Sorting Lists and Arrays</vt:lpstr>
      <vt:lpstr>Sorting Lists</vt:lpstr>
      <vt:lpstr>Problem: List of Products</vt:lpstr>
      <vt:lpstr>Solution: List of Products</vt:lpstr>
      <vt:lpstr>Problem: Remove Negatives and Reverse</vt:lpstr>
      <vt:lpstr>Solution: Remove Negatives and Reverse</vt:lpstr>
      <vt:lpstr>Sorting Lists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18</cp:revision>
  <dcterms:created xsi:type="dcterms:W3CDTF">2018-05-23T13:08:44Z</dcterms:created>
  <dcterms:modified xsi:type="dcterms:W3CDTF">2020-10-13T21:05:46Z</dcterms:modified>
  <cp:category>programming fundamentals;computer programming;software development;web development</cp:category>
</cp:coreProperties>
</file>