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handoutMasterIdLst>
    <p:handoutMasterId r:id="rId60"/>
  </p:handoutMasterIdLst>
  <p:sldIdLst>
    <p:sldId id="256" r:id="rId2"/>
    <p:sldId id="31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5" r:id="rId56"/>
    <p:sldId id="317" r:id="rId57"/>
    <p:sldId id="31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E751044-73A0-4551-9555-51E48761C143}">
          <p14:sldIdLst>
            <p14:sldId id="256"/>
            <p14:sldId id="318"/>
            <p14:sldId id="258"/>
          </p14:sldIdLst>
        </p14:section>
        <p14:section name="Introduction and Basic Syntax" id="{B03CF75E-6D8F-432F-B07B-B611A763F141}">
          <p14:sldIdLst>
            <p14:sldId id="259"/>
            <p14:sldId id="260"/>
            <p14:sldId id="261"/>
            <p14:sldId id="262"/>
          </p14:sldIdLst>
        </p14:section>
        <p14:section name="Console I/O" id="{DDAC3F09-7A94-4FC7-904B-BDE2F1984628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Comparison Operators" id="{0523EABE-3B08-4C7D-B897-A67705304FEF}">
          <p14:sldIdLst>
            <p14:sldId id="272"/>
            <p14:sldId id="273"/>
            <p14:sldId id="274"/>
          </p14:sldIdLst>
        </p14:section>
        <p14:section name="If / Else Statements" id="{228266DF-BF07-4B17-ADE2-0118AC310F2A}">
          <p14:sldIdLst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Switch Statements" id="{37602F25-449B-47B8-8AC0-B21C73793FBD}">
          <p14:sldIdLst>
            <p14:sldId id="281"/>
            <p14:sldId id="282"/>
            <p14:sldId id="283"/>
            <p14:sldId id="284"/>
          </p14:sldIdLst>
        </p14:section>
        <p14:section name="Logical Operators" id="{F584ED77-9048-45A9-84E4-404B57FF6F83}">
          <p14:sldIdLst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Loops" id="{8E1A0063-D153-4C25-AC6A-CA2991E684B8}">
          <p14:sldIdLst>
            <p14:sldId id="291"/>
            <p14:sldId id="292"/>
          </p14:sldIdLst>
        </p14:section>
        <p14:section name="For Loops" id="{4871AF77-3CF2-4A8A-A0CF-14C5186C2763}">
          <p14:sldIdLst>
            <p14:sldId id="293"/>
            <p14:sldId id="294"/>
            <p14:sldId id="295"/>
            <p14:sldId id="296"/>
            <p14:sldId id="297"/>
          </p14:sldIdLst>
        </p14:section>
        <p14:section name="While Loops" id="{5506B3A3-E9D2-47F2-9903-FA774F09F162}">
          <p14:sldIdLst>
            <p14:sldId id="298"/>
            <p14:sldId id="299"/>
            <p14:sldId id="300"/>
          </p14:sldIdLst>
        </p14:section>
        <p14:section name="Do-While Loops" id="{5CE5FEB9-9319-4CA1-BBE4-F8CD276C02A5}">
          <p14:sldIdLst>
            <p14:sldId id="301"/>
            <p14:sldId id="302"/>
            <p14:sldId id="303"/>
          </p14:sldIdLst>
        </p14:section>
        <p14:section name="Debugging" id="{E0F6A6F7-37C1-431C-8BD9-A1689B3550AF}">
          <p14:sldIdLst>
            <p14:sldId id="304"/>
            <p14:sldId id="305"/>
            <p14:sldId id="306"/>
            <p14:sldId id="307"/>
            <p14:sldId id="308"/>
          </p14:sldIdLst>
        </p14:section>
        <p14:section name="Conclusion" id="{58ED1B8E-29F8-44E3-84FE-DFE776637842}">
          <p14:sldIdLst>
            <p14:sldId id="309"/>
            <p14:sldId id="315"/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786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8629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7844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919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wnloads/jdk13-downloads-5672538.html" TargetMode="Externa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178879"/>
            <a:ext cx="10962447" cy="1225140"/>
          </a:xfrm>
        </p:spPr>
        <p:txBody>
          <a:bodyPr>
            <a:normAutofit/>
          </a:bodyPr>
          <a:lstStyle/>
          <a:p>
            <a:r>
              <a:rPr lang="en-US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1" y="254857"/>
            <a:ext cx="11097320" cy="882654"/>
          </a:xfrm>
        </p:spPr>
        <p:txBody>
          <a:bodyPr>
            <a:normAutofit/>
          </a:bodyPr>
          <a:lstStyle/>
          <a:p>
            <a:r>
              <a:rPr lang="en-US" dirty="0"/>
              <a:t>Java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mtClean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0" y="4876800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AB5D3C-5762-43CD-8C54-EDF0AB539D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996893" y="2068237"/>
            <a:ext cx="4198214" cy="33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scanner.nextLine()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2201" y="2667000"/>
            <a:ext cx="8762999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import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400" b="1" noProof="1">
                <a:latin typeface="Consolas" pitchFamily="49" charset="0"/>
              </a:rPr>
              <a:t> sc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400" b="1" noProof="1">
                <a:latin typeface="Consolas" pitchFamily="49" charset="0"/>
              </a:rPr>
              <a:t> name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age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Integer.parseInt</a:t>
            </a:r>
            <a:r>
              <a:rPr lang="en-US" sz="2400" b="1" noProof="1">
                <a:latin typeface="Consolas" pitchFamily="49" charset="0"/>
              </a:rPr>
              <a:t>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400" b="1" noProof="1">
                <a:latin typeface="Consolas" pitchFamily="49" charset="0"/>
              </a:rPr>
              <a:t> salary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Double.parseDouble(</a:t>
            </a:r>
            <a:r>
              <a:rPr lang="en-US" sz="2400" b="1" noProof="1">
                <a:latin typeface="Consolas" pitchFamily="49" charset="0"/>
              </a:rPr>
              <a:t>sc.nextLine()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17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class</a:t>
            </a:r>
          </a:p>
          <a:p>
            <a:r>
              <a:rPr lang="en-US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System.out.print()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System.out.println()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3929590"/>
            <a:ext cx="60198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System.out.print("Name: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name = scanner.nextLine();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System.out.println("Hi, " + name);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George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George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38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28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format </a:t>
            </a:r>
            <a:r>
              <a:rPr lang="en-US" dirty="0"/>
              <a:t>to print at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747419"/>
            <a:ext cx="9753600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String </a:t>
            </a:r>
            <a:r>
              <a:rPr lang="en-US" sz="2700" dirty="0" smtClean="0">
                <a:solidFill>
                  <a:schemeClr val="bg1"/>
                </a:solidFill>
              </a:rPr>
              <a:t>name</a:t>
            </a:r>
            <a:r>
              <a:rPr lang="en-US" sz="2700" dirty="0" smtClean="0"/>
              <a:t>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int</a:t>
            </a:r>
            <a:r>
              <a:rPr lang="en-US" sz="2700" dirty="0" smtClean="0"/>
              <a:t> </a:t>
            </a:r>
            <a:r>
              <a:rPr lang="en-US" sz="2700" dirty="0" smtClean="0">
                <a:solidFill>
                  <a:schemeClr val="bg1"/>
                </a:solidFill>
              </a:rPr>
              <a:t>age</a:t>
            </a:r>
            <a:r>
              <a:rPr lang="en-US" sz="2700" dirty="0" smtClean="0"/>
              <a:t>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</a:t>
            </a:r>
            <a:r>
              <a:rPr lang="en-US" sz="2700" dirty="0" err="1" smtClean="0">
                <a:solidFill>
                  <a:schemeClr val="bg1"/>
                </a:solidFill>
              </a:rPr>
              <a:t>printf</a:t>
            </a:r>
            <a:r>
              <a:rPr lang="en-US" sz="2700" dirty="0" smtClean="0"/>
              <a:t>("Name: </a:t>
            </a:r>
            <a:r>
              <a:rPr lang="en-US" sz="2700" dirty="0" smtClean="0">
                <a:solidFill>
                  <a:schemeClr val="bg1"/>
                </a:solidFill>
              </a:rPr>
              <a:t>%s</a:t>
            </a:r>
            <a:r>
              <a:rPr lang="en-US" sz="2700" dirty="0" smtClean="0"/>
              <a:t>, Age: </a:t>
            </a:r>
            <a:r>
              <a:rPr lang="en-US" sz="2700" dirty="0" smtClean="0">
                <a:solidFill>
                  <a:schemeClr val="bg1"/>
                </a:solidFill>
              </a:rPr>
              <a:t>%d</a:t>
            </a:r>
            <a:r>
              <a:rPr lang="en-US" sz="2700" dirty="0" smtClean="0"/>
              <a:t>", </a:t>
            </a:r>
            <a:r>
              <a:rPr lang="en-US" sz="2700" dirty="0" smtClean="0">
                <a:solidFill>
                  <a:schemeClr val="bg1"/>
                </a:solidFill>
              </a:rPr>
              <a:t>name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bg1"/>
                </a:solidFill>
              </a:rPr>
              <a:t>age</a:t>
            </a:r>
            <a:r>
              <a:rPr lang="en-US" sz="2700" dirty="0" smtClean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 smtClean="0">
                <a:solidFill>
                  <a:schemeClr val="accent2"/>
                </a:solidFill>
              </a:rPr>
              <a:t>// Name: George, Age: 5</a:t>
            </a:r>
            <a:endParaRPr lang="en-US" sz="2700" i="1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Print Format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81600" y="2801980"/>
            <a:ext cx="3469196" cy="1084220"/>
          </a:xfrm>
          <a:prstGeom prst="wedgeRoundRectCallout">
            <a:avLst>
              <a:gd name="adj1" fmla="val -36309"/>
              <a:gd name="adj2" fmla="val 6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string and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02058" y="4651249"/>
            <a:ext cx="3032542" cy="1730502"/>
          </a:xfrm>
          <a:prstGeom prst="wedgeRoundRectCallout">
            <a:avLst>
              <a:gd name="adj1" fmla="val -36520"/>
              <a:gd name="adj2" fmla="val -63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integer number and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 smtClean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 smtClean="0"/>
              <a:t> – format floating point number with certain digits after the</a:t>
            </a:r>
            <a:br>
              <a:rPr lang="en-US" dirty="0" smtClean="0"/>
            </a:br>
            <a:r>
              <a:rPr lang="en-US" dirty="0" smtClean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Examples: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5226" y="3788938"/>
            <a:ext cx="939697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int</a:t>
            </a:r>
            <a:r>
              <a:rPr lang="en-US" sz="2700" dirty="0" smtClean="0"/>
              <a:t> percentage = 55;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double grade = 5.5334;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System.out.printf</a:t>
            </a:r>
            <a:r>
              <a:rPr lang="en-US" sz="2700" dirty="0" smtClean="0"/>
              <a:t>("</a:t>
            </a:r>
            <a:r>
              <a:rPr lang="en-US" sz="2700" dirty="0" smtClean="0">
                <a:solidFill>
                  <a:schemeClr val="bg1"/>
                </a:solidFill>
              </a:rPr>
              <a:t>%03d</a:t>
            </a:r>
            <a:r>
              <a:rPr lang="en-US" sz="2700" dirty="0" smtClean="0"/>
              <a:t>", percentage);   </a:t>
            </a:r>
            <a:r>
              <a:rPr lang="en-US" sz="2700" i="1" dirty="0" smtClean="0">
                <a:solidFill>
                  <a:schemeClr val="accent2"/>
                </a:solidFill>
              </a:rPr>
              <a:t>// 055</a:t>
            </a:r>
            <a:endParaRPr lang="en-US" sz="27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System.out.printf</a:t>
            </a:r>
            <a:r>
              <a:rPr lang="en-US" sz="2700" dirty="0" smtClean="0"/>
              <a:t>("</a:t>
            </a:r>
            <a:r>
              <a:rPr lang="en-US" sz="2700" dirty="0" smtClean="0">
                <a:solidFill>
                  <a:schemeClr val="bg1"/>
                </a:solidFill>
              </a:rPr>
              <a:t>%.2f</a:t>
            </a:r>
            <a:r>
              <a:rPr lang="en-US" sz="2700" dirty="0" smtClean="0"/>
              <a:t>", grade);        </a:t>
            </a:r>
            <a:r>
              <a:rPr lang="en-US" sz="2700" i="1" dirty="0" smtClean="0">
                <a:solidFill>
                  <a:schemeClr val="accent2"/>
                </a:solidFill>
              </a:rPr>
              <a:t>// 5.53</a:t>
            </a:r>
            <a:endParaRPr lang="en-US" sz="27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Numbers in Placeholders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9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String.format </a:t>
            </a:r>
            <a:r>
              <a:rPr lang="en-US" dirty="0"/>
              <a:t>to create a string by pattern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2731482"/>
            <a:ext cx="9296400" cy="3585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String name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int</a:t>
            </a:r>
            <a:r>
              <a:rPr lang="en-US" sz="2700" dirty="0" smtClean="0"/>
              <a:t> age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String result = </a:t>
            </a:r>
            <a:r>
              <a:rPr lang="en-US" sz="2700" dirty="0" err="1" smtClean="0"/>
              <a:t>String.format</a:t>
            </a:r>
            <a:r>
              <a:rPr lang="en-US" sz="2700" dirty="0" smtClean="0"/>
              <a:t>("Name: </a:t>
            </a:r>
            <a:r>
              <a:rPr lang="en-US" sz="2700" dirty="0" smtClean="0">
                <a:solidFill>
                  <a:schemeClr val="bg1"/>
                </a:solidFill>
              </a:rPr>
              <a:t>%s</a:t>
            </a:r>
            <a:r>
              <a:rPr lang="en-US" sz="2700" dirty="0" smtClean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			 Age: </a:t>
            </a:r>
            <a:r>
              <a:rPr lang="en-US" sz="2700" dirty="0" smtClean="0">
                <a:solidFill>
                  <a:schemeClr val="bg1"/>
                </a:solidFill>
              </a:rPr>
              <a:t>%d</a:t>
            </a:r>
            <a:r>
              <a:rPr lang="en-US" sz="2700" dirty="0" smtClean="0"/>
              <a:t>", </a:t>
            </a:r>
            <a:r>
              <a:rPr lang="en-US" sz="2700" dirty="0" smtClean="0">
                <a:solidFill>
                  <a:schemeClr val="bg1"/>
                </a:solidFill>
              </a:rPr>
              <a:t>name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bg1"/>
                </a:solidFill>
              </a:rPr>
              <a:t>age</a:t>
            </a:r>
            <a:r>
              <a:rPr lang="en-US" sz="2700" dirty="0" smtClean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System.out.println</a:t>
            </a:r>
            <a:r>
              <a:rPr lang="en-US" sz="2700" dirty="0" smtClean="0"/>
              <a:t>(result);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 smtClean="0">
                <a:solidFill>
                  <a:schemeClr val="accent2"/>
                </a:solidFill>
              </a:rPr>
              <a:t>//Name: George, Age 5</a:t>
            </a:r>
            <a:endParaRPr lang="en-US" sz="27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String.format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7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{name}, Age: {age}, Grade {grade}"</a:t>
            </a:r>
          </a:p>
          <a:p>
            <a:pPr lvl="1"/>
            <a:r>
              <a:rPr lang="en-GB" dirty="0"/>
              <a:t>Format the grade to 2 decimal places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90800" y="5217571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50" y="4724401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0540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63" y="1447800"/>
            <a:ext cx="11339580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import </a:t>
            </a:r>
            <a:r>
              <a:rPr lang="en-US" dirty="0" err="1" smtClean="0">
                <a:solidFill>
                  <a:schemeClr val="tx1"/>
                </a:solidFill>
              </a:rPr>
              <a:t>java.util.Scanner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Scanner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sc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new Scanner(System.in)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String name = </a:t>
            </a:r>
            <a:r>
              <a:rPr lang="en-US" dirty="0" err="1" smtClean="0">
                <a:solidFill>
                  <a:schemeClr val="bg1"/>
                </a:solidFill>
              </a:rPr>
              <a:t>sc.nextLine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age = </a:t>
            </a:r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sc.nextLine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double grade = </a:t>
            </a:r>
            <a:r>
              <a:rPr lang="en-US" dirty="0" err="1" smtClean="0">
                <a:solidFill>
                  <a:schemeClr val="bg1"/>
                </a:solidFill>
              </a:rPr>
              <a:t>Double.parseDouble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sc.nextLine</a:t>
            </a:r>
            <a:r>
              <a:rPr lang="en-US" dirty="0" smtClean="0">
                <a:solidFill>
                  <a:schemeClr val="bg1"/>
                </a:solidFill>
              </a:rPr>
              <a:t>())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System.out.printf</a:t>
            </a:r>
            <a:r>
              <a:rPr lang="en-US" dirty="0" smtClean="0">
                <a:solidFill>
                  <a:schemeClr val="tx1"/>
                </a:solidFill>
              </a:rPr>
              <a:t>("Name: %s, Age: %d, Grade: %.2f",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        name, age, grade);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Student Information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Comparison Operators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651573"/>
              </p:ext>
            </p:extLst>
          </p:nvPr>
        </p:nvGraphicFramePr>
        <p:xfrm>
          <a:off x="1866900" y="1752600"/>
          <a:ext cx="8458200" cy="4319016"/>
        </p:xfrm>
        <a:graphic>
          <a:graphicData uri="http://schemas.openxmlformats.org/drawingml/2006/table">
            <a:tbl>
              <a:tblPr/>
              <a:tblGrid>
                <a:gridCol w="483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6400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int</a:t>
            </a:r>
            <a:r>
              <a:rPr lang="en-US" sz="2400" dirty="0" smtClean="0"/>
              <a:t> a = 5;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int</a:t>
            </a:r>
            <a:r>
              <a:rPr lang="en-US" sz="2400" dirty="0" smtClean="0"/>
              <a:t> b = 10;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&lt;</a:t>
            </a:r>
            <a:r>
              <a:rPr lang="en-US" sz="2400" dirty="0" smtClean="0"/>
              <a:t> b);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&gt;</a:t>
            </a:r>
            <a:r>
              <a:rPr lang="en-US" sz="2400" dirty="0" smtClean="0"/>
              <a:t> 0);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&gt;</a:t>
            </a:r>
            <a:r>
              <a:rPr lang="en-US" sz="2400" dirty="0" smtClean="0"/>
              <a:t> 100); 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&lt;</a:t>
            </a:r>
            <a:r>
              <a:rPr lang="en-US" sz="2400" dirty="0" smtClean="0"/>
              <a:t> a);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&lt;=</a:t>
            </a:r>
            <a:r>
              <a:rPr lang="en-US" sz="2400" dirty="0" smtClean="0"/>
              <a:t> 5);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(b </a:t>
            </a:r>
            <a:r>
              <a:rPr lang="en-US" sz="2400" dirty="0" smtClean="0">
                <a:solidFill>
                  <a:schemeClr val="bg1"/>
                </a:solidFill>
              </a:rPr>
              <a:t>==</a:t>
            </a:r>
            <a:r>
              <a:rPr lang="en-US" sz="2400" dirty="0" smtClean="0"/>
              <a:t> 2 * a); 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91400" y="3122181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91400" y="3684323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91400" y="4847626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91400" y="4263489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91400" y="5350557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91400" y="5853488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74650" y="1195388"/>
            <a:ext cx="11817350" cy="55292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3400" dirty="0"/>
              <a:t>Introduction and Basic Syntax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Comparison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The if-else /</a:t>
            </a:r>
            <a:r>
              <a:rPr lang="en-US" sz="3400" dirty="0"/>
              <a:t> switch-case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Logical Operators</a:t>
            </a:r>
            <a:endParaRPr lang="en-US" sz="3400" dirty="0"/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Loops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Debugging</a:t>
            </a:r>
            <a:r>
              <a:rPr lang="en-US" sz="3400" dirty="0"/>
              <a:t> and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281015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The If-else Statement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Implementing Control-Flow Logic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simplest conditional statement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i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20788" y="3865272"/>
            <a:ext cx="9142413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Double.parseDouble(sc.nextLine());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426879" y="5044931"/>
            <a:ext cx="4112752" cy="99767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Java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opening bracket stays on the same line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/>
              <a:t>Executes </a:t>
            </a:r>
            <a:r>
              <a:rPr lang="en-US" sz="3200" b="1" dirty="0" smtClean="0">
                <a:solidFill>
                  <a:schemeClr val="bg1"/>
                </a:solidFill>
              </a:rPr>
              <a:t>one branch</a:t>
            </a:r>
            <a:r>
              <a:rPr lang="en-US" sz="3200" b="1" dirty="0" smtClean="0"/>
              <a:t> </a:t>
            </a:r>
            <a:r>
              <a:rPr lang="en-US" sz="3200" dirty="0" smtClean="0"/>
              <a:t>if the condition is </a:t>
            </a:r>
            <a:r>
              <a:rPr lang="en-US" sz="3200" b="1" dirty="0" smtClean="0">
                <a:solidFill>
                  <a:schemeClr val="bg1"/>
                </a:solidFill>
              </a:rPr>
              <a:t>true</a:t>
            </a:r>
            <a:r>
              <a:rPr lang="en-US" sz="3200" dirty="0" smtClean="0"/>
              <a:t> and </a:t>
            </a:r>
            <a:r>
              <a:rPr lang="en-US" sz="3200" b="1" dirty="0" smtClean="0">
                <a:solidFill>
                  <a:schemeClr val="bg1"/>
                </a:solidFill>
              </a:rPr>
              <a:t>another</a:t>
            </a:r>
            <a:r>
              <a:rPr lang="en-US" sz="3200" dirty="0" smtClean="0"/>
              <a:t>, </a:t>
            </a:r>
            <a:br>
              <a:rPr lang="en-US" sz="3200" dirty="0" smtClean="0"/>
            </a:br>
            <a:r>
              <a:rPr lang="en-US" sz="3200" dirty="0" smtClean="0"/>
              <a:t>if it is </a:t>
            </a:r>
            <a:r>
              <a:rPr lang="en-US" sz="3200" b="1" dirty="0" smtClean="0">
                <a:solidFill>
                  <a:schemeClr val="bg1"/>
                </a:solidFill>
              </a:rPr>
              <a:t>false</a:t>
            </a:r>
            <a:r>
              <a:rPr lang="en-US" sz="3200" dirty="0" smtClean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/>
              <a:t>Example: </a:t>
            </a:r>
            <a:r>
              <a:rPr lang="en-US" sz="3200" b="1" dirty="0" smtClean="0">
                <a:solidFill>
                  <a:schemeClr val="bg1"/>
                </a:solidFill>
              </a:rPr>
              <a:t>Upgrade</a:t>
            </a:r>
            <a:r>
              <a:rPr lang="en-US" sz="3200" dirty="0" smtClean="0"/>
              <a:t> the last example, so it prints </a:t>
            </a:r>
            <a:r>
              <a:rPr lang="en-US" sz="3200" noProof="1" smtClean="0"/>
              <a:t>"</a:t>
            </a:r>
            <a:r>
              <a:rPr lang="en-US" sz="3200" b="1" noProof="1" smtClean="0">
                <a:solidFill>
                  <a:schemeClr val="bg1"/>
                </a:solidFill>
              </a:rPr>
              <a:t>Failed</a:t>
            </a:r>
            <a:r>
              <a:rPr lang="en-US" sz="3200" noProof="1" smtClean="0"/>
              <a:t>!", </a:t>
            </a:r>
            <a:br>
              <a:rPr lang="en-US" sz="3200" noProof="1" smtClean="0"/>
            </a:br>
            <a:r>
              <a:rPr lang="en-US" sz="3200" noProof="1" smtClean="0"/>
              <a:t>if the</a:t>
            </a:r>
            <a:r>
              <a:rPr lang="en-US" sz="3200" dirty="0" smtClean="0"/>
              <a:t> mark is lower than 3.00:</a:t>
            </a: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4313" y="3896403"/>
            <a:ext cx="2438400" cy="1676400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stays on a new line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6F530E0-7E6E-4C40-B30D-0E19F62DB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997" y="3722742"/>
            <a:ext cx="5815793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  <a:endParaRPr lang="it-IT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I Will Be Back in 30 Minutes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6142" y="3579452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5454" y="397563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4227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2495" y="356385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2" name="Right Arrow 14"/>
          <p:cNvSpPr/>
          <p:nvPr/>
        </p:nvSpPr>
        <p:spPr>
          <a:xfrm flipV="1">
            <a:off x="2436340" y="3956118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30794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6140" y="356292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3866" y="396131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61295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2233" y="501093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4129" y="545469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4228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11464" y="499534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0" name="Right Arrow 14"/>
          <p:cNvSpPr/>
          <p:nvPr/>
        </p:nvSpPr>
        <p:spPr>
          <a:xfrm flipV="1">
            <a:off x="2411551" y="5397474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30794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6911" y="499441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9017" y="540712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61295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 Will Be Back in 30 Minutes (1)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52500" y="1600201"/>
            <a:ext cx="102870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Integer.parseInt(sc.nextLine()) + 30;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 on the next slide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 Will Be Back in 30 Minutes (2)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790701" y="1676400"/>
            <a:ext cx="8610599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(minutes &lt;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</a:rPr>
              <a:t>System.out.printf("%d:%02d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%n</a:t>
            </a:r>
            <a:r>
              <a:rPr lang="en-GB" sz="2400" b="1" noProof="1">
                <a:latin typeface="Consolas" pitchFamily="49" charset="0"/>
              </a:rPr>
              <a:t>", hours, minutes);</a:t>
            </a:r>
            <a:endParaRPr lang="it-IT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</a:rPr>
              <a:t>System.out.printf("%d:%d", hours, minutes);</a:t>
            </a:r>
            <a:endParaRPr lang="it-IT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FDC1A50-8833-483A-ADDC-A0ABDA1E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53549"/>
            <a:ext cx="2743200" cy="1110545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%n 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goes on the next line</a:t>
            </a:r>
            <a:endParaRPr lang="bg-BG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18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6420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The Switch-Case Statement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Simplified If-else-if-else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Works as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200" dirty="0"/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read input a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Switch-case Statement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66900" y="2635210"/>
            <a:ext cx="84582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int month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switch (month)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200" b="1" noProof="1">
                <a:latin typeface="Consolas" pitchFamily="49" charset="0"/>
              </a:rPr>
              <a:t> System.out.println("January");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200" b="1" noProof="1">
                <a:latin typeface="Consolas" pitchFamily="49" charset="0"/>
              </a:rPr>
              <a:t> System.out.println("February");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TODO: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200" b="1" noProof="1">
                <a:latin typeface="Consolas" pitchFamily="49" charset="0"/>
              </a:rPr>
              <a:t> System.out.println("Error!");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5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214B25E0-65D6-4F10-9E5E-A4B01557FE4E}"/>
              </a:ext>
            </a:extLst>
          </p:cNvPr>
          <p:cNvSpPr/>
          <p:nvPr/>
        </p:nvSpPr>
        <p:spPr>
          <a:xfrm>
            <a:off x="3237231" y="427229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4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5098409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957840"/>
            <a:ext cx="2857500" cy="2857500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Foreign Languages</a:t>
            </a:r>
            <a:endParaRPr lang="en-US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1084200" y="1266456"/>
            <a:ext cx="10453800" cy="47712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Read the input</a:t>
            </a:r>
            <a:endParaRPr lang="bg-BG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4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England": System.out.println("English");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Spain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Argentina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Mexico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 </a:t>
            </a:r>
            <a:r>
              <a:rPr lang="en-US" sz="2400" b="1" noProof="1">
                <a:latin typeface="Consolas" pitchFamily="49" charset="0"/>
              </a:rPr>
              <a:t>System.out.println("Spanish");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2400" b="1" noProof="1">
                <a:latin typeface="Consolas" pitchFamily="49" charset="0"/>
              </a:rPr>
              <a:t>System.out.println("unknown");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#fund-java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3665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Logical Operators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Writing More Complex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476203"/>
              </p:ext>
            </p:extLst>
          </p:nvPr>
        </p:nvGraphicFramePr>
        <p:xfrm>
          <a:off x="991394" y="3352801"/>
          <a:ext cx="10209213" cy="2210816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day. If the age is &lt; 0 or &gt; 122, </a:t>
            </a:r>
            <a:br>
              <a:rPr lang="en-US" dirty="0"/>
            </a:br>
            <a:r>
              <a:rPr lang="en-US" dirty="0"/>
              <a:t>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8858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50376" y="5591774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3992" y="5461650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3401" y="5462740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41109" y="5591775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965672"/>
              </p:ext>
            </p:extLst>
          </p:nvPr>
        </p:nvGraphicFramePr>
        <p:xfrm>
          <a:off x="762000" y="2969036"/>
          <a:ext cx="10209212" cy="214661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571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Theatre Promotions (1)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252264"/>
            <a:ext cx="10401300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day = sc.nextLine().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toLowerCase()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age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if (day.equals("weekday"))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if ((age &gt;= 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18)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</a:rPr>
              <a:t> (age &gt; 64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122))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: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 </a:t>
            </a:r>
            <a:endParaRPr lang="bg-BG" sz="24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Continue…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Theatre Promotions (2)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447800"/>
            <a:ext cx="10401300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(day.equals("weekend"))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GB" sz="2400" b="1" noProof="1">
                <a:latin typeface="Consolas" pitchFamily="49" charset="0"/>
              </a:rPr>
              <a:t> (age &gt; 64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122))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else if (age &gt; 18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64)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// Continue…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1640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Theatre Promotions (3)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447801"/>
            <a:ext cx="104013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(day.equals("holiday")){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if (price !=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System.out.println("Error!");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0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89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Loops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Code Block Repetition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/>
              <a:t>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br>
              <a:rPr kumimoji="0" lang="en-US" dirty="0"/>
            </a:br>
            <a:r>
              <a:rPr kumimoji="0" lang="en-US" dirty="0"/>
              <a:t>while a given condition returns true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45" y="1219201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1" y="2251655"/>
            <a:ext cx="762000" cy="762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For-Loops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Managing the Count of the Iteration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4601" y="2290535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1000" y="3441393"/>
            <a:ext cx="2057400" cy="735889"/>
          </a:xfrm>
          <a:prstGeom prst="wedgeRoundRectCallout">
            <a:avLst>
              <a:gd name="adj1" fmla="val 61462"/>
              <a:gd name="adj2" fmla="val 292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9811" y="3276600"/>
            <a:ext cx="6205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(int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i &lt;=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GB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System.out.println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21306" y="2285758"/>
            <a:ext cx="2178048" cy="735890"/>
          </a:xfrm>
          <a:prstGeom prst="wedgeRoundRectCallout">
            <a:avLst>
              <a:gd name="adj1" fmla="val -39251"/>
              <a:gd name="adj2" fmla="val 777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09812" y="5106900"/>
            <a:ext cx="1934397" cy="1553935"/>
          </a:xfrm>
          <a:prstGeom prst="wedgeRoundRectCallout">
            <a:avLst>
              <a:gd name="adj1" fmla="val -39888"/>
              <a:gd name="adj2" fmla="val -15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Executed at </a:t>
            </a:r>
            <a:r>
              <a:rPr lang="en-US" sz="2800" b="1" dirty="0">
                <a:solidFill>
                  <a:schemeClr val="bg1"/>
                </a:solidFill>
              </a:rPr>
              <a:t>each iteration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323951" y="4495801"/>
            <a:ext cx="2541210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on the same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21250" y="2285758"/>
            <a:ext cx="2178048" cy="735890"/>
          </a:xfrm>
          <a:prstGeom prst="wedgeRoundRectCallout">
            <a:avLst>
              <a:gd name="adj1" fmla="val 23719"/>
              <a:gd name="adj2" fmla="val 802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5" grpId="0" animBg="1"/>
      <p:bldP spid="14" grpId="0" animBg="1"/>
      <p:bldP spid="11" grpId="0" animBg="1"/>
      <p:bldP spid="13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EE23DA-9623-479F-97B4-BCB929CAC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0"/>
            <a:ext cx="2590800" cy="2590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Introduction and Basic Syntax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fori</a:t>
            </a:r>
            <a:r>
              <a:rPr lang="en-US" sz="3600" dirty="0"/>
              <a:t>" live template in</a:t>
            </a:r>
            <a:r>
              <a:rPr lang="bg-BG" sz="3600" dirty="0"/>
              <a:t> </a:t>
            </a:r>
            <a:r>
              <a:rPr lang="en-US" sz="3600" dirty="0"/>
              <a:t>Intellij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9175" y="2058474"/>
            <a:ext cx="62484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latin typeface="Consolas" pitchFamily="49" charset="0"/>
              </a:rPr>
              <a:t> 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int i = 3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&lt;= 100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+= 3</a:t>
            </a:r>
            <a:r>
              <a:rPr lang="en-US" sz="2398" b="1" noProof="1">
                <a:latin typeface="Consolas" pitchFamily="49" charset="0"/>
              </a:rPr>
              <a:t>)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Right Arrow 12"/>
          <p:cNvSpPr/>
          <p:nvPr/>
        </p:nvSpPr>
        <p:spPr>
          <a:xfrm>
            <a:off x="6261827" y="5363744"/>
            <a:ext cx="533400" cy="3949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224" y="2090496"/>
            <a:ext cx="3389513" cy="1864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42DEB-961C-4BF8-9DB7-2E64BAFE4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059686"/>
            <a:ext cx="4696480" cy="962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667000" y="4799115"/>
            <a:ext cx="2895600" cy="762094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 twice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AAD067-0226-4846-85F5-E2CA9A3B7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845" y="4994393"/>
            <a:ext cx="4258269" cy="1133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Sum of Odd Numbers</a:t>
            </a:r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7400" y="3625408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946120" y="3721929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29538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4773" y="3633262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05423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4">
            <a:extLst>
              <a:ext uri="{FF2B5EF4-FFF2-40B4-BE49-F238E27FC236}">
                <a16:creationId xmlns:a16="http://schemas.microsoft.com/office/drawing/2014/main" id="{733381BE-6F75-4BFA-A919-D38CA0BD90A8}"/>
              </a:ext>
            </a:extLst>
          </p:cNvPr>
          <p:cNvSpPr/>
          <p:nvPr/>
        </p:nvSpPr>
        <p:spPr>
          <a:xfrm>
            <a:off x="7373439" y="3729783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Sum of Odd Numbers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19300" y="1256574"/>
            <a:ext cx="8153401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800" b="1" noProof="1">
                <a:latin typeface="Consolas" pitchFamily="49" charset="0"/>
              </a:rPr>
              <a:t>(int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800" b="1" noProof="1">
                <a:latin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System.out.printf("Sum: %d", sum);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3048000" cy="1524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While Loops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Iterations While a Condition is True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15303" y="2940442"/>
            <a:ext cx="63246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System.out.println(n);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72400" y="3613879"/>
            <a:ext cx="2211204" cy="712442"/>
          </a:xfrm>
          <a:prstGeom prst="wedgeRoundRectCallout">
            <a:avLst>
              <a:gd name="adj1" fmla="val -35375"/>
              <a:gd name="adj2" fmla="val 29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6400" y="2685373"/>
            <a:ext cx="1828800" cy="695444"/>
          </a:xfrm>
          <a:prstGeom prst="wedgeRoundRectCallout">
            <a:avLst>
              <a:gd name="adj1" fmla="val -25910"/>
              <a:gd name="adj2" fmla="val 10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857200" y="2139260"/>
            <a:ext cx="2116206" cy="703660"/>
          </a:xfrm>
          <a:prstGeom prst="wedgeRoundRectCallout">
            <a:avLst>
              <a:gd name="adj1" fmla="val 27807"/>
              <a:gd name="adj2" fmla="val 356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249807" y="5271824"/>
            <a:ext cx="3729855" cy="686832"/>
          </a:xfrm>
          <a:prstGeom prst="wedgeRoundRectCallout">
            <a:avLst>
              <a:gd name="adj1" fmla="val -44281"/>
              <a:gd name="adj2" fmla="val -2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Print a table holding</a:t>
            </a:r>
            <a:r>
              <a:rPr lang="en-US" dirty="0"/>
              <a:t>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Multiplication Table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333501" y="1981201"/>
            <a:ext cx="9524999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8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</a:rPr>
              <a:t>System.out.printf("%d X %d = %d%n",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		   number, times, number * times);</a:t>
            </a:r>
            <a:r>
              <a:rPr lang="pt-BR" sz="2800" b="1" noProof="1">
                <a:latin typeface="Consolas" pitchFamily="49" charset="0"/>
              </a:rPr>
              <a:t>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  times++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66800"/>
            <a:ext cx="3200400" cy="3200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Do…While Loop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Execute a Piece of Code One or More Times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2345086"/>
            <a:ext cx="5334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4400" y="3276600"/>
            <a:ext cx="1981200" cy="666938"/>
          </a:xfrm>
          <a:prstGeom prst="wedgeRoundRectCallout">
            <a:avLst>
              <a:gd name="adj1" fmla="val -17211"/>
              <a:gd name="adj2" fmla="val 30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77529" y="5246544"/>
            <a:ext cx="1799145" cy="604352"/>
          </a:xfrm>
          <a:prstGeom prst="wedgeRoundRectCallout">
            <a:avLst>
              <a:gd name="adj1" fmla="val -37790"/>
              <a:gd name="adj2" fmla="val 83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7401" y="2209800"/>
            <a:ext cx="2086455" cy="612576"/>
          </a:xfrm>
          <a:prstGeom prst="wedgeRoundRectCallout">
            <a:avLst>
              <a:gd name="adj1" fmla="val -43033"/>
              <a:gd name="adj2" fmla="val 310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90600" y="4038601"/>
            <a:ext cx="2339754" cy="812271"/>
          </a:xfrm>
          <a:prstGeom prst="wedgeRoundRectCallout">
            <a:avLst>
              <a:gd name="adj1" fmla="val 61315"/>
              <a:gd name="adj2" fmla="val 6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Multiplication Table 2.0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4464" y="2057400"/>
            <a:ext cx="925989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times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GB" b="1" noProof="1">
                <a:latin typeface="Consolas" pitchFamily="49" charset="0"/>
              </a:rPr>
              <a:t>System.out.printf("%d X %d = %d%n",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latin typeface="Consolas" pitchFamily="49" charset="0"/>
              </a:rPr>
              <a:t>		   number, times, number * times);</a:t>
            </a:r>
            <a:endParaRPr lang="pt-BR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  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b="1" noProof="1">
                <a:latin typeface="Consolas" pitchFamily="49" charset="0"/>
              </a:rPr>
              <a:t> while (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b="1" noProof="1">
                <a:latin typeface="Consolas" pitchFamily="49" charset="0"/>
              </a:rPr>
              <a:t>);</a:t>
            </a:r>
            <a:endParaRPr lang="en-US" b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19346"/>
            <a:ext cx="2438400" cy="2438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Debugging the Code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Using the InteliJ Debugger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– Introduction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9852" y="1048552"/>
            <a:ext cx="1003354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Java </a:t>
            </a:r>
            <a:r>
              <a:rPr lang="en-US" dirty="0"/>
              <a:t>is modern, flexible, general-purpose</a:t>
            </a:r>
            <a:br>
              <a:rPr lang="en-US" dirty="0"/>
            </a:br>
            <a:r>
              <a:rPr lang="en-US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Object-oriented</a:t>
            </a:r>
            <a:r>
              <a:rPr lang="en-US" dirty="0"/>
              <a:t> by nature, statically-typed, compiled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In this course will </a:t>
            </a:r>
            <a:r>
              <a:rPr lang="en-US"/>
              <a:t>use </a:t>
            </a:r>
            <a:r>
              <a:rPr lang="en-US" smtClean="0">
                <a:hlinkClick r:id="rId2"/>
              </a:rPr>
              <a:t>Java Development Kit (JDK) 13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63161" y="3200400"/>
            <a:ext cx="5867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main(String[] args)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A5F3C966-19FE-4AA9-A711-33186AE4E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189" y="3200400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037C04-3D6A-40C5-B813-861EEA6F7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799" y="3180912"/>
            <a:ext cx="3673929" cy="34290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Intellij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Intellij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FBA08-6F7A-42D3-A623-6DD1FFF02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519" y="1795125"/>
            <a:ext cx="6649164" cy="40030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[Ctrl+Shift+F10]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[Ctrl+F8]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[Alt+Shift+F9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[F8] 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Intellij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BF9A-C832-46DE-A6B6-297CC4FF9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1901393"/>
            <a:ext cx="5586529" cy="449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program aims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2349873"/>
            <a:ext cx="6019800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Scanner sc = new Scanner(System.in);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sum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&lt;=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System.out.print(2 * i + 1);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sum += 2 * i;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System.out.printf("Sum: %d%n", sum);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788A018-09F8-4410-8ED5-63CDBEBAC522}"/>
              </a:ext>
            </a:extLst>
          </p:cNvPr>
          <p:cNvSpPr txBox="1">
            <a:spLocks/>
          </p:cNvSpPr>
          <p:nvPr/>
        </p:nvSpPr>
        <p:spPr>
          <a:xfrm>
            <a:off x="8405887" y="1949824"/>
            <a:ext cx="358140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10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419750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from / </a:t>
            </a:r>
            <a:r>
              <a:rPr lang="en-US" sz="3200" b="1" dirty="0">
                <a:solidFill>
                  <a:schemeClr val="bg1"/>
                </a:solidFill>
              </a:rPr>
              <a:t>Printing</a:t>
            </a:r>
            <a:r>
              <a:rPr lang="en-US" sz="3200" dirty="0">
                <a:solidFill>
                  <a:schemeClr val="bg2"/>
                </a:solidFill>
              </a:rPr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Intellij Idea </a:t>
            </a:r>
            <a:r>
              <a:rPr lang="en-US" dirty="0"/>
              <a:t>is powerful IDE for Java and</a:t>
            </a:r>
            <a:br>
              <a:rPr lang="en-US" dirty="0"/>
            </a:br>
            <a:r>
              <a:rPr lang="en-US" dirty="0"/>
              <a:t>other languages</a:t>
            </a:r>
          </a:p>
          <a:p>
            <a:r>
              <a:rPr lang="en-US" dirty="0"/>
              <a:t>Create a project</a:t>
            </a:r>
            <a:endParaRPr lang="en-US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Intellij Idea</a:t>
            </a:r>
            <a:endParaRPr lang="bg-B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EBC834-6925-4BF7-9DCF-92551F21A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7" r="14797" b="22247"/>
          <a:stretch/>
        </p:blipFill>
        <p:spPr>
          <a:xfrm>
            <a:off x="314993" y="3276600"/>
            <a:ext cx="2904872" cy="3429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60DFA8-9FC3-4633-A7A8-F015AA49C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732" y="3577353"/>
            <a:ext cx="3648584" cy="28960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4">
            <a:extLst>
              <a:ext uri="{FF2B5EF4-FFF2-40B4-BE49-F238E27FC236}">
                <a16:creationId xmlns:a16="http://schemas.microsoft.com/office/drawing/2014/main" id="{127E9099-52F2-4FBD-98E8-CC532B5B8CCA}"/>
              </a:ext>
            </a:extLst>
          </p:cNvPr>
          <p:cNvSpPr/>
          <p:nvPr/>
        </p:nvSpPr>
        <p:spPr>
          <a:xfrm flipV="1">
            <a:off x="3327743" y="4874901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ight Arrow 14">
            <a:extLst>
              <a:ext uri="{FF2B5EF4-FFF2-40B4-BE49-F238E27FC236}">
                <a16:creationId xmlns:a16="http://schemas.microsoft.com/office/drawing/2014/main" id="{38F5BDD7-024C-499B-95EA-28364DE349D0}"/>
              </a:ext>
            </a:extLst>
          </p:cNvPr>
          <p:cNvSpPr/>
          <p:nvPr/>
        </p:nvSpPr>
        <p:spPr>
          <a:xfrm flipV="1">
            <a:off x="7510118" y="4874901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2EAFD0A-7C1B-41ED-9396-82E8CE614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32" y="4329421"/>
            <a:ext cx="4082159" cy="11594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59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</a:t>
            </a:r>
            <a:r>
              <a:rPr lang="en-GB" dirty="0"/>
              <a:t>Initializing variables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5650" y="2133601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5650" y="4168397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576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606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4652A-F738-488A-BD81-51BB8AA720D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30" y="1385091"/>
            <a:ext cx="2618740" cy="26187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Console I/O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Reading from and Writing to the Console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60152" y="1121144"/>
            <a:ext cx="10033549" cy="5508256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read/write</a:t>
            </a:r>
            <a:r>
              <a:rPr lang="en-US" dirty="0"/>
              <a:t> to the console, </a:t>
            </a:r>
            <a:br>
              <a:rPr lang="en-US" dirty="0"/>
            </a:b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</a:t>
            </a:r>
            <a:r>
              <a:rPr lang="en-US" dirty="0"/>
              <a:t> class</a:t>
            </a:r>
          </a:p>
          <a:p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java.util.Scanner </a:t>
            </a:r>
            <a:r>
              <a:rPr lang="en-US" dirty="0"/>
              <a:t>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input from the console using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4601" y="3094584"/>
            <a:ext cx="7180915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import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700" b="1" noProof="1">
                <a:latin typeface="Consolas" pitchFamily="49" charset="0"/>
              </a:rPr>
              <a:t> sc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61782" y="5886144"/>
            <a:ext cx="559161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String name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382000" y="5983224"/>
            <a:ext cx="2681522" cy="475249"/>
          </a:xfrm>
          <a:prstGeom prst="wedgeRoundRectCallout">
            <a:avLst>
              <a:gd name="adj1" fmla="val -55907"/>
              <a:gd name="adj2" fmla="val 14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3731</TotalTime>
  <Words>2462</Words>
  <Application>Microsoft Office PowerPoint</Application>
  <PresentationFormat>Widescreen</PresentationFormat>
  <Paragraphs>561</Paragraphs>
  <Slides>57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Java Introduction</vt:lpstr>
      <vt:lpstr>Table of Contents</vt:lpstr>
      <vt:lpstr>Have a Question?</vt:lpstr>
      <vt:lpstr>Introduction and Basic Syntax</vt:lpstr>
      <vt:lpstr>Java – Introduction</vt:lpstr>
      <vt:lpstr>Using Intellij Idea</vt:lpstr>
      <vt:lpstr>Declaring Variables</vt:lpstr>
      <vt:lpstr>Console I/O</vt:lpstr>
      <vt:lpstr>Reading from the Console</vt:lpstr>
      <vt:lpstr>Converting Input from the Console</vt:lpstr>
      <vt:lpstr>Printing to the Console</vt:lpstr>
      <vt:lpstr>Using Print Format</vt:lpstr>
      <vt:lpstr>Formatting Numbers in Placeholders</vt:lpstr>
      <vt:lpstr>Using String.format</vt:lpstr>
      <vt:lpstr>Problem: Student Information</vt:lpstr>
      <vt:lpstr>Solution: Student Information</vt:lpstr>
      <vt:lpstr>Comparison Operators</vt:lpstr>
      <vt:lpstr>Comparison Operators</vt:lpstr>
      <vt:lpstr>Comparing Numbers</vt:lpstr>
      <vt:lpstr>The If-else Statement</vt:lpstr>
      <vt:lpstr>The If Statement</vt:lpstr>
      <vt:lpstr>The If-else Statement</vt:lpstr>
      <vt:lpstr>Problem: I Will Be Back in 30 Minutes</vt:lpstr>
      <vt:lpstr>Solution: I Will Be Back in 30 Minutes (1)</vt:lpstr>
      <vt:lpstr>Solution: I Will Be Back in 30 Minutes (2)</vt:lpstr>
      <vt:lpstr>The Switch-Case Statement</vt:lpstr>
      <vt:lpstr>The Switch-case Statement</vt:lpstr>
      <vt:lpstr>Problem: Foreign Languages</vt:lpstr>
      <vt:lpstr>Solution: Foreign Languages</vt:lpstr>
      <vt:lpstr>Logical Operators</vt:lpstr>
      <vt:lpstr>Logical Operators</vt:lpstr>
      <vt:lpstr>Problem: Theatre Promotions</vt:lpstr>
      <vt:lpstr>Solution: Theatre Promotions (1)</vt:lpstr>
      <vt:lpstr>Solution: Theatre Promotions (2)</vt:lpstr>
      <vt:lpstr>Solution: Theatre Promotions (3)</vt:lpstr>
      <vt:lpstr>Loops</vt:lpstr>
      <vt:lpstr>Loop: Definition</vt:lpstr>
      <vt:lpstr>For-Loops</vt:lpstr>
      <vt:lpstr>For-Loops</vt:lpstr>
      <vt:lpstr>Example: Divisible by 3</vt:lpstr>
      <vt:lpstr>Problem: Sum of Odd Numbers</vt:lpstr>
      <vt:lpstr>Solution: Sum of Odd Numbers</vt:lpstr>
      <vt:lpstr>While Loops</vt:lpstr>
      <vt:lpstr>While Loops</vt:lpstr>
      <vt:lpstr>Problem: Multiplication Table</vt:lpstr>
      <vt:lpstr>Do…While Loop</vt:lpstr>
      <vt:lpstr>Do ... While Loop</vt:lpstr>
      <vt:lpstr>Problem: Multiplication Table 2.0</vt:lpstr>
      <vt:lpstr>Debugging the Code</vt:lpstr>
      <vt:lpstr>Debugging the Code</vt:lpstr>
      <vt:lpstr>Debugging in Intellij</vt:lpstr>
      <vt:lpstr>Using the Debugger in Intellij</vt:lpstr>
      <vt:lpstr>Problem: Find and Fix the Bugs in the Code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Syntax; Conditional Statements and Loops</dc:title>
  <dc:subject>Java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Lenovo</cp:lastModifiedBy>
  <cp:revision>18</cp:revision>
  <dcterms:created xsi:type="dcterms:W3CDTF">2018-05-23T13:08:44Z</dcterms:created>
  <dcterms:modified xsi:type="dcterms:W3CDTF">2020-09-17T06:49:30Z</dcterms:modified>
  <cp:category>technology fundamentals;computer programming;software development;web development</cp:category>
</cp:coreProperties>
</file>