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6" r:id="rId27"/>
    <p:sldId id="288" r:id="rId28"/>
    <p:sldId id="28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2B8967F-55E6-4C79-83E9-33163E717A0E}">
          <p14:sldIdLst>
            <p14:sldId id="256"/>
            <p14:sldId id="257"/>
            <p14:sldId id="258"/>
          </p14:sldIdLst>
        </p14:section>
        <p14:section name="Arrays" id="{14E3A6AC-FC48-4C1E-9A16-3C8CF885FF5A}">
          <p14:sldIdLst>
            <p14:sldId id="259"/>
            <p14:sldId id="260"/>
            <p14:sldId id="261"/>
            <p14:sldId id="262"/>
            <p14:sldId id="263"/>
          </p14:sldIdLst>
        </p14:section>
        <p14:section name="Reading Arrays from the Console" id="{B5A0F2D3-124A-4B1F-BFAB-94EA5545C30D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Foreach Loop" id="{9C0537DD-D583-41D5-82A2-417435D45EE9}">
          <p14:sldIdLst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Conclusion" id="{51E951A7-25F5-417B-98A0-B2082A3DBE24}">
          <p14:sldIdLst>
            <p14:sldId id="280"/>
            <p14:sldId id="286"/>
            <p14:sldId id="288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6" d="100"/>
          <a:sy n="86" d="100"/>
        </p:scale>
        <p:origin x="78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943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6297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87403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7614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smtClean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098908" y="2286001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First, read the array </a:t>
            </a:r>
            <a:r>
              <a:rPr lang="en-US" b="1" dirty="0" smtClean="0">
                <a:solidFill>
                  <a:schemeClr val="bg1"/>
                </a:solidFill>
              </a:rPr>
              <a:t>length </a:t>
            </a:r>
            <a:r>
              <a:rPr lang="en-US" dirty="0" smtClean="0"/>
              <a:t>from the console 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 smtClean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dirty="0" smtClean="0"/>
              <a:t>Next, create an array of given size </a:t>
            </a:r>
            <a:r>
              <a:rPr lang="en-US" b="1" dirty="0" smtClean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 smtClean="0"/>
              <a:t> and read its </a:t>
            </a:r>
            <a:r>
              <a:rPr lang="en-US" b="1" dirty="0" smtClean="0">
                <a:solidFill>
                  <a:schemeClr val="bg1"/>
                </a:solidFill>
              </a:rPr>
              <a:t>elements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Arrays from the Console</a:t>
            </a:r>
            <a:endParaRPr lang="en-US" dirty="0"/>
          </a:p>
        </p:txBody>
      </p:sp>
      <p:sp>
        <p:nvSpPr>
          <p:cNvPr id="573444" name="Rectangle 4"/>
          <p:cNvSpPr>
            <a:spLocks noChangeArrowheads="1"/>
          </p:cNvSpPr>
          <p:nvPr/>
        </p:nvSpPr>
        <p:spPr bwMode="auto">
          <a:xfrm>
            <a:off x="741000" y="1764000"/>
            <a:ext cx="83058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741000" y="3249000"/>
            <a:ext cx="8857314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</a:t>
            </a:r>
            <a:r>
              <a:rPr lang="en-US" sz="2800" b="1" noProof="1">
                <a:latin typeface="Consolas" pitchFamily="49" charset="0"/>
              </a:rPr>
              <a:t>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 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 = Integer.parseInt(sc.nextLine());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931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uiExpand="1" build="p"/>
      <p:bldP spid="5734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4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dirty="0"/>
              <a:t>Arrays can be read from a </a:t>
            </a:r>
            <a:r>
              <a:rPr lang="en-US" b="1" dirty="0">
                <a:solidFill>
                  <a:schemeClr val="bg1"/>
                </a:solidFill>
              </a:rPr>
              <a:t>single line </a:t>
            </a:r>
            <a:r>
              <a:rPr lang="en-US" dirty="0"/>
              <a:t>of</a:t>
            </a:r>
            <a:r>
              <a:rPr lang="en-US" b="1" dirty="0">
                <a:solidFill>
                  <a:schemeClr val="bg1"/>
                </a:solidFill>
              </a:rPr>
              <a:t> separated values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Reading Array Values from a Single Line</a:t>
            </a:r>
            <a:endParaRPr lang="en-US" dirty="0"/>
          </a:p>
        </p:txBody>
      </p:sp>
      <p:sp>
        <p:nvSpPr>
          <p:cNvPr id="573445" name="Rectangle 5"/>
          <p:cNvSpPr>
            <a:spLocks noChangeArrowheads="1"/>
          </p:cNvSpPr>
          <p:nvPr/>
        </p:nvSpPr>
        <p:spPr bwMode="auto">
          <a:xfrm>
            <a:off x="838200" y="2672677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</a:t>
            </a:r>
            <a:r>
              <a:rPr lang="en-US" sz="2800" b="1" noProof="1">
                <a:latin typeface="Consolas" pitchFamily="49" charset="0"/>
              </a:rPr>
              <a:t> 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Integer.parseInt(items[i]);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838200" y="1791130"/>
            <a:ext cx="4343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29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Read an array of integers using functional programming: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90828" y="4648200"/>
            <a:ext cx="9673052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Arrays</a:t>
            </a:r>
            <a:endParaRPr lang="bg-BG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.stream(sc.nextLine().split(" "))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.mapToInt(e -&gt; Integer.parseInt(e)).toArray();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786480" y="1940078"/>
            <a:ext cx="9677400" cy="24033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inputLine = sc.nextLine();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inputLine.split(" 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Arrays</a:t>
            </a:r>
            <a:r>
              <a:rPr lang="en-US" sz="2800" b="1" noProof="1">
                <a:latin typeface="Consolas" pitchFamily="49" charset="0"/>
              </a:rPr>
              <a:t>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stream</a:t>
            </a:r>
            <a:r>
              <a:rPr lang="en-US" sz="2800" b="1" noProof="1">
                <a:latin typeface="Consolas" pitchFamily="49" charset="0"/>
              </a:rPr>
              <a:t>(items)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mapToInt</a:t>
            </a:r>
            <a:r>
              <a:rPr lang="en-US" sz="2800" b="1" noProof="1">
                <a:latin typeface="Consolas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 -&gt; Integer.parseInt(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</a:t>
            </a:r>
            <a:r>
              <a:rPr lang="en-US" sz="2800" b="1" noProof="1">
                <a:latin typeface="Consolas" pitchFamily="49" charset="0"/>
              </a:rPr>
              <a:t>)).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6817E619-0496-4517-BEA7-8BE35D6F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4932" y="4800601"/>
            <a:ext cx="2639869" cy="1030660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 can chain methods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B800F712-518F-45E5-B181-DD02E1F4B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1" y="2001506"/>
            <a:ext cx="2944461" cy="1142452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 java.util.Arrays;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To print all array elements, a for-loop can be used</a:t>
            </a:r>
          </a:p>
          <a:p>
            <a:pPr marL="1066419" lvl="1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Separate elements with white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dirty="0"/>
              <a:t>or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new line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Arrays On the Console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779668" y="2616433"/>
            <a:ext cx="10632665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arr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</a:rPr>
              <a:t>"one", "two"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800" b="1" noProof="1">
                <a:latin typeface="Consolas" pitchFamily="49" charset="0"/>
              </a:rPr>
              <a:t>;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800" b="1" i="1" noProof="1">
                <a:solidFill>
                  <a:schemeClr val="accent2"/>
                </a:solidFill>
                <a:latin typeface="Consolas" pitchFamily="49" charset="0"/>
              </a:rPr>
              <a:t>new String [] {"one", "two"};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arr.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800" b="1" noProof="1">
                <a:latin typeface="Consolas" pitchFamily="49" charset="0"/>
              </a:rPr>
              <a:t>; i++) {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 System.out.printf("arr[%d] = %s%n", i, arr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800" b="1" noProof="1">
                <a:latin typeface="Consolas" pitchFamily="49" charset="0"/>
              </a:rPr>
              <a:t>i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92602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200" dirty="0"/>
              <a:t>Read an array of integers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200" b="1" dirty="0"/>
              <a:t> </a:t>
            </a:r>
            <a:r>
              <a:rPr lang="en-US" sz="3200" dirty="0"/>
              <a:t>lines of integers), </a:t>
            </a:r>
            <a:r>
              <a:rPr lang="en-US" sz="3200" b="1" dirty="0">
                <a:solidFill>
                  <a:schemeClr val="bg1"/>
                </a:solidFill>
              </a:rPr>
              <a:t>reverse</a:t>
            </a:r>
            <a:r>
              <a:rPr lang="en-US" sz="3200" b="1" dirty="0"/>
              <a:t> </a:t>
            </a:r>
            <a:r>
              <a:rPr lang="en-US" sz="3200" dirty="0"/>
              <a:t>it and </a:t>
            </a:r>
            <a:br>
              <a:rPr lang="en-US" sz="3200" dirty="0"/>
            </a:br>
            <a:r>
              <a:rPr lang="en-US" sz="32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an Array of Integers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6240" y="2812616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206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an Array of Integers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133600" y="1308898"/>
            <a:ext cx="8033236" cy="4634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 n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int[]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0; i &lt; n;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arr[i] = Integer.parseInt(sc.nextLine());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for (int i = n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-</a:t>
            </a:r>
            <a:r>
              <a:rPr lang="bg-BG" sz="2300" b="1" noProof="1">
                <a:latin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</a:rPr>
              <a:t>1; i &gt;= 0; i--)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  System.out.print(arr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sz="2300" b="1" noProof="1">
                <a:latin typeface="Consolas" pitchFamily="49" charset="0"/>
              </a:rPr>
              <a:t>i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300" b="1" noProof="1">
                <a:latin typeface="Consolas" pitchFamily="49" charset="0"/>
              </a:rPr>
              <a:t> + " ");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00" b="1" noProof="1">
                <a:latin typeface="Consolas" pitchFamily="49" charset="0"/>
              </a:rPr>
              <a:t>System.out.println();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786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for-loop: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3200" dirty="0"/>
          </a:p>
          <a:p>
            <a:pPr marL="457200" indent="-457200">
              <a:lnSpc>
                <a:spcPct val="100000"/>
              </a:lnSpc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 dirty="0"/>
              <a:t>:</a:t>
            </a:r>
          </a:p>
        </p:txBody>
      </p:sp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78594" y="4114801"/>
            <a:ext cx="10522807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strings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two</a:t>
            </a:r>
            <a:endParaRPr lang="en-US" sz="2399" b="1" noProof="1"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System.out.println(String.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399" b="1" noProof="1">
                <a:latin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" "</a:t>
            </a:r>
            <a:r>
              <a:rPr lang="en-US" sz="2399" b="1" noProof="1">
                <a:latin typeface="Consolas" pitchFamily="49" charset="0"/>
              </a:rPr>
              <a:t>,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399" b="1" noProof="1">
                <a:latin typeface="Consolas" pitchFamily="49" charset="0"/>
              </a:rPr>
              <a:t>));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Compile error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78594" y="1795119"/>
            <a:ext cx="678900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arr = {"one", "two"};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for (int i = 0; i &lt; arr.length; i++)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   System.out.println(arr[i]);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F4AFF630-3E3B-4938-BEB7-1799DD36A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3094848"/>
            <a:ext cx="2362200" cy="1388181"/>
          </a:xfrm>
          <a:prstGeom prst="wedgeRoundRectCallout">
            <a:avLst>
              <a:gd name="adj1" fmla="val 15981"/>
              <a:gd name="adj2" fmla="val 158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Works only with strings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258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915" grpId="0" uiExpand="1" build="p"/>
      <p:bldP spid="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Read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 (space separated values),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reverse</a:t>
            </a:r>
            <a:r>
              <a:rPr lang="en-US" dirty="0"/>
              <a:t> it and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8201" y="2593809"/>
            <a:ext cx="1949399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92119" y="2590800"/>
            <a:ext cx="197828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99358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248400" y="2590800"/>
            <a:ext cx="220096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3884" y="2590800"/>
            <a:ext cx="217611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61124" y="2695863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354143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280665"/>
            <a:ext cx="12700" cy="4146956"/>
          </a:xfrm>
          <a:prstGeom prst="curvedConnector3">
            <a:avLst>
              <a:gd name="adj1" fmla="val 9788567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17404"/>
            <a:ext cx="12700" cy="2073478"/>
          </a:xfrm>
          <a:prstGeom prst="curvedConnector3">
            <a:avLst>
              <a:gd name="adj1" fmla="val 4542858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10594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378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066800" y="1779274"/>
            <a:ext cx="9801592" cy="38190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GB" sz="2700" b="1" noProof="1">
                <a:latin typeface="Consolas" pitchFamily="49" charset="0"/>
              </a:rPr>
              <a:t>String[] elements = sc.nextLine().split(" ");</a:t>
            </a:r>
            <a:endParaRPr lang="en-US" sz="27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for (int i = 0; i &lt; elements.length / 2; i++) {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String oldElement = elements[i];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elements[i] = elements[elements.length - 1 - i];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  elements[elements.length - 1 - i] = oldElement;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600"/>
              </a:spcAft>
            </a:pPr>
            <a:r>
              <a:rPr lang="en-US" sz="2700" b="1" noProof="1">
                <a:latin typeface="Consolas" pitchFamily="49" charset="0"/>
              </a:rPr>
              <a:t>System.out.println(String.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join</a:t>
            </a:r>
            <a:r>
              <a:rPr lang="en-US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2700" b="1" noProof="1">
                <a:latin typeface="Consolas" pitchFamily="49" charset="0"/>
              </a:rPr>
              <a:t>,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elements</a:t>
            </a:r>
            <a:r>
              <a:rPr lang="en-US" sz="2700" b="1" noProof="1">
                <a:latin typeface="Consolas" pitchFamily="49" charset="0"/>
              </a:rPr>
              <a:t>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9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Foreach Loop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mtClean="0"/>
              <a:t>Iterate Through Collections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600" dirty="0"/>
              <a:t>Arrays</a:t>
            </a:r>
          </a:p>
          <a:p>
            <a:r>
              <a:rPr lang="en-US" sz="3600" dirty="0"/>
              <a:t>Reading Arrays from the Console</a:t>
            </a:r>
          </a:p>
          <a:p>
            <a:r>
              <a:rPr lang="en-US" sz="3600" dirty="0" err="1"/>
              <a:t>Foreach</a:t>
            </a:r>
            <a:r>
              <a:rPr lang="en-US" sz="3600"/>
              <a:t> </a:t>
            </a:r>
            <a:r>
              <a:rPr lang="en-US" sz="3600" smtClean="0"/>
              <a:t>Loop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5525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Iterates through all elements in a collection</a:t>
            </a:r>
          </a:p>
          <a:p>
            <a:r>
              <a:rPr lang="en-GB" dirty="0"/>
              <a:t>Cannot access the current index</a:t>
            </a: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971" y="3419912"/>
            <a:ext cx="701498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: collection</a:t>
            </a:r>
            <a:r>
              <a:rPr lang="en-GB" sz="2800" b="1" dirty="0">
                <a:latin typeface="Consolas" pitchFamily="49" charset="0"/>
              </a:rPr>
              <a:t>) </a:t>
            </a: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0569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38300" y="1324439"/>
            <a:ext cx="8458200" cy="272430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err="1" smtClean="0">
                <a:solidFill>
                  <a:schemeClr val="bg1"/>
                </a:solidFill>
              </a:rPr>
              <a:t>int</a:t>
            </a:r>
            <a:r>
              <a:rPr lang="en-US" sz="3200" dirty="0" smtClean="0">
                <a:solidFill>
                  <a:schemeClr val="bg1"/>
                </a:solidFill>
              </a:rPr>
              <a:t>[]</a:t>
            </a:r>
            <a:r>
              <a:rPr lang="en-US" sz="3200" dirty="0" smtClean="0"/>
              <a:t> numbers = { 1, 2, 3, 4, 5 };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for (</a:t>
            </a:r>
            <a:r>
              <a:rPr lang="en-US" sz="3200" dirty="0" err="1" smtClean="0">
                <a:solidFill>
                  <a:schemeClr val="bg1"/>
                </a:solidFill>
              </a:rPr>
              <a:t>int</a:t>
            </a:r>
            <a:r>
              <a:rPr lang="en-US" sz="3200" dirty="0" smtClean="0"/>
              <a:t> number : numbers)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   </a:t>
            </a:r>
            <a:r>
              <a:rPr lang="en-US" sz="3200" dirty="0" err="1" smtClean="0"/>
              <a:t>System.out.println</a:t>
            </a:r>
            <a:r>
              <a:rPr lang="en-US" sz="3200" dirty="0" smtClean="0"/>
              <a:t>(number + " 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/>
              <a:t>}</a:t>
            </a:r>
            <a:endParaRPr lang="en-US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an Array with </a:t>
            </a:r>
            <a:r>
              <a:rPr lang="en-US" dirty="0" err="1" smtClean="0"/>
              <a:t>Foreach</a:t>
            </a:r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3886201" y="4290462"/>
            <a:ext cx="1456667" cy="1454339"/>
          </a:xfrm>
          <a:prstGeom prst="ben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5715000" y="4842166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59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5C5069-640F-4BD5-A09B-E3CB026BCE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Read an array of integers</a:t>
            </a:r>
          </a:p>
          <a:p>
            <a:r>
              <a:rPr lang="en-GB" dirty="0"/>
              <a:t>Sum all even and odd numbers</a:t>
            </a:r>
          </a:p>
          <a:p>
            <a:r>
              <a:rPr lang="en-GB" dirty="0"/>
              <a:t>Find the difference</a:t>
            </a:r>
          </a:p>
          <a:p>
            <a:r>
              <a:rPr lang="en-GB" dirty="0"/>
              <a:t>Examples: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01FEE83-E564-4541-9A64-EDDB2B65A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Problem: Even and Odd Subtraction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BCBD8B-6CA1-426F-B67A-B167330E5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25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1 2 3 4 5 6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21BF5F-97F9-48D1-B3A1-54AB664F2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7">
            <a:extLst>
              <a:ext uri="{FF2B5EF4-FFF2-40B4-BE49-F238E27FC236}">
                <a16:creationId xmlns:a16="http://schemas.microsoft.com/office/drawing/2014/main" id="{55AE75D2-3569-47BA-AF3E-50675BDF3CE0}"/>
              </a:ext>
            </a:extLst>
          </p:cNvPr>
          <p:cNvSpPr/>
          <p:nvPr/>
        </p:nvSpPr>
        <p:spPr>
          <a:xfrm>
            <a:off x="3997543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5C06D-4F5E-4C38-877C-AA0967A47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025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3 5 7 9 11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30AFB6-FF5F-45B2-9DDA-9E2A2B251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-35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6" name="Right Arrow 7">
            <a:extLst>
              <a:ext uri="{FF2B5EF4-FFF2-40B4-BE49-F238E27FC236}">
                <a16:creationId xmlns:a16="http://schemas.microsoft.com/office/drawing/2014/main" id="{86D236CE-656B-42D9-ABBA-734986A402B1}"/>
              </a:ext>
            </a:extLst>
          </p:cNvPr>
          <p:cNvSpPr/>
          <p:nvPr/>
        </p:nvSpPr>
        <p:spPr>
          <a:xfrm>
            <a:off x="3997543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CD7CD6-C12B-4F7E-8FDE-97E8596C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68" y="4191000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2 4 6 8 10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7FB27-C56C-4C3B-B1E2-232A15CDC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643" y="4191000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30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9" name="Right Arrow 7">
            <a:extLst>
              <a:ext uri="{FF2B5EF4-FFF2-40B4-BE49-F238E27FC236}">
                <a16:creationId xmlns:a16="http://schemas.microsoft.com/office/drawing/2014/main" id="{D7085E06-7BA5-4F3B-93F3-3E0252219E6C}"/>
              </a:ext>
            </a:extLst>
          </p:cNvPr>
          <p:cNvSpPr/>
          <p:nvPr/>
        </p:nvSpPr>
        <p:spPr>
          <a:xfrm>
            <a:off x="8945186" y="4303988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943FA5-C9F2-49D3-A0F2-E18DBC541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68" y="5407191"/>
            <a:ext cx="244911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2 2 2 2 2 2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B98EE5-E225-400F-A81B-858C8A6D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9642" y="5431659"/>
            <a:ext cx="8382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12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DE12DAD4-347F-40DE-8F51-56F20A7D4D04}"/>
              </a:ext>
            </a:extLst>
          </p:cNvPr>
          <p:cNvSpPr/>
          <p:nvPr/>
        </p:nvSpPr>
        <p:spPr>
          <a:xfrm>
            <a:off x="8945186" y="5520179"/>
            <a:ext cx="381000" cy="346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560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53FAFF-24CA-482E-A8A1-1F7A381D23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6408" y="1447800"/>
            <a:ext cx="10958580" cy="491882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[] </a:t>
            </a:r>
            <a:r>
              <a:rPr lang="en-US" dirty="0" err="1" smtClean="0">
                <a:solidFill>
                  <a:schemeClr val="tx1"/>
                </a:solidFill>
              </a:rPr>
              <a:t>arr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dirty="0" err="1" smtClean="0">
                <a:solidFill>
                  <a:schemeClr val="tx1"/>
                </a:solidFill>
              </a:rPr>
              <a:t>Arrays.stream</a:t>
            </a:r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dirty="0" err="1" smtClean="0">
                <a:solidFill>
                  <a:schemeClr val="tx1"/>
                </a:solidFill>
              </a:rPr>
              <a:t>sc.nextLine</a:t>
            </a:r>
            <a:r>
              <a:rPr lang="en-US" dirty="0" smtClean="0">
                <a:solidFill>
                  <a:schemeClr val="tx1"/>
                </a:solidFill>
              </a:rPr>
              <a:t>().split(" "))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                .</a:t>
            </a:r>
            <a:r>
              <a:rPr lang="en-US" dirty="0" err="1" smtClean="0">
                <a:solidFill>
                  <a:schemeClr val="tx1"/>
                </a:solidFill>
              </a:rPr>
              <a:t>mapToInt</a:t>
            </a:r>
            <a:r>
              <a:rPr lang="en-US" dirty="0" smtClean="0">
                <a:solidFill>
                  <a:schemeClr val="tx1"/>
                </a:solidFill>
              </a:rPr>
              <a:t>(e -&gt; </a:t>
            </a:r>
            <a:r>
              <a:rPr lang="en-US" dirty="0" err="1" smtClean="0">
                <a:solidFill>
                  <a:schemeClr val="tx1"/>
                </a:solidFill>
              </a:rPr>
              <a:t>Integer.parseInt</a:t>
            </a:r>
            <a:r>
              <a:rPr lang="en-US" dirty="0" smtClean="0">
                <a:solidFill>
                  <a:schemeClr val="tx1"/>
                </a:solidFill>
              </a:rPr>
              <a:t>(e)).</a:t>
            </a:r>
            <a:r>
              <a:rPr lang="en-US" dirty="0" err="1" smtClean="0">
                <a:solidFill>
                  <a:schemeClr val="tx1"/>
                </a:solidFill>
              </a:rPr>
              <a:t>toArray</a:t>
            </a:r>
            <a:r>
              <a:rPr lang="en-US" dirty="0" smtClean="0">
                <a:solidFill>
                  <a:schemeClr val="tx1"/>
                </a:solidFill>
              </a:rPr>
              <a:t>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evenSum</a:t>
            </a:r>
            <a:r>
              <a:rPr lang="en-US" dirty="0" smtClean="0">
                <a:solidFill>
                  <a:schemeClr val="tx1"/>
                </a:solidFill>
              </a:rPr>
              <a:t>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oddSum</a:t>
            </a:r>
            <a:r>
              <a:rPr lang="en-US" dirty="0" smtClean="0">
                <a:solidFill>
                  <a:schemeClr val="tx1"/>
                </a:solidFill>
              </a:rPr>
              <a:t> = 0;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bg1"/>
                </a:solidFill>
              </a:rPr>
              <a:t>for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err="1" smtClean="0">
                <a:solidFill>
                  <a:schemeClr val="tx1"/>
                </a:solidFill>
              </a:rPr>
              <a:t>int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arr</a:t>
            </a:r>
            <a:r>
              <a:rPr lang="en-US" dirty="0" smtClean="0">
                <a:solidFill>
                  <a:schemeClr val="tx1"/>
                </a:solidFill>
              </a:rPr>
              <a:t>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if (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 % 2 == 0) </a:t>
            </a:r>
            <a:r>
              <a:rPr lang="en-US" dirty="0" err="1" smtClean="0">
                <a:solidFill>
                  <a:schemeClr val="tx1"/>
                </a:solidFill>
              </a:rPr>
              <a:t>evenSum</a:t>
            </a:r>
            <a:r>
              <a:rPr lang="en-US" dirty="0" smtClean="0">
                <a:solidFill>
                  <a:schemeClr val="tx1"/>
                </a:solidFill>
              </a:rPr>
              <a:t> +=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  else </a:t>
            </a:r>
            <a:r>
              <a:rPr lang="en-US" dirty="0" err="1" smtClean="0">
                <a:solidFill>
                  <a:schemeClr val="tx1"/>
                </a:solidFill>
              </a:rPr>
              <a:t>oddSum</a:t>
            </a:r>
            <a:r>
              <a:rPr lang="en-US" dirty="0" smtClean="0">
                <a:solidFill>
                  <a:schemeClr val="tx1"/>
                </a:solidFill>
              </a:rPr>
              <a:t> += </a:t>
            </a:r>
            <a:r>
              <a:rPr lang="en-US" dirty="0" err="1" smtClean="0">
                <a:solidFill>
                  <a:schemeClr val="tx1"/>
                </a:solidFill>
              </a:rPr>
              <a:t>num</a:t>
            </a:r>
            <a:r>
              <a:rPr lang="en-US" dirty="0" smtClean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 smtClean="0">
                <a:solidFill>
                  <a:schemeClr val="accent2"/>
                </a:solidFill>
              </a:rPr>
              <a:t>//</a:t>
            </a:r>
            <a:r>
              <a:rPr lang="en-US" dirty="0" smtClean="0">
                <a:solidFill>
                  <a:schemeClr val="accent2"/>
                </a:solidFill>
              </a:rPr>
              <a:t>TODO</a:t>
            </a:r>
            <a:r>
              <a:rPr lang="en-US" i="1" dirty="0" smtClean="0">
                <a:solidFill>
                  <a:schemeClr val="accent2"/>
                </a:solidFill>
              </a:rPr>
              <a:t>: Find the difference and print it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4ABC77-A74C-43E1-BE5E-88BBE9BA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Even and Odd Subtraction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99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850D8D-B775-4D85-946D-35E3FA1CA480}"/>
              </a:ext>
            </a:extLst>
          </p:cNvPr>
          <p:cNvSpPr/>
          <p:nvPr/>
        </p:nvSpPr>
        <p:spPr bwMode="auto">
          <a:xfrm>
            <a:off x="4267201" y="807603"/>
            <a:ext cx="3657600" cy="3657600"/>
          </a:xfrm>
          <a:prstGeom prst="ellipse">
            <a:avLst/>
          </a:prstGeom>
          <a:solidFill>
            <a:schemeClr val="bg2">
              <a:alpha val="50000"/>
            </a:schemeClr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164FCD-7800-435E-869A-D8FA4DBB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9601" y="394225"/>
            <a:ext cx="3124201" cy="38352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Live Exercises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7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36384" y="1723767"/>
            <a:ext cx="80675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Arrays hold a </a:t>
            </a:r>
            <a:r>
              <a:rPr lang="en-US" sz="3600" b="1" dirty="0">
                <a:solidFill>
                  <a:schemeClr val="bg1"/>
                </a:solidFill>
              </a:rPr>
              <a:t>sequence</a:t>
            </a:r>
            <a:r>
              <a:rPr lang="en-US" sz="36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Elements are numbered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from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chemeClr val="bg2"/>
                </a:solidFill>
              </a:rPr>
              <a:t> to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length – 1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Creating (allocating) an array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Accessing array elements by </a:t>
            </a:r>
            <a:r>
              <a:rPr lang="en-US" sz="3600" b="1" dirty="0">
                <a:solidFill>
                  <a:schemeClr val="bg1"/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Printing array elements</a:t>
            </a: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</a:t>
            </a:r>
            <a:r>
              <a:rPr lang="en-GB" sz="9600" b="1" dirty="0"/>
              <a:t>-</a:t>
            </a:r>
            <a:r>
              <a:rPr lang="en-US" sz="9600" b="1" dirty="0"/>
              <a:t>java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5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Arrays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Working with Arrays of Elements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09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cannot be resized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of 5 elements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597149" y="1875467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Element’s index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668937" y="3175778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of an array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1" y="1817161"/>
            <a:ext cx="3253712" cy="1369967"/>
            <a:chOff x="3503612" y="2410405"/>
            <a:chExt cx="3810000" cy="16041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4906" y="241040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32702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106356" y="2419405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60285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576318" y="2418427"/>
              <a:ext cx="644618" cy="104827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54400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Allocating</a:t>
            </a:r>
            <a:r>
              <a:rPr lang="en-US" dirty="0"/>
              <a:t> an array of 10 integers: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Assigning values </a:t>
            </a:r>
            <a:r>
              <a:rPr lang="en-US" dirty="0"/>
              <a:t>to the array elements: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/>
                </a:solidFill>
              </a:rPr>
              <a:t>Accessing</a:t>
            </a:r>
            <a:r>
              <a:rPr lang="en-US" dirty="0"/>
              <a:t> array elements by index: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19696" y="1791743"/>
            <a:ext cx="5029198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numbers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19696" y="3128979"/>
            <a:ext cx="7010400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/>
              <a:t>; i++)</a:t>
            </a:r>
          </a:p>
          <a:p>
            <a:r>
              <a:rPr lang="en-US" dirty="0"/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19696" y="4903652"/>
            <a:ext cx="8686798" cy="1110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;</a:t>
            </a:r>
          </a:p>
          <a:p>
            <a:r>
              <a:rPr lang="en-US" dirty="0"/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/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= 1;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ArrayIndexOutOfBoundsException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6278089" y="1706281"/>
            <a:ext cx="2739091" cy="797587"/>
          </a:xfrm>
          <a:prstGeom prst="wedgeRoundRectCallout">
            <a:avLst>
              <a:gd name="adj1" fmla="val -36886"/>
              <a:gd name="adj2" fmla="val 27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elements are initially ==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01001" y="3056877"/>
            <a:ext cx="3342417" cy="1123898"/>
          </a:xfrm>
          <a:prstGeom prst="wedgeRoundRectCallout">
            <a:avLst>
              <a:gd name="adj1" fmla="val -30254"/>
              <a:gd name="adj2" fmla="val 3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holds the number of array elements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867511" y="4402925"/>
            <a:ext cx="3044878" cy="1123898"/>
          </a:xfrm>
          <a:prstGeom prst="wedgeRoundRectCallout">
            <a:avLst>
              <a:gd name="adj1" fmla="val -41163"/>
              <a:gd name="adj2" fmla="val 244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US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operator accesses elements by </a:t>
            </a:r>
            <a:r>
              <a:rPr lang="en-US" sz="24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865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The days of a week can be stored in an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array of strings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43000" y="1812252"/>
            <a:ext cx="4038600" cy="47703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r>
              <a:rPr lang="en-US" dirty="0"/>
              <a:t>  "Monday",</a:t>
            </a:r>
          </a:p>
          <a:p>
            <a:r>
              <a:rPr lang="en-US" dirty="0"/>
              <a:t>  "Tuesday",</a:t>
            </a:r>
          </a:p>
          <a:p>
            <a:r>
              <a:rPr lang="en-US" dirty="0"/>
              <a:t>  "Wednesday",</a:t>
            </a:r>
          </a:p>
          <a:p>
            <a:r>
              <a:rPr lang="en-US" dirty="0"/>
              <a:t>  "Thursday",</a:t>
            </a:r>
          </a:p>
          <a:p>
            <a:r>
              <a:rPr lang="en-US" dirty="0"/>
              <a:t>  "Friday",</a:t>
            </a:r>
          </a:p>
          <a:p>
            <a:r>
              <a:rPr lang="en-US" dirty="0"/>
              <a:t>  "Saturday",</a:t>
            </a:r>
          </a:p>
          <a:p>
            <a:r>
              <a:rPr lang="en-US" dirty="0"/>
              <a:t>  "Sunday"</a:t>
            </a:r>
          </a:p>
          <a:p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562600" y="3935245"/>
            <a:ext cx="622342" cy="381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8644237"/>
              </p:ext>
            </p:extLst>
          </p:nvPr>
        </p:nvGraphicFramePr>
        <p:xfrm>
          <a:off x="6571345" y="2113239"/>
          <a:ext cx="4175216" cy="4051808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854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Enter a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number </a:t>
            </a:r>
            <a:r>
              <a:rPr lang="en-US" dirty="0"/>
              <a:t>[1…7] and print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7714B69-79A6-4817-A710-F27616756C34}"/>
              </a:ext>
            </a:extLst>
          </p:cNvPr>
          <p:cNvSpPr txBox="1">
            <a:spLocks/>
          </p:cNvSpPr>
          <p:nvPr/>
        </p:nvSpPr>
        <p:spPr>
          <a:xfrm>
            <a:off x="762001" y="2489399"/>
            <a:ext cx="9131347" cy="3571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 </a:t>
            </a:r>
            <a:r>
              <a:rPr lang="en-US" dirty="0"/>
              <a:t>"Monday", "Tuesday", "Wednesday", "Thursday", "Friday", "Saturday", "Sunday" </a:t>
            </a: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  <a:p>
            <a:r>
              <a:rPr lang="en-US" dirty="0"/>
              <a:t>int day = Integer.parseInt(sc.nextLine());</a:t>
            </a:r>
          </a:p>
          <a:p>
            <a:r>
              <a:rPr lang="en-US" dirty="0"/>
              <a:t>if (day &gt;= 1 &amp;&amp; day &lt;= 7)</a:t>
            </a:r>
          </a:p>
          <a:p>
            <a:r>
              <a:rPr lang="en-US" dirty="0"/>
              <a:t>  </a:t>
            </a:r>
            <a:r>
              <a:rPr lang="en-GB" dirty="0"/>
              <a:t>System.out.println(days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day - 1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);</a:t>
            </a:r>
            <a:endParaRPr lang="en-US" dirty="0"/>
          </a:p>
          <a:p>
            <a:r>
              <a:rPr lang="en-US" dirty="0"/>
              <a:t>else</a:t>
            </a:r>
          </a:p>
          <a:p>
            <a:r>
              <a:rPr lang="en-US" dirty="0"/>
              <a:t>  System.out.println("Invalid day!");</a:t>
            </a:r>
          </a:p>
        </p:txBody>
      </p:sp>
      <p:sp>
        <p:nvSpPr>
          <p:cNvPr id="12" name="AutoShape 24">
            <a:extLst>
              <a:ext uri="{FF2B5EF4-FFF2-40B4-BE49-F238E27FC236}">
                <a16:creationId xmlns:a16="http://schemas.microsoft.com/office/drawing/2014/main" id="{9C9F38A7-9049-4DA6-9892-58CECEDCD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5953" y="4106604"/>
            <a:ext cx="3124200" cy="1283140"/>
          </a:xfrm>
          <a:prstGeom prst="wedgeRoundRectCallout">
            <a:avLst>
              <a:gd name="adj1" fmla="val -43255"/>
              <a:gd name="adj2" fmla="val 273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first day in our array is on index 0, not 1.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98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Reading Array</a:t>
            </a:r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mtClean="0"/>
              <a:t>Using a for Loop or String.split()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3730</TotalTime>
  <Words>1388</Words>
  <Application>Microsoft Office PowerPoint</Application>
  <PresentationFormat>Widescreen</PresentationFormat>
  <Paragraphs>302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Have a Question?</vt:lpstr>
      <vt:lpstr>Arrays</vt:lpstr>
      <vt:lpstr>What Are Arrays?</vt:lpstr>
      <vt:lpstr>Working with Arrays</vt:lpstr>
      <vt:lpstr>Days of Week – Example</vt:lpstr>
      <vt:lpstr>Problem: Day of Week</vt:lpstr>
      <vt:lpstr>Reading Array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Reverse an Array of Integers</vt:lpstr>
      <vt:lpstr>Solution: Reverse an Array of Integers</vt:lpstr>
      <vt:lpstr>Printing Arrays with for / String.join(…)</vt:lpstr>
      <vt:lpstr>Problem: Reverse Array of Strings</vt:lpstr>
      <vt:lpstr>Solution: Reverse Array of Strings</vt:lpstr>
      <vt:lpstr>Foreach Loop</vt:lpstr>
      <vt:lpstr>Foreach Loop</vt:lpstr>
      <vt:lpstr>Print an Array with Foreach</vt:lpstr>
      <vt:lpstr>Problem: Even and Odd Subtraction</vt:lpstr>
      <vt:lpstr>Solution: Even and Odd Subtraction</vt:lpstr>
      <vt:lpstr>Live Exercises</vt:lpstr>
      <vt:lpstr>Summary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Java Fundamentals  – Practical Training Course @ SoftUni</dc:subject>
  <dc:creator>Software University</dc:creator>
  <cp:keywords>Technology Fundamentals; Technology; Fundamentals; 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Lenovo</cp:lastModifiedBy>
  <cp:revision>15</cp:revision>
  <dcterms:created xsi:type="dcterms:W3CDTF">2018-05-23T13:08:44Z</dcterms:created>
  <dcterms:modified xsi:type="dcterms:W3CDTF">2020-09-30T15:28:12Z</dcterms:modified>
  <cp:category>programming fundamentals;computer programming;software development;web development</cp:category>
</cp:coreProperties>
</file>