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5" r:id="rId36"/>
    <p:sldId id="297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CAC38D-E47F-4AF5-AC55-06BCEDB04294}">
          <p14:sldIdLst>
            <p14:sldId id="256"/>
            <p14:sldId id="257"/>
            <p14:sldId id="298"/>
          </p14:sldIdLst>
        </p14:section>
        <p14:section name="Strings" id="{86183A21-E71A-44CE-BE3B-FE5E682A3458}">
          <p14:sldIdLst>
            <p14:sldId id="259"/>
            <p14:sldId id="260"/>
            <p14:sldId id="261"/>
            <p14:sldId id="262"/>
          </p14:sldIdLst>
        </p14:section>
        <p14:section name="Manipulating Strings" id="{2443966C-9A24-4106-B58E-532B7DF4351A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Building and Modifying Strings" id="{73FCABEB-D752-450B-9A67-9CB985A30AE9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0602D588-C208-4B94-8FB1-C9D0909A9833}">
          <p14:sldIdLst>
            <p14:sldId id="289"/>
            <p14:sldId id="29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49" d="100"/>
          <a:sy n="49" d="100"/>
        </p:scale>
        <p:origin x="72" y="4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576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2547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669/Text-Processing-Lab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09744"/>
            <a:ext cx="2950749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34541"/>
            <a:ext cx="2950749" cy="363232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67791"/>
            <a:ext cx="2950749" cy="524815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352800" y="2668119"/>
            <a:ext cx="5029200" cy="1859074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781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1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Manipulating Text</a:t>
            </a:r>
          </a:p>
        </p:txBody>
      </p:sp>
    </p:spTree>
    <p:extLst>
      <p:ext uri="{BB962C8B-B14F-4D97-AF65-F5344CB8AC3E}">
        <p14:creationId xmlns:p14="http://schemas.microsoft.com/office/powerpoint/2010/main" val="26263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184F-AE27-4941-824C-2286E4F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C221A-0544-4395-9630-DB8F6BE58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String.join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("", …)</a:t>
            </a:r>
            <a:r>
              <a:rPr lang="en-US" dirty="0"/>
              <a:t> concatenates strings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an array/list of strings</a:t>
            </a:r>
          </a:p>
          <a:p>
            <a:pPr lvl="1"/>
            <a:r>
              <a:rPr lang="en-US" dirty="0"/>
              <a:t>Useful for repeating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D606-D3EF-4801-AB21-E0AB8107B6FB}"/>
              </a:ext>
            </a:extLst>
          </p:cNvPr>
          <p:cNvSpPr txBox="1"/>
          <p:nvPr/>
        </p:nvSpPr>
        <p:spPr>
          <a:xfrm>
            <a:off x="2536122" y="1870814"/>
            <a:ext cx="8720764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 = </a:t>
            </a:r>
            <a:r>
              <a:rPr lang="en-US" sz="2200" b="1" dirty="0" err="1">
                <a:latin typeface="Consolas" panose="020B0609020204030204" pitchFamily="49" charset="0"/>
              </a:rPr>
              <a:t>String.join</a:t>
            </a:r>
            <a:r>
              <a:rPr lang="en-US" sz="2200" b="1" dirty="0">
                <a:latin typeface="Consolas" panose="020B0609020204030204" pitchFamily="49" charset="0"/>
              </a:rPr>
              <a:t>("", "con", "ca", "ten", "ate");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"concatenate"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FA0F-E9C1-4E88-BD25-E5D8570DDDC2}"/>
              </a:ext>
            </a:extLst>
          </p:cNvPr>
          <p:cNvSpPr txBox="1"/>
          <p:nvPr/>
        </p:nvSpPr>
        <p:spPr>
          <a:xfrm>
            <a:off x="2536122" y="4475457"/>
            <a:ext cx="8720764" cy="1957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s = "</a:t>
            </a:r>
            <a:r>
              <a:rPr lang="en-US" sz="2200" b="1" dirty="0" err="1">
                <a:latin typeface="Consolas" panose="020B0609020204030204" pitchFamily="49" charset="0"/>
              </a:rPr>
              <a:t>abc</a:t>
            </a:r>
            <a:r>
              <a:rPr lang="en-US" sz="2200" b="1" dirty="0">
                <a:latin typeface="Consolas" panose="020B0609020204030204" pitchFamily="49" charset="0"/>
              </a:rPr>
              <a:t>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[]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 = new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[3];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for (int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= 0;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 &lt; </a:t>
            </a:r>
            <a:r>
              <a:rPr lang="en-US" sz="2200" b="1" dirty="0" err="1">
                <a:latin typeface="Consolas" panose="020B0609020204030204" pitchFamily="49" charset="0"/>
              </a:rPr>
              <a:t>arr.length</a:t>
            </a:r>
            <a:r>
              <a:rPr lang="en-US" sz="2200" b="1" dirty="0">
                <a:latin typeface="Consolas" panose="020B0609020204030204" pitchFamily="49" charset="0"/>
              </a:rPr>
              <a:t>; 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++) {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[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] = s; }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repeated = 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 err="1">
                <a:latin typeface="Consolas" panose="020B0609020204030204" pitchFamily="49" charset="0"/>
              </a:rPr>
              <a:t>.join</a:t>
            </a:r>
            <a:r>
              <a:rPr lang="en-US" sz="2200" b="1" dirty="0">
                <a:latin typeface="Consolas" panose="020B0609020204030204" pitchFamily="49" charset="0"/>
              </a:rPr>
              <a:t>("", </a:t>
            </a:r>
            <a:r>
              <a:rPr lang="en-US" sz="2200" b="1" dirty="0" err="1">
                <a:latin typeface="Consolas" panose="020B0609020204030204" pitchFamily="49" charset="0"/>
              </a:rPr>
              <a:t>arr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</a:t>
            </a:r>
            <a:r>
              <a:rPr lang="en-US" sz="22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abcabcabc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60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an array from strings</a:t>
            </a:r>
          </a:p>
          <a:p>
            <a:r>
              <a:rPr lang="en-US" dirty="0"/>
              <a:t>Repeat each word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times, where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18C0A-1147-47CE-9290-BDCDB8E00991}"/>
              </a:ext>
            </a:extLst>
          </p:cNvPr>
          <p:cNvSpPr txBox="1">
            <a:spLocks/>
          </p:cNvSpPr>
          <p:nvPr/>
        </p:nvSpPr>
        <p:spPr>
          <a:xfrm>
            <a:off x="2442064" y="2877132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 abc add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79F40E5-F5D4-411C-B722-7217C5DA075F}"/>
              </a:ext>
            </a:extLst>
          </p:cNvPr>
          <p:cNvSpPr txBox="1">
            <a:spLocks/>
          </p:cNvSpPr>
          <p:nvPr/>
        </p:nvSpPr>
        <p:spPr>
          <a:xfrm>
            <a:off x="6175864" y="2877132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hihiabcabcabcaddaddadd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492" y="2929098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861BC3B-F76B-4BDD-9561-7A641010F467}"/>
              </a:ext>
            </a:extLst>
          </p:cNvPr>
          <p:cNvSpPr txBox="1">
            <a:spLocks/>
          </p:cNvSpPr>
          <p:nvPr/>
        </p:nvSpPr>
        <p:spPr>
          <a:xfrm>
            <a:off x="2442064" y="3928809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EC4A38A-68C2-437B-A237-BFCC1D2EA22E}"/>
              </a:ext>
            </a:extLst>
          </p:cNvPr>
          <p:cNvSpPr txBox="1">
            <a:spLocks/>
          </p:cNvSpPr>
          <p:nvPr/>
        </p:nvSpPr>
        <p:spPr>
          <a:xfrm>
            <a:off x="6175864" y="3928809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>
                <a:solidFill>
                  <a:schemeClr val="tx1"/>
                </a:solidFill>
              </a:rPr>
              <a:t>workworkworkwork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EDE78-A50C-4B4B-AD98-7619A9EF99EA}"/>
              </a:ext>
            </a:extLst>
          </p:cNvPr>
          <p:cNvSpPr/>
          <p:nvPr/>
        </p:nvSpPr>
        <p:spPr bwMode="auto">
          <a:xfrm>
            <a:off x="4985492" y="3980775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9D14F1B-CC54-46F8-93DA-09EA06CD56DA}"/>
              </a:ext>
            </a:extLst>
          </p:cNvPr>
          <p:cNvSpPr txBox="1">
            <a:spLocks/>
          </p:cNvSpPr>
          <p:nvPr/>
        </p:nvSpPr>
        <p:spPr>
          <a:xfrm>
            <a:off x="2442064" y="4980486"/>
            <a:ext cx="213360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2876783-7718-43E5-B5FC-D5A020A6726A}"/>
              </a:ext>
            </a:extLst>
          </p:cNvPr>
          <p:cNvSpPr txBox="1">
            <a:spLocks/>
          </p:cNvSpPr>
          <p:nvPr/>
        </p:nvSpPr>
        <p:spPr>
          <a:xfrm>
            <a:off x="6175864" y="4980486"/>
            <a:ext cx="3730136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/>
                </a:solidFill>
              </a:rPr>
              <a:t>ballballballball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93DA597-BE1A-4FE0-BB78-017683A4C61D}"/>
              </a:ext>
            </a:extLst>
          </p:cNvPr>
          <p:cNvSpPr/>
          <p:nvPr/>
        </p:nvSpPr>
        <p:spPr bwMode="auto">
          <a:xfrm>
            <a:off x="4985492" y="5032452"/>
            <a:ext cx="685800" cy="461665"/>
          </a:xfrm>
          <a:prstGeom prst="rightArrow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3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05228" y="1772996"/>
            <a:ext cx="8463125" cy="33882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>
                <a:solidFill>
                  <a:schemeClr val="bg1"/>
                </a:solidFill>
              </a:rPr>
              <a:t>String[] </a:t>
            </a:r>
            <a:r>
              <a:rPr lang="en-GB" sz="2600" dirty="0"/>
              <a:t>words = sc.nextLine().split(" ");</a:t>
            </a:r>
          </a:p>
          <a:p>
            <a:r>
              <a:rPr lang="en-GB" sz="2600" dirty="0"/>
              <a:t>List&lt;String&gt; result = new </a:t>
            </a:r>
            <a:r>
              <a:rPr lang="en-GB" sz="2600" dirty="0" err="1"/>
              <a:t>ArrayList</a:t>
            </a:r>
            <a:r>
              <a:rPr lang="en-GB" sz="2600" dirty="0"/>
              <a:t>&lt;&gt;();</a:t>
            </a:r>
          </a:p>
          <a:p>
            <a:r>
              <a:rPr lang="en-GB" sz="2600" dirty="0"/>
              <a:t>for (String word : words) {</a:t>
            </a:r>
          </a:p>
          <a:p>
            <a:r>
              <a:rPr lang="en-GB" sz="2600" dirty="0"/>
              <a:t>  </a:t>
            </a:r>
            <a:r>
              <a:rPr lang="en-GB" sz="2600" dirty="0" err="1"/>
              <a:t>result.add</a:t>
            </a:r>
            <a:r>
              <a:rPr lang="en-GB" sz="2600" dirty="0"/>
              <a:t>(repeat(word, </a:t>
            </a:r>
            <a:r>
              <a:rPr lang="en-GB" sz="2600" dirty="0" err="1"/>
              <a:t>word.length</a:t>
            </a:r>
            <a:r>
              <a:rPr lang="en-GB" sz="2600" dirty="0"/>
              <a:t>()));</a:t>
            </a:r>
          </a:p>
          <a:p>
            <a:r>
              <a:rPr lang="en-GB" sz="2600" dirty="0"/>
              <a:t>}</a:t>
            </a:r>
          </a:p>
          <a:p>
            <a:r>
              <a:rPr lang="en-GB" sz="2600" dirty="0" err="1"/>
              <a:t>System.out.println</a:t>
            </a:r>
            <a:r>
              <a:rPr lang="en-GB" sz="2600" dirty="0"/>
              <a:t>(</a:t>
            </a:r>
            <a:r>
              <a:rPr lang="en-GB" sz="2600" dirty="0" err="1">
                <a:solidFill>
                  <a:schemeClr val="bg1"/>
                </a:solidFill>
              </a:rPr>
              <a:t>String.join</a:t>
            </a:r>
            <a:r>
              <a:rPr lang="en-GB" sz="2600" dirty="0"/>
              <a:t>("", result));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72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81D8-F089-4B06-B017-95668B8DA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135" y="1699847"/>
            <a:ext cx="9629729" cy="38364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static String repeat(String s, int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String[]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 = new String[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for (int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repeatCount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s;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return </a:t>
            </a:r>
            <a:r>
              <a:rPr lang="en-US" sz="2400" dirty="0" err="1">
                <a:solidFill>
                  <a:schemeClr val="bg1"/>
                </a:solidFill>
              </a:rPr>
              <a:t>String.join</a:t>
            </a:r>
            <a:r>
              <a:rPr lang="en-US" dirty="0">
                <a:solidFill>
                  <a:schemeClr val="tx1"/>
                </a:solidFill>
              </a:rPr>
              <a:t>("", </a:t>
            </a:r>
            <a:r>
              <a:rPr lang="en-US" dirty="0" err="1">
                <a:solidFill>
                  <a:schemeClr val="tx1"/>
                </a:solidFill>
              </a:rPr>
              <a:t>repeatArr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E04EEA-371D-489A-B054-84FF7061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7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noProof="1"/>
              <a:t>,</a:t>
            </a:r>
            <a:r>
              <a:rPr lang="en-GB" b="1" noProof="1">
                <a:solidFill>
                  <a:schemeClr val="bg1"/>
                </a:solidFill>
              </a:rPr>
              <a:t> int endIndex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24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spcAft>
                <a:spcPts val="18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</a:rPr>
              <a:t>int startIndex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1959073" y="4162088"/>
            <a:ext cx="7086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String text = "My name is John";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String extractWord = text.</a:t>
            </a:r>
            <a:r>
              <a:rPr lang="en-US" sz="2400" dirty="0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tx1"/>
                </a:solidFill>
              </a:rPr>
              <a:t>(11);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System.out.println(extractWord); </a:t>
            </a:r>
            <a:r>
              <a:rPr lang="en-US" sz="2400" i="1" dirty="0">
                <a:solidFill>
                  <a:schemeClr val="accent2"/>
                </a:solidFill>
              </a:rPr>
              <a:t>// John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1775541"/>
            <a:ext cx="708660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card = "10C";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power = card.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US" sz="2400" b="1" dirty="0">
                <a:latin typeface="Consolas" panose="020B0609020204030204" pitchFamily="49" charset="0"/>
              </a:rPr>
              <a:t>(0, 2);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System.out.println(power);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8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(1)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</a:t>
            </a:r>
            <a:r>
              <a:rPr lang="en-US" sz="3400" noProof="1"/>
              <a:t>returns the first match index or -1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endParaRPr lang="en-US" sz="3400" b="1" noProof="1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finds the last occurrence</a:t>
            </a:r>
            <a:endParaRPr lang="en-US" sz="3400" noProof="1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48C9AA-30AD-45EF-BCE5-D46FC31C4F59}"/>
              </a:ext>
            </a:extLst>
          </p:cNvPr>
          <p:cNvSpPr txBox="1">
            <a:spLocks/>
          </p:cNvSpPr>
          <p:nvPr/>
        </p:nvSpPr>
        <p:spPr>
          <a:xfrm>
            <a:off x="1959073" y="4356463"/>
            <a:ext cx="960733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fruits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"banana"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21</a:t>
            </a:r>
          </a:p>
          <a:p>
            <a:r>
              <a:rPr lang="en-GB" sz="2400" dirty="0">
                <a:solidFill>
                  <a:schemeClr val="tx1"/>
                </a:solidFill>
              </a:rPr>
              <a:t>System.out.println(fruits.</a:t>
            </a:r>
            <a:r>
              <a:rPr lang="en-GB" sz="2400" dirty="0">
                <a:solidFill>
                  <a:schemeClr val="bg1"/>
                </a:solidFill>
              </a:rPr>
              <a:t>lastIndexOf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"orange"</a:t>
            </a:r>
            <a:r>
              <a:rPr lang="en-GB" sz="2400" dirty="0">
                <a:solidFill>
                  <a:schemeClr val="tx1"/>
                </a:solidFill>
              </a:rPr>
              <a:t>));</a:t>
            </a:r>
            <a:r>
              <a:rPr lang="en-GB" sz="2400" dirty="0"/>
              <a:t> </a:t>
            </a:r>
            <a:r>
              <a:rPr lang="en-GB" sz="2400" i="1" dirty="0">
                <a:solidFill>
                  <a:schemeClr val="accent2"/>
                </a:solidFill>
              </a:rPr>
              <a:t>// 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900653"/>
            <a:ext cx="9607340" cy="1582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fruits</a:t>
            </a:r>
            <a:r>
              <a:rPr lang="en-GB" sz="2400" b="1" dirty="0">
                <a:latin typeface="Consolas" panose="020B0609020204030204" pitchFamily="49" charset="0"/>
              </a:rPr>
              <a:t> = "banana, apple, kiwi, banana, apple";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0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fruits.indexOf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"orange"</a:t>
            </a:r>
            <a:r>
              <a:rPr lang="en-GB" sz="2400" b="1" dirty="0">
                <a:latin typeface="Consolas" panose="020B0609020204030204" pitchFamily="49" charset="0"/>
              </a:rPr>
              <a:t>));   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-1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7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71500" indent="-5715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  <a:r>
              <a:rPr lang="en-US" sz="3400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- checks whether one string </a:t>
            </a:r>
            <a:br>
              <a:rPr lang="en-US" sz="3400" dirty="0"/>
            </a:br>
            <a:r>
              <a:rPr lang="en-US" sz="3400" dirty="0"/>
              <a:t>contains another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2521599"/>
            <a:ext cx="8700217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String text = "I love fruits.";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"fruits"</a:t>
            </a:r>
            <a:r>
              <a:rPr lang="en-GB" sz="2600" b="1" dirty="0">
                <a:latin typeface="Consolas" panose="020B0609020204030204" pitchFamily="49" charset="0"/>
              </a:rPr>
              <a:t>));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600" b="1" dirty="0">
                <a:latin typeface="Consolas" panose="020B0609020204030204" pitchFamily="49" charset="0"/>
              </a:rPr>
              <a:t>System.out.println(</a:t>
            </a:r>
            <a:r>
              <a:rPr lang="en-GB" sz="2600" b="1" dirty="0" err="1">
                <a:latin typeface="Consolas" panose="020B0609020204030204" pitchFamily="49" charset="0"/>
              </a:rPr>
              <a:t>text.</a:t>
            </a: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contains</a:t>
            </a:r>
            <a:r>
              <a:rPr lang="en-GB" sz="2600" b="1" dirty="0">
                <a:latin typeface="Consolas" panose="020B0609020204030204" pitchFamily="49" charset="0"/>
              </a:rPr>
              <a:t>(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"banana"</a:t>
            </a:r>
            <a:r>
              <a:rPr lang="en-GB" sz="2600" b="1" dirty="0">
                <a:latin typeface="Consolas" panose="020B0609020204030204" pitchFamily="49" charset="0"/>
              </a:rPr>
              <a:t>)); </a:t>
            </a:r>
            <a:br>
              <a:rPr lang="en-GB" sz="2600" b="1" dirty="0">
                <a:latin typeface="Consolas" panose="020B0609020204030204" pitchFamily="49" charset="0"/>
              </a:rPr>
            </a:br>
            <a:r>
              <a:rPr lang="en-GB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false</a:t>
            </a:r>
            <a:endParaRPr 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32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178" y="135900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3124201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ice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560342" y="332861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3308865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2" y="4450405"/>
            <a:ext cx="226575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490011" y="4652817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599" y="4652817"/>
            <a:ext cx="102508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78" y="3124201"/>
            <a:ext cx="269828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key</a:t>
            </a:r>
          </a:p>
          <a:p>
            <a:pPr algn="ctr"/>
            <a:r>
              <a:rPr lang="en-US" sz="24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95515" y="3339390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3314595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822" y="4450405"/>
            <a:ext cx="27236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word</a:t>
            </a:r>
          </a:p>
          <a:p>
            <a:r>
              <a:rPr lang="en-US" sz="24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695515" y="462052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343" y="4651696"/>
            <a:ext cx="88157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nsolas" pitchFamily="49" charset="0"/>
              </a:rPr>
              <a:t>abc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3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38350" y="1251096"/>
            <a:ext cx="8039100" cy="4648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key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(index != -1)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index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1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a string by given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multiple separators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F4724-34D0-41A3-A74C-072212223CAC}"/>
              </a:ext>
            </a:extLst>
          </p:cNvPr>
          <p:cNvSpPr txBox="1">
            <a:spLocks/>
          </p:cNvSpPr>
          <p:nvPr/>
        </p:nvSpPr>
        <p:spPr>
          <a:xfrm>
            <a:off x="1959074" y="4628307"/>
            <a:ext cx="6897544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String text = "Hello, I am John.";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String[] words = 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"[, .]+"</a:t>
            </a:r>
            <a:r>
              <a:rPr lang="en-GB" sz="2400" dirty="0">
                <a:solidFill>
                  <a:schemeClr val="tx1"/>
                </a:solidFill>
              </a:rPr>
              <a:t>);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"Hello", "I", "am", "John"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073" y="1829897"/>
            <a:ext cx="9706058" cy="1951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String text = "Hello, john@softuni.bg, you have been using john@softuni.bg in your registration";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</a:t>
            </a:r>
            <a:r>
              <a:rPr lang="en-US" sz="2400" b="1" dirty="0">
                <a:latin typeface="Consolas" panose="020B0609020204030204" pitchFamily="49" charset="0"/>
              </a:rPr>
              <a:t>words = 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", "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words[]: "Hello", "john@softuni.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bg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","you have been…"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#fund-java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869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3400" b="1" dirty="0">
                <a:latin typeface="Consolas" panose="020B0609020204030204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</a:rPr>
              <a:t>match</a:t>
            </a:r>
            <a:r>
              <a:rPr lang="en-US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replacement</a:t>
            </a:r>
            <a:r>
              <a:rPr lang="en-US" sz="3400" b="1" dirty="0">
                <a:latin typeface="Consolas" panose="020B0609020204030204" pitchFamily="49" charset="0"/>
              </a:rPr>
              <a:t>)</a:t>
            </a:r>
            <a:r>
              <a:rPr lang="en-US" sz="3400" b="1" dirty="0"/>
              <a:t> </a:t>
            </a:r>
            <a:r>
              <a:rPr lang="en-US" sz="3400" dirty="0"/>
              <a:t>- replaces </a:t>
            </a:r>
            <a:r>
              <a:rPr lang="en-US" sz="3400" b="1" dirty="0">
                <a:solidFill>
                  <a:schemeClr val="bg1"/>
                </a:solidFill>
              </a:rPr>
              <a:t>all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/>
              <a:t>occurrences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dirty="0"/>
              <a:t>The result is a new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r>
              <a:rPr lang="en-US" sz="3400" dirty="0"/>
              <a:t> (strings are </a:t>
            </a:r>
            <a:r>
              <a:rPr lang="en-US" sz="3400" b="1" dirty="0">
                <a:solidFill>
                  <a:schemeClr val="bg1"/>
                </a:solidFill>
              </a:rPr>
              <a:t>immutable</a:t>
            </a:r>
            <a:r>
              <a:rPr lang="en-US" sz="34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9073" y="3080799"/>
            <a:ext cx="9314173" cy="32086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text = "Hello, john@softuni.bg, you have been using john@softuni.bg in your registration.";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String replacedText = text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    	.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sz="2300" b="1" dirty="0">
                <a:latin typeface="Consolas" panose="020B0609020204030204" pitchFamily="49" charset="0"/>
              </a:rPr>
              <a:t>(</a:t>
            </a:r>
            <a:r>
              <a:rPr lang="en-US" sz="2300" b="1" dirty="0">
                <a:solidFill>
                  <a:schemeClr val="bg1"/>
                </a:solidFill>
                <a:latin typeface="Consolas" panose="020B0609020204030204" pitchFamily="49" charset="0"/>
              </a:rPr>
              <a:t>"john@softuni.bg", "john@softuni.com"</a:t>
            </a:r>
            <a:r>
              <a:rPr lang="en-US" sz="23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dirty="0">
                <a:latin typeface="Consolas" panose="020B0609020204030204" pitchFamily="49" charset="0"/>
              </a:rPr>
              <a:t>System.out.println(replacedText);</a:t>
            </a:r>
            <a:endParaRPr lang="en-US" sz="2300" b="1" i="1" dirty="0"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john@softuni.com, you have been using </a:t>
            </a:r>
            <a:b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3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john@softuni.com in your registration.</a:t>
            </a:r>
            <a:endParaRPr lang="bg-BG" sz="23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5591" y="113918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given a string of banned words and a text</a:t>
            </a:r>
          </a:p>
          <a:p>
            <a:pPr lvl="1"/>
            <a:r>
              <a:rPr lang="en-US" dirty="0"/>
              <a:t>Replace all banned words in the text with asterisks (*)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77" y="2684329"/>
            <a:ext cx="99020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Linux, Windows</a:t>
            </a:r>
          </a:p>
          <a:p>
            <a:r>
              <a:rPr lang="en-US" sz="2400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400" b="1" dirty="0">
                <a:latin typeface="Consolas" pitchFamily="49" charset="0"/>
              </a:rPr>
              <a:t>..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12" y="411820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23" y="4778365"/>
            <a:ext cx="99060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Consolas" pitchFamily="49" charset="0"/>
              </a:rPr>
              <a:t>It is not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, it is GNU/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. </a:t>
            </a:r>
            <a:r>
              <a:rPr lang="bg-BG" sz="2800" b="1" dirty="0">
                <a:latin typeface="Consolas" pitchFamily="49" charset="0"/>
              </a:rPr>
              <a:t>*****</a:t>
            </a:r>
            <a:r>
              <a:rPr lang="en-US" sz="2800" b="1" dirty="0">
                <a:latin typeface="Consolas" pitchFamily="49" charset="0"/>
              </a:rPr>
              <a:t> is merely the kernel, while GNU adds the functionality.</a:t>
            </a:r>
            <a:r>
              <a:rPr lang="bg-BG" sz="2800" b="1" dirty="0">
                <a:latin typeface="Consolas" pitchFamily="49" charset="0"/>
              </a:rPr>
              <a:t>..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3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194542"/>
            <a:ext cx="10325100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String[] banWords = sc.nextLine.split(", ");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text = sc.nextLine();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(String banWord : banWords)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banWord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replacement = repeatStr("*", 	banWord.length());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(banWord, replacement);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System.out.println(text);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07016" y="2056584"/>
            <a:ext cx="4352920" cy="944662"/>
          </a:xfrm>
          <a:prstGeom prst="wedgeRoundRectCallout">
            <a:avLst>
              <a:gd name="adj1" fmla="val -55626"/>
              <a:gd name="adj2" fmla="val 33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contains(…)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string contains another string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638" y="4502265"/>
            <a:ext cx="5268686" cy="1016456"/>
          </a:xfrm>
          <a:prstGeom prst="wedgeRoundRectCallout">
            <a:avLst>
              <a:gd name="adj1" fmla="val -53600"/>
              <a:gd name="adj2" fmla="val -36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replace()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word with a sequence of asterisks of the same length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33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Text Filter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9362" y="1660087"/>
            <a:ext cx="10677049" cy="3407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static String repeatStr(String str, int length)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replacement = "";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0; i &lt; length; i++) {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replacement += str;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replacement;</a:t>
            </a:r>
          </a:p>
          <a:p>
            <a:pPr eaLnBrk="0" hangingPunct="0">
              <a:spcBef>
                <a:spcPts val="2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F5066-86EF-40D7-AF3D-002C8031D49D}"/>
              </a:ext>
            </a:extLst>
          </p:cNvPr>
          <p:cNvSpPr txBox="1"/>
          <p:nvPr/>
        </p:nvSpPr>
        <p:spPr>
          <a:xfrm>
            <a:off x="762000" y="616773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https://judge.softuni.bg/Contests/1669/Text-Processing-Lab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25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649" y="1371600"/>
            <a:ext cx="2704705" cy="25960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Building and Modifying Strings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Using the StringBuilder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dirty="0"/>
              <a:t> keeps a buffer space, allocated in advance</a:t>
            </a:r>
          </a:p>
          <a:p>
            <a:pPr lvl="1"/>
            <a:r>
              <a:rPr lang="en-US" dirty="0"/>
              <a:t>Do not allocate memory for</a:t>
            </a:r>
            <a:br>
              <a:rPr lang="en-US" dirty="0"/>
            </a:br>
            <a:r>
              <a:rPr lang="en-US" dirty="0"/>
              <a:t>most operations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performance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/>
        </p:nvGraphicFramePr>
        <p:xfrm>
          <a:off x="5757230" y="2099709"/>
          <a:ext cx="5526081" cy="431800"/>
        </p:xfrm>
        <a:graphic>
          <a:graphicData uri="http://schemas.openxmlformats.org/drawingml/2006/table">
            <a:tbl>
              <a:tblPr/>
              <a:tblGrid>
                <a:gridCol w="34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46014790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67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28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J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V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A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433" y="1179424"/>
            <a:ext cx="460375" cy="3244904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9846" y="1724053"/>
            <a:ext cx="460375" cy="218752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50413" y="-87447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6006" y="1876665"/>
            <a:ext cx="3441968" cy="1703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3200" b="1" noProof="1">
                <a:cs typeface="Consolas" pitchFamily="49" charset="0"/>
              </a:rPr>
              <a:t>StringBuilder</a:t>
            </a:r>
            <a:r>
              <a:rPr lang="en-US" sz="3200" b="1" dirty="0"/>
              <a:t>: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length() </a:t>
            </a:r>
            <a:r>
              <a:rPr lang="en-US" sz="2800" b="1" dirty="0"/>
              <a:t>= 10</a:t>
            </a:r>
          </a:p>
          <a:p>
            <a:pPr lvl="1">
              <a:spcBef>
                <a:spcPts val="400"/>
              </a:spcBef>
              <a:spcAft>
                <a:spcPts val="600"/>
              </a:spcAft>
            </a:pPr>
            <a:r>
              <a:rPr lang="en-US" sz="2800" b="1" dirty="0">
                <a:latin typeface="Consolas" panose="020B0609020204030204" pitchFamily="49" charset="0"/>
              </a:rPr>
              <a:t>capacity() </a:t>
            </a:r>
            <a:r>
              <a:rPr lang="en-US" sz="2800" b="1" dirty="0"/>
              <a:t>= 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872" y="1143000"/>
            <a:ext cx="1457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508" y="3074573"/>
            <a:ext cx="1928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used buffer</a:t>
            </a:r>
          </a:p>
          <a:p>
            <a:r>
              <a:rPr lang="en-US" sz="2800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8032" y="3068419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unused buffer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3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  <a:r>
              <a:rPr lang="en-US" noProof="1"/>
              <a:t> </a:t>
            </a:r>
            <a:r>
              <a:rPr lang="en-US" dirty="0"/>
              <a:t>to build/modify strings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99062" y="2221517"/>
            <a:ext cx="7266761" cy="30753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sb = new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("Hello,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("John! 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("I sent you an email.");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System.out.println(sb.toString());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Hello, John! I sent you an email.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Concatenating</a:t>
            </a:r>
            <a:r>
              <a:rPr lang="en-US" dirty="0"/>
              <a:t> strings is a </a:t>
            </a:r>
            <a:r>
              <a:rPr lang="en-US" b="1" dirty="0">
                <a:solidFill>
                  <a:schemeClr val="bg1"/>
                </a:solidFill>
              </a:rPr>
              <a:t>slow</a:t>
            </a:r>
            <a:r>
              <a:rPr lang="en-US" dirty="0"/>
              <a:t> operation </a:t>
            </a:r>
            <a:br>
              <a:rPr lang="en-US" dirty="0"/>
            </a:br>
            <a:r>
              <a:rPr lang="en-US" dirty="0"/>
              <a:t>because each</a:t>
            </a:r>
            <a:r>
              <a:rPr lang="en-GB" dirty="0"/>
              <a:t> </a:t>
            </a:r>
            <a:r>
              <a:rPr lang="en-US" dirty="0"/>
              <a:t>iteration </a:t>
            </a:r>
            <a:r>
              <a:rPr lang="en-US" b="1" dirty="0">
                <a:solidFill>
                  <a:schemeClr val="bg1"/>
                </a:solidFill>
              </a:rPr>
              <a:t>creates</a:t>
            </a:r>
            <a:r>
              <a:rPr lang="en-US" dirty="0"/>
              <a:t>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86" y="2660205"/>
            <a:ext cx="2380551" cy="2380551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310321" y="5339107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377" y="5566195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13:57:20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13:58:07 EEST 2018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8708" y="2561616"/>
            <a:ext cx="6116980" cy="2577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String text = "";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text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GB" sz="2400" b="1" dirty="0">
                <a:latin typeface="Consolas" panose="020B0609020204030204" pitchFamily="49" charset="0"/>
              </a:rPr>
              <a:t> "a";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Concatenation vs.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StringBuilder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55" y="2066682"/>
            <a:ext cx="2573388" cy="2573388"/>
          </a:xfrm>
          <a:prstGeom prst="rect">
            <a:avLst/>
          </a:prstGeom>
        </p:spPr>
      </p:pic>
      <p:sp>
        <p:nvSpPr>
          <p:cNvPr id="12" name="Arrow: Bent-Up 7">
            <a:extLst>
              <a:ext uri="{FF2B5EF4-FFF2-40B4-BE49-F238E27FC236}">
                <a16:creationId xmlns:a16="http://schemas.microsoft.com/office/drawing/2014/main" id="{18CC5DA8-28C6-4FC2-B610-8270341C083A}"/>
              </a:ext>
            </a:extLst>
          </p:cNvPr>
          <p:cNvSpPr/>
          <p:nvPr/>
        </p:nvSpPr>
        <p:spPr bwMode="auto">
          <a:xfrm rot="5400000">
            <a:off x="2489206" y="5128863"/>
            <a:ext cx="809669" cy="832902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64" y="5311667"/>
            <a:ext cx="509031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  <a:p>
            <a:r>
              <a:rPr lang="en-US" sz="2400" b="1" noProof="1">
                <a:latin typeface="Consolas" pitchFamily="49" charset="0"/>
              </a:rPr>
              <a:t>Tue Jul 10 14:51:31 EEST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64766" y="1871477"/>
            <a:ext cx="6434310" cy="29470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GB" sz="2400" b="1" dirty="0">
                <a:latin typeface="Consolas" panose="020B0609020204030204" pitchFamily="49" charset="0"/>
              </a:rPr>
              <a:t> text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new StringBuilder()</a:t>
            </a:r>
            <a:r>
              <a:rPr lang="en-GB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for (int i = 0; i &lt; 1000000; i++)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  </a:t>
            </a:r>
            <a:r>
              <a:rPr lang="en-GB" sz="2400" b="1" dirty="0" err="1">
                <a:latin typeface="Consolas" panose="020B0609020204030204" pitchFamily="49" charset="0"/>
              </a:rPr>
              <a:t>text.</a:t>
            </a:r>
            <a:r>
              <a:rPr lang="en-GB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sz="2400" b="1" dirty="0">
                <a:latin typeface="Consolas" panose="020B0609020204030204" pitchFamily="49" charset="0"/>
              </a:rPr>
              <a:t>("a");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System.out.println(new Date());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5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mtClean="0"/>
              <a:t>What </a:t>
            </a:r>
            <a:r>
              <a:rPr lang="en-US" smtClean="0"/>
              <a:t>I</a:t>
            </a:r>
            <a:r>
              <a:rPr lang="en-GB" smtClean="0"/>
              <a:t>s a String?</a:t>
            </a:r>
          </a:p>
          <a:p>
            <a:r>
              <a:rPr lang="en-GB" smtClean="0"/>
              <a:t>Manipulating Strings</a:t>
            </a:r>
          </a:p>
          <a:p>
            <a:r>
              <a:rPr lang="en-GB" smtClean="0"/>
              <a:t>Building and Modifying Strings</a:t>
            </a:r>
          </a:p>
          <a:p>
            <a:pPr lvl="1"/>
            <a:r>
              <a:rPr lang="en-GB" smtClean="0"/>
              <a:t>Using </a:t>
            </a:r>
            <a:r>
              <a:rPr lang="en-GB" noProof="1" smtClean="0"/>
              <a:t>StringBuilder</a:t>
            </a:r>
            <a:r>
              <a:rPr lang="en-GB" smtClean="0"/>
              <a:t> Class</a:t>
            </a:r>
          </a:p>
          <a:p>
            <a:pPr lvl="1"/>
            <a:r>
              <a:rPr lang="en-US" smtClean="0"/>
              <a:t>Why Concatenation Is a Slow Operation?</a:t>
            </a:r>
            <a:endParaRPr lang="en-GB" smtClean="0"/>
          </a:p>
          <a:p>
            <a:pPr lvl="1"/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appends the string representation </a:t>
            </a:r>
            <a:br>
              <a:rPr lang="en-GB" dirty="0"/>
            </a:br>
            <a:r>
              <a:rPr lang="en-GB" dirty="0"/>
              <a:t>of the argument</a:t>
            </a:r>
            <a:endParaRPr lang="en-US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dirty="0"/>
              <a:t> - </a:t>
            </a:r>
            <a:r>
              <a:rPr lang="en-US" dirty="0"/>
              <a:t>holds the length of the string in the buffer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setLength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- removes all characters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61360" y="2259967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en-GB" b="0" i="1" dirty="0">
              <a:solidFill>
                <a:schemeClr val="tx1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278105"/>
            <a:ext cx="69342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System.out.println(</a:t>
            </a:r>
            <a:r>
              <a:rPr lang="en-GB" dirty="0" err="1">
                <a:solidFill>
                  <a:schemeClr val="tx1"/>
                </a:solidFill>
              </a:rPr>
              <a:t>sb.</a:t>
            </a:r>
            <a:r>
              <a:rPr lang="en-GB" dirty="0" err="1">
                <a:solidFill>
                  <a:schemeClr val="bg1"/>
                </a:solidFill>
              </a:rPr>
              <a:t>length</a:t>
            </a:r>
            <a:r>
              <a:rPr lang="en-GB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tx1"/>
                </a:solidFill>
              </a:rPr>
              <a:t>); </a:t>
            </a:r>
            <a:r>
              <a:rPr lang="en-GB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2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>
                <a:solidFill>
                  <a:schemeClr val="bg1"/>
                </a:solidFill>
                <a:latin typeface="Consolas" panose="020B0609020204030204" pitchFamily="49" charset="0"/>
              </a:rPr>
              <a:t>charAt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index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returns char on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000"/>
              </a:spcAft>
              <a:buClr>
                <a:schemeClr val="tx1"/>
              </a:buClr>
            </a:pPr>
            <a:endParaRPr lang="en-GB" b="1" noProof="1">
              <a:solidFill>
                <a:schemeClr val="bg1"/>
              </a:solidFill>
            </a:endParaRPr>
          </a:p>
          <a:p>
            <a:pPr>
              <a:spcAft>
                <a:spcPts val="3600"/>
              </a:spcAft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b="1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</a:t>
            </a:r>
            <a:r>
              <a:rPr lang="en-GB" b="1" dirty="0">
                <a:latin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br>
              <a:rPr lang="en-GB" dirty="0"/>
            </a:br>
            <a:r>
              <a:rPr lang="en-US" dirty="0"/>
              <a:t>inserts a string at the specified character position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1959073" y="18686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StringBuilder</a:t>
            </a:r>
            <a:r>
              <a:rPr lang="en-GB" dirty="0">
                <a:solidFill>
                  <a:schemeClr val="tx1"/>
                </a:solidFill>
              </a:rPr>
              <a:t> sb = </a:t>
            </a:r>
            <a:r>
              <a:rPr lang="en-GB" dirty="0">
                <a:solidFill>
                  <a:schemeClr val="bg1"/>
                </a:solidFill>
              </a:rPr>
              <a:t>new StringBuilder()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append</a:t>
            </a:r>
            <a:r>
              <a:rPr lang="en-GB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System.out.println(sb.</a:t>
            </a:r>
            <a:r>
              <a:rPr lang="en-GB" dirty="0">
                <a:solidFill>
                  <a:schemeClr val="bg1"/>
                </a:solidFill>
              </a:rPr>
              <a:t>charAt</a:t>
            </a:r>
            <a:r>
              <a:rPr lang="en-GB" dirty="0">
                <a:solidFill>
                  <a:schemeClr val="tx1"/>
                </a:solidFill>
              </a:rPr>
              <a:t>(1)); </a:t>
            </a:r>
            <a:r>
              <a:rPr lang="en-GB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6934200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sb.</a:t>
            </a:r>
            <a:r>
              <a:rPr lang="en-GB" dirty="0">
                <a:solidFill>
                  <a:schemeClr val="bg1"/>
                </a:solidFill>
              </a:rPr>
              <a:t>insert</a:t>
            </a:r>
            <a:r>
              <a:rPr lang="en-GB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System.out.println(sb);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38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int endIndex</a:t>
            </a:r>
            <a:r>
              <a:rPr lang="en-GB" dirty="0">
                <a:latin typeface="Consolas" panose="020B0609020204030204" pitchFamily="49" charset="0"/>
              </a:rPr>
              <a:t>,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 str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  <a:r>
              <a:rPr lang="en-GB" dirty="0"/>
              <a:t> - replaces the chars in a substring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dirty="0"/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  <a:r>
              <a:rPr lang="en-GB" b="1" dirty="0"/>
              <a:t> </a:t>
            </a:r>
            <a:r>
              <a:rPr lang="en-GB" dirty="0"/>
              <a:t>-</a:t>
            </a:r>
            <a:r>
              <a:rPr lang="en-GB" b="1" dirty="0"/>
              <a:t> </a:t>
            </a:r>
            <a:r>
              <a:rPr lang="en-US" dirty="0"/>
              <a:t>converts the value of this instance </a:t>
            </a:r>
            <a:br>
              <a:rPr lang="en-US" dirty="0"/>
            </a:br>
            <a:r>
              <a:rPr lang="en-US" dirty="0"/>
              <a:t>to a String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1959073" y="4764272"/>
            <a:ext cx="7080424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String text = sb.</a:t>
            </a:r>
            <a:r>
              <a:rPr lang="en-GB" dirty="0">
                <a:solidFill>
                  <a:schemeClr val="bg1"/>
                </a:solidFill>
              </a:rPr>
              <a:t>toString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System.out.println(text); </a:t>
            </a:r>
          </a:p>
          <a:p>
            <a:r>
              <a:rPr lang="en-GB" i="1" dirty="0">
                <a:solidFill>
                  <a:schemeClr val="accent2"/>
                </a:solidFill>
              </a:rPr>
              <a:t>// Hello George, how are you?</a:t>
            </a:r>
            <a:endParaRPr lang="bg-BG" i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9073" y="2406335"/>
            <a:ext cx="7080424" cy="1085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sb.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US" sz="2400" b="1" dirty="0">
                <a:latin typeface="Consolas" panose="020B0609020204030204" pitchFamily="49" charset="0"/>
              </a:rPr>
              <a:t>("Hello Peter, how are you?");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GB" sz="2400" b="1" dirty="0">
                <a:latin typeface="Consolas" panose="020B0609020204030204" pitchFamily="49" charset="0"/>
              </a:rPr>
              <a:t>sb.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2400" b="1" dirty="0">
                <a:latin typeface="Consolas" panose="020B0609020204030204" pitchFamily="49" charset="0"/>
              </a:rPr>
              <a:t>(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  <a:r>
              <a:rPr lang="en-GB" sz="2400" b="1" dirty="0"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"George"</a:t>
            </a:r>
            <a:r>
              <a:rPr lang="en-GB" sz="2400" b="1" dirty="0">
                <a:latin typeface="Consolas" panose="020B0609020204030204" pitchFamily="49" charset="0"/>
              </a:rPr>
              <a:t>);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61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44562" y="1681447"/>
            <a:ext cx="7619526" cy="452341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 of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Unicode characters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replace()</a:t>
            </a:r>
            <a:r>
              <a:rPr lang="en-US" sz="2800" dirty="0">
                <a:solidFill>
                  <a:schemeClr val="bg2"/>
                </a:solidFill>
              </a:rPr>
              <a:t>, …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StringBuilder</a:t>
            </a:r>
            <a:r>
              <a:rPr lang="en-US" sz="3200" dirty="0">
                <a:solidFill>
                  <a:schemeClr val="bg2"/>
                </a:solidFill>
              </a:rPr>
              <a:t> efficiently builds/modifies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strings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6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String?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Strings are </a:t>
            </a:r>
            <a:r>
              <a:rPr lang="en-US" sz="3400" b="1" dirty="0">
                <a:solidFill>
                  <a:schemeClr val="bg1"/>
                </a:solidFill>
              </a:rPr>
              <a:t>sequences</a:t>
            </a:r>
            <a:r>
              <a:rPr lang="en-US" sz="3400" dirty="0"/>
              <a:t> of characters (texts)</a:t>
            </a:r>
          </a:p>
          <a:p>
            <a:r>
              <a:rPr lang="en-US" sz="3400" dirty="0"/>
              <a:t>The string data type in Java</a:t>
            </a:r>
          </a:p>
          <a:p>
            <a:pPr lvl="1"/>
            <a:r>
              <a:rPr lang="en-US" sz="3400" dirty="0"/>
              <a:t>Declared by 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endParaRPr lang="en-US" sz="3400" dirty="0">
              <a:latin typeface="Consolas" panose="020B0609020204030204" pitchFamily="49" charset="0"/>
            </a:endParaRPr>
          </a:p>
          <a:p>
            <a:r>
              <a:rPr lang="en-US" sz="3400" dirty="0"/>
              <a:t>Strings are enclosed in double quotes: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925763" y="4074368"/>
            <a:ext cx="547706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text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Hello, Java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9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3588" y="1008000"/>
            <a:ext cx="9927138" cy="5276048"/>
          </a:xfrm>
        </p:spPr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</a:t>
            </a:r>
            <a:br>
              <a:rPr lang="en-US" dirty="0"/>
            </a:br>
            <a:r>
              <a:rPr lang="en-US" dirty="0"/>
              <a:t>sequences of characters</a:t>
            </a:r>
          </a:p>
          <a:p>
            <a:pPr>
              <a:spcBef>
                <a:spcPts val="0"/>
              </a:spcBef>
            </a:pPr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(read-only)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Strings use </a:t>
            </a:r>
            <a:r>
              <a:rPr lang="en-US" b="1" dirty="0">
                <a:solidFill>
                  <a:schemeClr val="bg1"/>
                </a:solidFill>
              </a:rPr>
              <a:t>Unicode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(can use most alphabets, e.g. Arabic)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2311" y="2873670"/>
            <a:ext cx="5410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1"/>
                </a:solidFill>
              </a:rPr>
              <a:t> str = "Hello, Java";</a:t>
            </a:r>
          </a:p>
          <a:p>
            <a:r>
              <a:rPr lang="en-US" dirty="0">
                <a:solidFill>
                  <a:schemeClr val="tx1"/>
                </a:solidFill>
              </a:rPr>
              <a:t>char 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i="1" dirty="0">
                <a:solidFill>
                  <a:schemeClr val="accent2"/>
                </a:solidFill>
              </a:rPr>
              <a:t>// l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742311" y="5367496"/>
            <a:ext cx="8004812" cy="605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1"/>
                </a:solidFill>
              </a:rPr>
              <a:t>String</a:t>
            </a:r>
            <a:r>
              <a:rPr lang="en-US" dirty="0">
                <a:solidFill>
                  <a:schemeClr val="tx2"/>
                </a:solidFill>
              </a:rPr>
              <a:t> greeting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ja-JP" altLang="en-US" dirty="0">
                <a:solidFill>
                  <a:schemeClr val="tx2">
                    <a:lumMod val="75000"/>
                  </a:schemeClr>
                </a:solidFill>
              </a:rPr>
              <a:t>你好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; </a:t>
            </a:r>
            <a:r>
              <a:rPr lang="en-US" i="1" dirty="0">
                <a:solidFill>
                  <a:schemeClr val="accent2"/>
                </a:solidFill>
              </a:rPr>
              <a:t>// (lí-hó) Taiwanese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24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54097"/>
            <a:ext cx="8399495" cy="882654"/>
          </a:xfrm>
        </p:spPr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4600" y="1910900"/>
            <a:ext cx="5294613" cy="493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 = "Hello, Java";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0" y="3193804"/>
            <a:ext cx="6536094" cy="9132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sc.nextLine()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44848" y="4958036"/>
            <a:ext cx="9379879" cy="1335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str = new String(new char[]</a:t>
            </a:r>
            <a:r>
              <a:rPr lang="en-US" sz="2600" b="1" noProof="1">
                <a:solidFill>
                  <a:schemeClr val="tx2"/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's'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't'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'r'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600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21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400" y="1524000"/>
            <a:ext cx="2590800" cy="222068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Manipulating Strings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8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59072" y="852080"/>
            <a:ext cx="10036163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dirty="0"/>
              <a:t> operators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GB" dirty="0"/>
              <a:t>Use the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method</a:t>
            </a: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1959073" y="4606343"/>
            <a:ext cx="7282817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greet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name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String result = greet.</a:t>
            </a:r>
            <a:r>
              <a:rPr lang="en-US" sz="2200" dirty="0">
                <a:solidFill>
                  <a:schemeClr val="bg1"/>
                </a:solidFill>
              </a:rPr>
              <a:t>concat(</a:t>
            </a:r>
            <a:r>
              <a:rPr lang="en-US" sz="2200" dirty="0">
                <a:solidFill>
                  <a:schemeClr val="tx1"/>
                </a:solidFill>
              </a:rPr>
              <a:t>name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</a:rPr>
              <a:t>System.out.println(result); </a:t>
            </a:r>
            <a:r>
              <a:rPr lang="en-US" sz="2200" i="1" dirty="0">
                <a:solidFill>
                  <a:schemeClr val="accent2"/>
                </a:solidFill>
              </a:rPr>
              <a:t>// "Hello, John"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1959072" y="2755497"/>
            <a:ext cx="6465883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String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= </a:t>
            </a:r>
            <a:r>
              <a:rPr lang="en-GB" sz="2200" dirty="0">
                <a:solidFill>
                  <a:schemeClr val="tx1"/>
                </a:solidFill>
              </a:rPr>
              <a:t>"Hello, ";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bg1"/>
                </a:solidFill>
              </a:rPr>
              <a:t>+=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"John"; </a:t>
            </a:r>
            <a:r>
              <a:rPr lang="en-GB" sz="2200" i="1" dirty="0">
                <a:solidFill>
                  <a:schemeClr val="accent2"/>
                </a:solidFill>
              </a:rPr>
              <a:t>// "Hello, John"</a:t>
            </a:r>
          </a:p>
        </p:txBody>
      </p:sp>
      <p:pic>
        <p:nvPicPr>
          <p:cNvPr id="1026" name="Picture 2" descr="https://www.iconspng.com/uploads/man-hello/man-hello.png">
            <a:extLst>
              <a:ext uri="{FF2B5EF4-FFF2-40B4-BE49-F238E27FC236}">
                <a16:creationId xmlns:a16="http://schemas.microsoft.com/office/drawing/2014/main" id="{C2667F92-85E8-4229-ABD7-69D4A38A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94" y="1757775"/>
            <a:ext cx="1815738" cy="34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9073" y="1619998"/>
            <a:ext cx="6465883" cy="10234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200" b="1" dirty="0">
                <a:latin typeface="Consolas" panose="020B0609020204030204" pitchFamily="49" charset="0"/>
              </a:rPr>
              <a:t> text = "Hello"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", "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2200" b="1" dirty="0">
                <a:latin typeface="Consolas" panose="020B0609020204030204" pitchFamily="49" charset="0"/>
              </a:rPr>
              <a:t> "world!";</a:t>
            </a:r>
          </a:p>
          <a:p>
            <a:pPr>
              <a:spcBef>
                <a:spcPts val="400"/>
              </a:spcBef>
              <a:spcAft>
                <a:spcPts val="600"/>
              </a:spcAft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"Hello, world!"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69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1612</Words>
  <Application>Microsoft Office PowerPoint</Application>
  <PresentationFormat>Widescreen</PresentationFormat>
  <Paragraphs>369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Text Processing</vt:lpstr>
      <vt:lpstr>Questions?</vt:lpstr>
      <vt:lpstr>Table of Contents</vt:lpstr>
      <vt:lpstr>Strings</vt:lpstr>
      <vt:lpstr>What is a String?</vt:lpstr>
      <vt:lpstr>Strings Are Immutable</vt:lpstr>
      <vt:lpstr>Initializing a String</vt:lpstr>
      <vt:lpstr>Manipulating Strings</vt:lpstr>
      <vt:lpstr>Concatenating</vt:lpstr>
      <vt:lpstr>Joining Strings</vt:lpstr>
      <vt:lpstr>Problem: Repeat Strings</vt:lpstr>
      <vt:lpstr>Solution: Repeat Strings (1)</vt:lpstr>
      <vt:lpstr>Solution: Repeat Strings (2)</vt:lpstr>
      <vt:lpstr>Substring</vt:lpstr>
      <vt:lpstr>Searching (1)</vt:lpstr>
      <vt:lpstr>Searching (2)</vt:lpstr>
      <vt:lpstr>Problem: Substring</vt:lpstr>
      <vt:lpstr>Solution: Substring</vt:lpstr>
      <vt:lpstr>Splitting </vt:lpstr>
      <vt:lpstr>Replacing</vt:lpstr>
      <vt:lpstr>Problem: Text Filter</vt:lpstr>
      <vt:lpstr>Solution: Text Filter (1)</vt:lpstr>
      <vt:lpstr>Solution: Text Filter (2)</vt:lpstr>
      <vt:lpstr>Live Exercises</vt:lpstr>
      <vt:lpstr>Building and Modifying Strings</vt:lpstr>
      <vt:lpstr>StringBuilder: How It Works?</vt:lpstr>
      <vt:lpstr>Using StringBuilder Class</vt:lpstr>
      <vt:lpstr>Concatenation vs. StringBuilder (1)</vt:lpstr>
      <vt:lpstr>Concatenation vs. StringBuilder (2)</vt:lpstr>
      <vt:lpstr>StringBuilder Methods (1)</vt:lpstr>
      <vt:lpstr>StringBuilder Methods (2)</vt:lpstr>
      <vt:lpstr>StringBuilder Methods (3)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Processing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14</cp:revision>
  <dcterms:created xsi:type="dcterms:W3CDTF">2018-05-23T13:08:44Z</dcterms:created>
  <dcterms:modified xsi:type="dcterms:W3CDTF">2020-11-18T17:44:01Z</dcterms:modified>
  <cp:category>programming fundamentals;computer programming;software development;web development</cp:category>
</cp:coreProperties>
</file>