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4">
  <p:sldMasterIdLst>
    <p:sldMasterId id="2147483727" r:id="rId1"/>
  </p:sldMasterIdLst>
  <p:notesMasterIdLst>
    <p:notesMasterId r:id="rId40"/>
  </p:notesMasterIdLst>
  <p:sldIdLst>
    <p:sldId id="388" r:id="rId2"/>
    <p:sldId id="305" r:id="rId3"/>
    <p:sldId id="306" r:id="rId4"/>
    <p:sldId id="383" r:id="rId5"/>
    <p:sldId id="384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81" r:id="rId14"/>
    <p:sldId id="373" r:id="rId15"/>
    <p:sldId id="374" r:id="rId16"/>
    <p:sldId id="382" r:id="rId17"/>
    <p:sldId id="375" r:id="rId18"/>
    <p:sldId id="380" r:id="rId19"/>
    <p:sldId id="376" r:id="rId20"/>
    <p:sldId id="377" r:id="rId21"/>
    <p:sldId id="385" r:id="rId22"/>
    <p:sldId id="386" r:id="rId23"/>
    <p:sldId id="387" r:id="rId24"/>
    <p:sldId id="389" r:id="rId25"/>
    <p:sldId id="391" r:id="rId26"/>
    <p:sldId id="392" r:id="rId27"/>
    <p:sldId id="393" r:id="rId28"/>
    <p:sldId id="394" r:id="rId29"/>
    <p:sldId id="395" r:id="rId30"/>
    <p:sldId id="397" r:id="rId31"/>
    <p:sldId id="396" r:id="rId32"/>
    <p:sldId id="398" r:id="rId33"/>
    <p:sldId id="399" r:id="rId34"/>
    <p:sldId id="400" r:id="rId35"/>
    <p:sldId id="401" r:id="rId36"/>
    <p:sldId id="402" r:id="rId37"/>
    <p:sldId id="302" r:id="rId38"/>
    <p:sldId id="378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Matveichuk" initials="MM" lastIdx="1" clrIdx="0">
    <p:extLst>
      <p:ext uri="{19B8F6BF-5375-455C-9EA6-DF929625EA0E}">
        <p15:presenceInfo xmlns:p15="http://schemas.microsoft.com/office/powerpoint/2012/main" userId="a99a9a51dadd0b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9" autoAdjust="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F2A5-73EA-4FCB-B5AE-B8580AC4EEA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5874F-DCBC-4EDB-9D62-895E1B667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6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1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45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00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2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49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1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5874F-DCBC-4EDB-9D62-895E1B6670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45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80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01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4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29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8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57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1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3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175-608E-4CF0-AFCE-88287FB87CEA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978F1F4F-1E4F-42ED-93FE-07B9E9182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97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Operator_Precedence#Tab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1491630"/>
            <a:ext cx="6984776" cy="1944216"/>
          </a:xfrm>
        </p:spPr>
        <p:txBody>
          <a:bodyPr anchor="t"/>
          <a:lstStyle/>
          <a:p>
            <a:pPr algn="ctr"/>
            <a:r>
              <a:rPr lang="ru-RU" sz="2800" b="1" dirty="0"/>
              <a:t>Логические операторы. Операторы нулевого слияния и присваивания’.</a:t>
            </a:r>
            <a:br>
              <a:rPr lang="ru-RU" sz="2800" b="1" dirty="0"/>
            </a:br>
            <a:r>
              <a:rPr lang="ru-RU" sz="2800" b="1" dirty="0"/>
              <a:t>Приоритет операторов. Сокращённая арифметика с присваиванием</a:t>
            </a:r>
            <a:endParaRPr lang="ru-RU" sz="28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17AB04-330B-455B-B5F8-13F8090D8F72}"/>
              </a:ext>
            </a:extLst>
          </p:cNvPr>
          <p:cNvSpPr txBox="1">
            <a:spLocks/>
          </p:cNvSpPr>
          <p:nvPr/>
        </p:nvSpPr>
        <p:spPr>
          <a:xfrm>
            <a:off x="323528" y="3939902"/>
            <a:ext cx="183569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1400" dirty="0">
                <a:solidFill>
                  <a:schemeClr val="tx1"/>
                </a:solidFill>
              </a:rPr>
              <a:t>Матвейчук Михаил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Frontend Team Lead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Codes Commanders 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468D0-A03D-473D-82E5-22A9FF92E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4" t="26096" r="6477" b="16733"/>
          <a:stretch/>
        </p:blipFill>
        <p:spPr>
          <a:xfrm>
            <a:off x="6588224" y="267494"/>
            <a:ext cx="2249811" cy="82359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dist="50800" sx="1000" sy="1000" algn="ctr" rotWithShape="0">
              <a:srgbClr val="000000"/>
            </a:outerShd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095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02348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|| (ИЛИ)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 выполнении ИЛИ || с несколькими значениями: </a:t>
            </a:r>
          </a:p>
          <a:p>
            <a:pPr marL="942975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value1 || value2 || value3;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Оператор || выполняет следующие действия: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Вычисляет операнды слева направо.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Каждый операнд конвертирует в логическое значение. Если результат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chemeClr val="tx1"/>
                </a:solidFill>
              </a:rPr>
              <a:t>, останавливается и возвращает исходное значение этого операнда.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Если все операнды являются ложными (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chemeClr val="tx1"/>
                </a:solidFill>
              </a:rPr>
              <a:t>), возвращает последний из них.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Цепочка </a:t>
            </a:r>
            <a:r>
              <a:rPr lang="ru-RU" altLang="ru-RU" sz="1600" dirty="0">
                <a:solidFill>
                  <a:srgbClr val="FFFF00"/>
                </a:solidFill>
              </a:rPr>
              <a:t>ИЛИ ||</a:t>
            </a:r>
            <a:r>
              <a:rPr lang="ru-RU" altLang="ru-RU" sz="1600" dirty="0">
                <a:solidFill>
                  <a:schemeClr val="tx1"/>
                </a:solidFill>
              </a:rPr>
              <a:t> возвращает первое истинное значение или последнее, если такое значение не найдено 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( 1 || 0 ); // 1 (1 - истинное значение)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'какая-то строка' ); 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1 ); // 1 (первое истинное значение)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3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|| (ИЛИ)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FFFF00"/>
                </a:solidFill>
              </a:rPr>
              <a:t>Применение оператора ИЛИ: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Например, у нас есть переменные </a:t>
            </a:r>
            <a:r>
              <a:rPr lang="ru-RU" altLang="ru-RU" sz="1800" dirty="0" err="1">
                <a:solidFill>
                  <a:srgbClr val="FFFF00"/>
                </a:solidFill>
              </a:rPr>
              <a:t>firstName</a:t>
            </a:r>
            <a:r>
              <a:rPr lang="ru-RU" altLang="ru-RU" sz="1800" dirty="0">
                <a:solidFill>
                  <a:schemeClr val="tx1"/>
                </a:solidFill>
              </a:rPr>
              <a:t>, </a:t>
            </a:r>
            <a:r>
              <a:rPr lang="ru-RU" altLang="ru-RU" sz="1800" dirty="0" err="1">
                <a:solidFill>
                  <a:srgbClr val="FFFF00"/>
                </a:solidFill>
              </a:rPr>
              <a:t>lastName</a:t>
            </a:r>
            <a:r>
              <a:rPr lang="ru-RU" altLang="ru-RU" sz="1800" dirty="0">
                <a:solidFill>
                  <a:schemeClr val="tx1"/>
                </a:solidFill>
              </a:rPr>
              <a:t> и </a:t>
            </a:r>
            <a:r>
              <a:rPr lang="ru-RU" altLang="ru-RU" sz="1800" dirty="0" err="1">
                <a:solidFill>
                  <a:srgbClr val="FFFF00"/>
                </a:solidFill>
              </a:rPr>
              <a:t>nickName</a:t>
            </a:r>
            <a:r>
              <a:rPr lang="ru-RU" altLang="ru-RU" sz="1800" dirty="0">
                <a:solidFill>
                  <a:schemeClr val="tx1"/>
                </a:solidFill>
              </a:rPr>
              <a:t>, все они необязательные (т.е. они могут быть неопределенными или иметь ложные значения).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= "";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= "";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nickName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= "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Суперкодер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";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alert(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nickName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|| "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Аноним"); // 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Суперкодер</a:t>
            </a:r>
            <a:endParaRPr lang="ru-RU" altLang="ru-RU" sz="1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Если бы все переменные были ложными, в качестве результата мы бы наблюдали "Аноним".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8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|| (ИЛИ)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FFFF00"/>
                </a:solidFill>
              </a:rPr>
              <a:t>Сокращённое вычисление.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Ещё одной отличительной особенностью оператора </a:t>
            </a:r>
            <a:r>
              <a:rPr lang="ru-RU" altLang="ru-RU" sz="1800" dirty="0">
                <a:solidFill>
                  <a:srgbClr val="FFFF00"/>
                </a:solidFill>
              </a:rPr>
              <a:t>ИЛИ || </a:t>
            </a:r>
            <a:r>
              <a:rPr lang="ru-RU" altLang="ru-RU" sz="1800" dirty="0">
                <a:solidFill>
                  <a:schemeClr val="tx1"/>
                </a:solidFill>
              </a:rPr>
              <a:t>является так называемое «</a:t>
            </a:r>
            <a:r>
              <a:rPr lang="ru-RU" altLang="ru-RU" sz="1800" dirty="0">
                <a:solidFill>
                  <a:srgbClr val="FFFF00"/>
                </a:solidFill>
              </a:rPr>
              <a:t>сокращённое вычисление</a:t>
            </a:r>
            <a:r>
              <a:rPr lang="ru-RU" altLang="ru-RU" sz="1800" dirty="0">
                <a:solidFill>
                  <a:schemeClr val="tx1"/>
                </a:solidFill>
              </a:rPr>
              <a:t>».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("никогда не сработает");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("сработает");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В первой строке оператор ИЛИ || останавливает выполнение сразу после того, как сталкивается с истинным значением (</a:t>
            </a:r>
            <a:r>
              <a:rPr lang="ru-RU" altLang="ru-RU" sz="1800" dirty="0" err="1">
                <a:solidFill>
                  <a:schemeClr val="tx1"/>
                </a:solidFill>
              </a:rPr>
              <a:t>true</a:t>
            </a:r>
            <a:r>
              <a:rPr lang="ru-RU" altLang="ru-RU" sz="1800" dirty="0">
                <a:solidFill>
                  <a:schemeClr val="tx1"/>
                </a:solidFill>
              </a:rPr>
              <a:t>), поэтому сообщение не показывается.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Иногда люди используют эту возможность для выполнения инструкций только в том случае, если условие в левой части является ложным.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8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||= (Логическое присваивание ИЛИ)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Оператор логического присваивания </a:t>
            </a:r>
            <a:r>
              <a:rPr lang="ru-RU" altLang="ru-RU" sz="1600" dirty="0">
                <a:solidFill>
                  <a:srgbClr val="FFFF00"/>
                </a:solidFill>
              </a:rPr>
              <a:t>ИЛИ ||= </a:t>
            </a:r>
            <a:r>
              <a:rPr lang="ru-RU" altLang="ru-RU" sz="1600" dirty="0">
                <a:solidFill>
                  <a:schemeClr val="tx1"/>
                </a:solidFill>
              </a:rPr>
              <a:t>записывается как обычный </a:t>
            </a:r>
            <a:r>
              <a:rPr lang="ru-RU" altLang="ru-RU" sz="1600" dirty="0">
                <a:solidFill>
                  <a:srgbClr val="FFFF00"/>
                </a:solidFill>
              </a:rPr>
              <a:t>ИЛИ || </a:t>
            </a:r>
            <a:r>
              <a:rPr lang="ru-RU" altLang="ru-RU" sz="1600" dirty="0">
                <a:solidFill>
                  <a:schemeClr val="tx1"/>
                </a:solidFill>
              </a:rPr>
              <a:t>с добавлением символа присваивания </a:t>
            </a:r>
            <a:r>
              <a:rPr lang="ru-RU" altLang="ru-RU" sz="1600" dirty="0">
                <a:solidFill>
                  <a:srgbClr val="FFFF00"/>
                </a:solidFill>
              </a:rPr>
              <a:t>=</a:t>
            </a:r>
            <a:r>
              <a:rPr lang="ru-RU" altLang="ru-RU" sz="1600" dirty="0">
                <a:solidFill>
                  <a:schemeClr val="tx1"/>
                </a:solidFill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Синтаксис: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 ||=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Оператор </a:t>
            </a:r>
            <a:r>
              <a:rPr lang="ru-RU" altLang="ru-RU" sz="1600" dirty="0">
                <a:solidFill>
                  <a:srgbClr val="FFFF00"/>
                </a:solidFill>
              </a:rPr>
              <a:t>||=</a:t>
            </a:r>
            <a:r>
              <a:rPr lang="ru-RU" altLang="ru-RU" sz="1600" dirty="0">
                <a:solidFill>
                  <a:schemeClr val="tx1"/>
                </a:solidFill>
              </a:rPr>
              <a:t> принимает два операнда и выполняет следующие действия: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Вычисляет операнды слева направо.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Конвертирует </a:t>
            </a:r>
            <a:r>
              <a:rPr lang="ru-RU" altLang="ru-RU" sz="1600" dirty="0">
                <a:solidFill>
                  <a:srgbClr val="FFFF00"/>
                </a:solidFill>
              </a:rPr>
              <a:t>a</a:t>
            </a:r>
            <a:r>
              <a:rPr lang="ru-RU" altLang="ru-RU" sz="1600" dirty="0">
                <a:solidFill>
                  <a:schemeClr val="tx1"/>
                </a:solidFill>
              </a:rPr>
              <a:t> в логическое значение.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Если </a:t>
            </a:r>
            <a:r>
              <a:rPr lang="ru-RU" altLang="ru-RU" sz="1600" dirty="0">
                <a:solidFill>
                  <a:srgbClr val="FFFF00"/>
                </a:solidFill>
              </a:rPr>
              <a:t>a</a:t>
            </a:r>
            <a:r>
              <a:rPr lang="ru-RU" altLang="ru-RU" sz="1600" dirty="0">
                <a:solidFill>
                  <a:schemeClr val="tx1"/>
                </a:solidFill>
              </a:rPr>
              <a:t> ложно, присваивает </a:t>
            </a:r>
            <a:r>
              <a:rPr lang="ru-RU" altLang="ru-RU" sz="1600" dirty="0">
                <a:solidFill>
                  <a:srgbClr val="FFFF00"/>
                </a:solidFill>
              </a:rPr>
              <a:t>a</a:t>
            </a:r>
            <a:r>
              <a:rPr lang="ru-RU" altLang="ru-RU" sz="1600" dirty="0">
                <a:solidFill>
                  <a:schemeClr val="tx1"/>
                </a:solidFill>
              </a:rPr>
              <a:t> значение </a:t>
            </a:r>
            <a:r>
              <a:rPr lang="ru-RU" altLang="ru-RU" sz="1600" dirty="0">
                <a:solidFill>
                  <a:srgbClr val="FFFF00"/>
                </a:solidFill>
              </a:rPr>
              <a:t>b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 с очевидным использованием оператора </a:t>
            </a:r>
            <a:r>
              <a:rPr lang="ru-RU" altLang="ru-RU" sz="1600" dirty="0">
                <a:solidFill>
                  <a:srgbClr val="FFFF00"/>
                </a:solidFill>
              </a:rPr>
              <a:t>||=</a:t>
            </a:r>
            <a:r>
              <a:rPr lang="ru-RU" altLang="ru-RU" sz="1600" dirty="0">
                <a:solidFill>
                  <a:schemeClr val="tx1"/>
                </a:solidFill>
              </a:rPr>
              <a:t>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</a:rPr>
              <a:t>johnHasCar</a:t>
            </a:r>
            <a:r>
              <a:rPr lang="ru-RU" altLang="ru-RU" sz="1600" dirty="0">
                <a:solidFill>
                  <a:srgbClr val="FFC000"/>
                </a:solidFill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</a:rPr>
              <a:t>false</a:t>
            </a:r>
            <a:r>
              <a:rPr lang="ru-RU" altLang="ru-RU" sz="1600" dirty="0">
                <a:solidFill>
                  <a:srgbClr val="FFC000"/>
                </a:solidFill>
              </a:rPr>
              <a:t>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johnHasCar</a:t>
            </a:r>
            <a:r>
              <a:rPr lang="ru-RU" altLang="ru-RU" sz="1600" dirty="0">
                <a:solidFill>
                  <a:srgbClr val="FFC000"/>
                </a:solidFill>
              </a:rPr>
              <a:t> ||= "У Джона нет машины!";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</a:rPr>
              <a:t>johnHasCar</a:t>
            </a:r>
            <a:r>
              <a:rPr lang="ru-RU" altLang="ru-RU" sz="1600" dirty="0">
                <a:solidFill>
                  <a:srgbClr val="FFC000"/>
                </a:solidFill>
              </a:rPr>
              <a:t> ); // "У Джона нет машины!"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1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800" b="1" dirty="0">
                <a:solidFill>
                  <a:srgbClr val="92D050"/>
                </a:solidFill>
              </a:rPr>
              <a:t> (И)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Пример: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a &amp;&amp; b;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 традиционном программировании И возвращает </a:t>
            </a:r>
            <a:r>
              <a:rPr lang="en-US" altLang="ru-RU" sz="1600" dirty="0">
                <a:solidFill>
                  <a:srgbClr val="FFFF00"/>
                </a:solidFill>
              </a:rPr>
              <a:t>true</a:t>
            </a:r>
            <a:r>
              <a:rPr lang="en-US" altLang="ru-RU" sz="1600" dirty="0">
                <a:solidFill>
                  <a:schemeClr val="tx1"/>
                </a:solidFill>
              </a:rPr>
              <a:t>, </a:t>
            </a:r>
            <a:r>
              <a:rPr lang="ru-RU" altLang="ru-RU" sz="1600" dirty="0">
                <a:solidFill>
                  <a:schemeClr val="tx1"/>
                </a:solidFill>
              </a:rPr>
              <a:t>если оба аргумента истинны, а иначе – </a:t>
            </a:r>
            <a:r>
              <a:rPr lang="en-US" altLang="ru-RU" sz="1600" dirty="0">
                <a:solidFill>
                  <a:srgbClr val="FFFF00"/>
                </a:solidFill>
              </a:rPr>
              <a:t>false</a:t>
            </a:r>
            <a:r>
              <a:rPr lang="en-US" altLang="ru-RU" sz="1600" dirty="0">
                <a:solidFill>
                  <a:schemeClr val="tx1"/>
                </a:solidFill>
              </a:rPr>
              <a:t>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true &amp;&amp; true );   // true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false &amp;&amp; true );  // false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true &amp;&amp; false );  // false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false &amp;&amp; false ); // false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Пример с </a:t>
            </a:r>
            <a:r>
              <a:rPr lang="ru-RU" altLang="ru-RU" sz="1600" dirty="0" err="1">
                <a:solidFill>
                  <a:srgbClr val="FFFF00"/>
                </a:solidFill>
              </a:rPr>
              <a:t>if</a:t>
            </a:r>
            <a:r>
              <a:rPr lang="ru-RU" altLang="ru-RU" sz="1600" dirty="0">
                <a:solidFill>
                  <a:schemeClr val="tx1"/>
                </a:solidFill>
              </a:rPr>
              <a:t>: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hour = 12;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minute = 30;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(hour == 12 &amp;&amp; minute == 30)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 '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Время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12:30' );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FFFF00"/>
                </a:solidFill>
              </a:rPr>
              <a:t>И «</a:t>
            </a:r>
            <a:r>
              <a:rPr lang="ru-RU" altLang="ru-RU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800" b="1" dirty="0">
                <a:solidFill>
                  <a:srgbClr val="FFFF00"/>
                </a:solidFill>
              </a:rPr>
              <a:t>» находит первое ложное значение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7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800" b="1" dirty="0">
                <a:solidFill>
                  <a:srgbClr val="92D050"/>
                </a:solidFill>
              </a:rPr>
              <a:t> (И)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При нескольких подряд операторах И: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value1 &amp;&amp; value2 &amp;&amp; value3;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Оператор </a:t>
            </a: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600" dirty="0">
                <a:solidFill>
                  <a:schemeClr val="tx1"/>
                </a:solidFill>
              </a:rPr>
              <a:t> выполняет следующие действия: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Вычисляет операнды слева направо.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Каждый операнд преобразует в логическое значение. Если результат 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chemeClr val="tx1"/>
                </a:solidFill>
              </a:rPr>
              <a:t>, останавливается и возвращает исходное значение этого операнда.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Если все операнды были истинными, возвращается последний.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Вышеуказанные правила схожи с поведением </a:t>
            </a:r>
            <a:r>
              <a:rPr lang="ru-RU" altLang="ru-RU" sz="1600" dirty="0">
                <a:solidFill>
                  <a:srgbClr val="FFFF00"/>
                </a:solidFill>
              </a:rPr>
              <a:t>ИЛИ</a:t>
            </a:r>
            <a:r>
              <a:rPr lang="ru-RU" altLang="ru-RU" sz="1600" dirty="0">
                <a:solidFill>
                  <a:schemeClr val="tx1"/>
                </a:solidFill>
              </a:rPr>
              <a:t>. Разница в том, что </a:t>
            </a:r>
            <a:r>
              <a:rPr lang="ru-RU" altLang="ru-RU" sz="1600" dirty="0">
                <a:solidFill>
                  <a:srgbClr val="FFFF00"/>
                </a:solidFill>
              </a:rPr>
              <a:t>И</a:t>
            </a:r>
            <a:r>
              <a:rPr lang="ru-RU" altLang="ru-RU" sz="1600" dirty="0">
                <a:solidFill>
                  <a:schemeClr val="tx1"/>
                </a:solidFill>
              </a:rPr>
              <a:t> возвращает первое ложное значение, а </a:t>
            </a:r>
            <a:r>
              <a:rPr lang="ru-RU" altLang="ru-RU" sz="1600" dirty="0">
                <a:solidFill>
                  <a:srgbClr val="FFFF00"/>
                </a:solidFill>
              </a:rPr>
              <a:t>ИЛИ</a:t>
            </a:r>
            <a:r>
              <a:rPr lang="ru-RU" altLang="ru-RU" sz="1600" dirty="0">
                <a:solidFill>
                  <a:schemeClr val="tx1"/>
                </a:solidFill>
              </a:rPr>
              <a:t> –  первое истинное.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alert( 1 &amp;&amp; 2 &amp;&amp; null &amp;&amp; 3 ); // null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nb-NO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alert( 1 &amp;&amp; 2 &amp;&amp; 3 ); // 3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Приоритет оператора </a:t>
            </a:r>
            <a:r>
              <a:rPr lang="ru-RU" altLang="ru-RU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600" b="1" dirty="0">
                <a:solidFill>
                  <a:srgbClr val="FFFF00"/>
                </a:solidFill>
              </a:rPr>
              <a:t> больше, чем у || </a:t>
            </a:r>
          </a:p>
          <a:p>
            <a:pPr marL="0" indent="0">
              <a:spcBef>
                <a:spcPts val="0"/>
              </a:spcBef>
              <a:buNone/>
            </a:pPr>
            <a:endParaRPr lang="ru-RU" altLang="ru-RU" sz="19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ru-RU" altLang="ru-RU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6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800" b="1" dirty="0">
                <a:solidFill>
                  <a:srgbClr val="92D050"/>
                </a:solidFill>
              </a:rPr>
              <a:t>= (Логическое присваивание И)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Синтаксис: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 &amp;&amp;= b;</a:t>
            </a:r>
            <a:endParaRPr lang="ru-RU" altLang="ru-RU" sz="1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Принцип действия </a:t>
            </a:r>
            <a:r>
              <a:rPr lang="ru-RU" alt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800" dirty="0">
                <a:solidFill>
                  <a:schemeClr val="tx1"/>
                </a:solidFill>
              </a:rPr>
              <a:t>= практически такой же, как и у оператора логического присваивания </a:t>
            </a:r>
            <a:r>
              <a:rPr lang="ru-RU" altLang="ru-RU" sz="1800" dirty="0">
                <a:solidFill>
                  <a:srgbClr val="FFFF00"/>
                </a:solidFill>
              </a:rPr>
              <a:t>ИЛИ ||=</a:t>
            </a:r>
            <a:r>
              <a:rPr lang="ru-RU" altLang="ru-RU" sz="1800" dirty="0">
                <a:solidFill>
                  <a:schemeClr val="tx1"/>
                </a:solidFill>
              </a:rPr>
              <a:t>.</a:t>
            </a:r>
            <a:r>
              <a:rPr lang="ru-RU" altLang="ru-RU" sz="1800" dirty="0">
                <a:solidFill>
                  <a:srgbClr val="FFFF00"/>
                </a:solidFill>
              </a:rPr>
              <a:t> </a:t>
            </a:r>
            <a:r>
              <a:rPr lang="ru-RU" altLang="ru-RU" sz="1800" dirty="0">
                <a:solidFill>
                  <a:schemeClr val="tx1"/>
                </a:solidFill>
              </a:rPr>
              <a:t>Единственное отличие заключается в том, что </a:t>
            </a:r>
            <a:r>
              <a:rPr lang="ru-RU" alt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&amp;&amp;=</a:t>
            </a:r>
            <a:r>
              <a:rPr lang="ru-RU" altLang="ru-RU" sz="1800" dirty="0">
                <a:solidFill>
                  <a:schemeClr val="tx1"/>
                </a:solidFill>
              </a:rPr>
              <a:t> присвоит a значение b только в том случае, если a </a:t>
            </a:r>
            <a:r>
              <a:rPr lang="ru-RU" altLang="ru-RU" sz="1800" b="1" i="1" dirty="0">
                <a:solidFill>
                  <a:srgbClr val="FFFF00"/>
                </a:solidFill>
              </a:rPr>
              <a:t>истинно</a:t>
            </a:r>
            <a:r>
              <a:rPr lang="ru-RU" altLang="ru-RU" sz="1800" dirty="0">
                <a:solidFill>
                  <a:schemeClr val="tx1"/>
                </a:solidFill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Пример: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greeting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= "Привет";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greeting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&amp;&amp;= 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greeting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+ ", пользователь!"; 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greeting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) // "Привет, пользователь!"</a:t>
            </a:r>
          </a:p>
          <a:p>
            <a:pPr marL="600075" lvl="2" indent="0">
              <a:spcBef>
                <a:spcPts val="0"/>
              </a:spcBef>
              <a:buNone/>
            </a:pP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endParaRPr lang="ru-RU" altLang="ru-RU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800" b="1" dirty="0">
                <a:solidFill>
                  <a:srgbClr val="92D050"/>
                </a:solidFill>
              </a:rPr>
              <a:t>! (НЕ)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Синтаксис: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= !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Оператор принимает один аргумент и выполняет следующие действия: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1500" dirty="0">
                <a:solidFill>
                  <a:schemeClr val="tx1"/>
                </a:solidFill>
              </a:rPr>
              <a:t>Сначала приводит аргумент к логическому типу </a:t>
            </a:r>
            <a:r>
              <a:rPr lang="ru-RU" altLang="ru-RU" sz="1500" dirty="0" err="1">
                <a:solidFill>
                  <a:srgbClr val="FFFF00"/>
                </a:solidFill>
              </a:rPr>
              <a:t>true</a:t>
            </a:r>
            <a:r>
              <a:rPr lang="ru-RU" altLang="ru-RU" sz="1500" dirty="0">
                <a:solidFill>
                  <a:srgbClr val="FFFF00"/>
                </a:solidFill>
              </a:rPr>
              <a:t>/</a:t>
            </a:r>
            <a:r>
              <a:rPr lang="ru-RU" altLang="ru-RU" sz="1500" dirty="0" err="1">
                <a:solidFill>
                  <a:srgbClr val="FFFF00"/>
                </a:solidFill>
              </a:rPr>
              <a:t>false</a:t>
            </a:r>
            <a:r>
              <a:rPr lang="ru-RU" altLang="ru-RU" sz="15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500" dirty="0">
                <a:solidFill>
                  <a:schemeClr val="tx1"/>
                </a:solidFill>
              </a:rPr>
              <a:t>Затем возвращает противоположное значение.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Например: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( !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); // 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endParaRPr lang="ru-RU" altLang="ru-RU" sz="15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( !0 ); // 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endParaRPr lang="ru-RU" altLang="ru-RU" sz="15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chemeClr val="tx1"/>
                </a:solidFill>
              </a:rPr>
              <a:t>В частности, двойное НЕ </a:t>
            </a:r>
            <a:r>
              <a:rPr lang="ru-RU" altLang="ru-RU" sz="1500" dirty="0">
                <a:solidFill>
                  <a:srgbClr val="FFFF00"/>
                </a:solidFill>
              </a:rPr>
              <a:t>!!</a:t>
            </a:r>
            <a:r>
              <a:rPr lang="ru-RU" altLang="ru-RU" sz="1500" dirty="0">
                <a:solidFill>
                  <a:schemeClr val="tx1"/>
                </a:solidFill>
              </a:rPr>
              <a:t> используют для преобразования значений к логическому типу: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( !!"непустая строка" ); // 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endParaRPr lang="ru-RU" altLang="ru-RU" sz="15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( !!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 ); // </a:t>
            </a:r>
            <a:r>
              <a:rPr lang="ru-RU" altLang="ru-RU" sz="15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endParaRPr lang="en-US" altLang="ru-RU" sz="15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500" dirty="0">
                <a:solidFill>
                  <a:srgbClr val="E2E3E7"/>
                </a:solidFill>
              </a:rPr>
              <a:t>Есть немного более подробный способ сделать то же самое – встроенная функция </a:t>
            </a:r>
            <a:r>
              <a:rPr lang="ru-RU" altLang="ru-RU" sz="1500" dirty="0" err="1">
                <a:solidFill>
                  <a:srgbClr val="FFFF00"/>
                </a:solidFill>
              </a:rPr>
              <a:t>Boolean</a:t>
            </a:r>
            <a:r>
              <a:rPr lang="ru-RU" altLang="ru-RU" sz="1500" dirty="0">
                <a:solidFill>
                  <a:srgbClr val="E2E3E7"/>
                </a:solidFill>
              </a:rPr>
              <a:t>:</a:t>
            </a:r>
            <a:r>
              <a:rPr lang="ru-RU" altLang="ru-RU" sz="1500" dirty="0">
                <a:solidFill>
                  <a:schemeClr val="tx1"/>
                </a:solidFill>
              </a:rPr>
              <a:t> </a:t>
            </a:r>
            <a:r>
              <a:rPr lang="en-US" altLang="ru-RU" sz="1500" dirty="0">
                <a:solidFill>
                  <a:srgbClr val="FFC000"/>
                </a:solidFill>
                <a:latin typeface="Consolas" panose="020B0609020204030204" pitchFamily="49" charset="0"/>
              </a:rPr>
              <a:t>alert( Boolean(null) ); // false</a:t>
            </a:r>
            <a:endParaRPr lang="ru-RU" altLang="ru-RU" sz="15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9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339502"/>
            <a:ext cx="7334387" cy="36004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Итоги:</a:t>
            </a:r>
            <a:br>
              <a:rPr lang="en-US" b="1" dirty="0"/>
            </a:br>
            <a:br>
              <a:rPr lang="en-US" dirty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843558"/>
            <a:ext cx="7334387" cy="38884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ИЛИ "||" находит первое истинное значение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ИЛИ </a:t>
            </a:r>
            <a:r>
              <a:rPr lang="ru-RU" sz="1600" dirty="0">
                <a:solidFill>
                  <a:schemeClr val="tx1"/>
                </a:solidFill>
              </a:rPr>
              <a:t>"||=":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		 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 ||= b;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е</a:t>
            </a:r>
            <a:r>
              <a:rPr lang="ru-RU" altLang="ru-RU" sz="1600" dirty="0">
                <a:solidFill>
                  <a:schemeClr val="tx1"/>
                </a:solidFill>
              </a:rPr>
              <a:t>сли </a:t>
            </a:r>
            <a:r>
              <a:rPr lang="ru-RU" altLang="ru-RU" sz="1600" dirty="0">
                <a:solidFill>
                  <a:srgbClr val="FFFF00"/>
                </a:solidFill>
              </a:rPr>
              <a:t>a</a:t>
            </a:r>
            <a:r>
              <a:rPr lang="ru-RU" altLang="ru-RU" sz="1600" dirty="0">
                <a:solidFill>
                  <a:schemeClr val="tx1"/>
                </a:solidFill>
              </a:rPr>
              <a:t> ложно, присваивает </a:t>
            </a:r>
            <a:r>
              <a:rPr lang="ru-RU" altLang="ru-RU" sz="1600" dirty="0">
                <a:solidFill>
                  <a:srgbClr val="FFFF00"/>
                </a:solidFill>
              </a:rPr>
              <a:t>a</a:t>
            </a:r>
            <a:r>
              <a:rPr lang="ru-RU" altLang="ru-RU" sz="1600" dirty="0">
                <a:solidFill>
                  <a:schemeClr val="tx1"/>
                </a:solidFill>
              </a:rPr>
              <a:t> значение </a:t>
            </a:r>
            <a:r>
              <a:rPr lang="ru-RU" altLang="ru-RU" sz="1600" dirty="0">
                <a:solidFill>
                  <a:srgbClr val="FFFF00"/>
                </a:solidFill>
              </a:rPr>
              <a:t>b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И «&amp;&amp;» находит первое ложное значение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600" dirty="0">
                <a:solidFill>
                  <a:schemeClr val="tx1"/>
                </a:solidFill>
              </a:rPr>
              <a:t>=: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 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= b;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>
                <a:solidFill>
                  <a:schemeClr val="tx1"/>
                </a:solidFill>
              </a:rPr>
              <a:t>е</a:t>
            </a:r>
            <a:r>
              <a:rPr lang="ru-RU" altLang="ru-RU" sz="1600" dirty="0">
                <a:solidFill>
                  <a:schemeClr val="tx1"/>
                </a:solidFill>
              </a:rPr>
              <a:t>сли </a:t>
            </a:r>
            <a:r>
              <a:rPr lang="en-US" altLang="ru-RU" sz="1600" dirty="0">
                <a:solidFill>
                  <a:srgbClr val="FFFF00"/>
                </a:solidFill>
              </a:rPr>
              <a:t>a </a:t>
            </a:r>
            <a:r>
              <a:rPr lang="ru-RU" altLang="ru-RU" sz="1600" dirty="0">
                <a:solidFill>
                  <a:schemeClr val="tx1"/>
                </a:solidFill>
              </a:rPr>
              <a:t>истинно, присваивает </a:t>
            </a:r>
            <a:r>
              <a:rPr lang="ru-RU" altLang="ru-RU" sz="1600" dirty="0">
                <a:solidFill>
                  <a:srgbClr val="FFFF00"/>
                </a:solidFill>
              </a:rPr>
              <a:t>a</a:t>
            </a:r>
            <a:r>
              <a:rPr lang="ru-RU" altLang="ru-RU" sz="1600" dirty="0">
                <a:solidFill>
                  <a:schemeClr val="tx1"/>
                </a:solidFill>
              </a:rPr>
              <a:t> значение </a:t>
            </a:r>
            <a:r>
              <a:rPr lang="ru-RU" altLang="ru-RU" sz="1600" dirty="0">
                <a:solidFill>
                  <a:srgbClr val="FFFF00"/>
                </a:solidFill>
              </a:rPr>
              <a:t>b</a:t>
            </a:r>
            <a:endParaRPr lang="en-US" altLang="ru-RU" sz="16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! (НЕ)</a:t>
            </a:r>
            <a:endParaRPr lang="en-US" altLang="ru-RU" sz="1600" b="1" dirty="0">
              <a:solidFill>
                <a:srgbClr val="92D050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Сначала приводит аргумент к логическому типу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rgbClr val="FFFF00"/>
                </a:solidFill>
              </a:rPr>
              <a:t>/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chemeClr val="tx1"/>
                </a:solidFill>
              </a:rPr>
              <a:t>Затем возвращает противоположное значение.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18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18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1600" dirty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altLang="ru-RU" sz="1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altLang="ru-RU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8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707278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</a:rPr>
              <a:t>1</a:t>
            </a:r>
            <a:r>
              <a:rPr lang="en-US" sz="1600" kern="100" dirty="0">
                <a:solidFill>
                  <a:schemeClr val="tx1"/>
                </a:solidFill>
              </a:rPr>
              <a:t>. </a:t>
            </a:r>
            <a:r>
              <a:rPr lang="ru-RU" sz="1600" kern="100" dirty="0">
                <a:solidFill>
                  <a:schemeClr val="tx1"/>
                </a:solidFill>
              </a:rPr>
              <a:t>Что выведет код ниже?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alert( null || 2 || undefined 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chemeClr val="tx1"/>
                </a:solidFill>
              </a:rPr>
              <a:t>2. </a:t>
            </a:r>
            <a:r>
              <a:rPr lang="ru-RU" sz="1600" kern="100" dirty="0">
                <a:solidFill>
                  <a:schemeClr val="tx1"/>
                </a:solidFill>
              </a:rPr>
              <a:t>Что выведет код ниже?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alert( alert(1) || 2 || alert(3) 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chemeClr val="tx1"/>
                </a:solidFill>
              </a:rPr>
              <a:t>3. </a:t>
            </a:r>
            <a:r>
              <a:rPr lang="ru-RU" sz="1600" kern="100" dirty="0">
                <a:solidFill>
                  <a:schemeClr val="tx1"/>
                </a:solidFill>
              </a:rPr>
              <a:t>Что выведет код ниже?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( 1 &amp;&amp; </a:t>
            </a:r>
            <a:r>
              <a:rPr lang="ru-RU" sz="16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&amp;&amp; 2 );</a:t>
            </a:r>
            <a:endParaRPr lang="en-US" sz="16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chemeClr val="tx1"/>
                </a:solidFill>
              </a:rPr>
              <a:t>4. </a:t>
            </a:r>
            <a:r>
              <a:rPr lang="ru-RU" sz="1600" kern="100" dirty="0">
                <a:solidFill>
                  <a:schemeClr val="tx1"/>
                </a:solidFill>
              </a:rPr>
              <a:t>Что выведет код ниже?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alert( alert(1) &amp;&amp; alert(2) 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chemeClr val="tx1"/>
                </a:solidFill>
              </a:rPr>
              <a:t>5. </a:t>
            </a:r>
            <a:r>
              <a:rPr lang="ru-RU" sz="1600" kern="100" dirty="0">
                <a:solidFill>
                  <a:schemeClr val="tx1"/>
                </a:solidFill>
              </a:rPr>
              <a:t>Что выведет код ниже?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nb-NO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alert( null || 2 &amp;&amp; 3 || 4 );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nb-NO" sz="1600" kern="100" dirty="0">
                <a:solidFill>
                  <a:schemeClr val="tx1"/>
                </a:solidFill>
              </a:rPr>
              <a:t>6. </a:t>
            </a:r>
            <a:r>
              <a:rPr lang="ru-RU" sz="1600" kern="100" dirty="0">
                <a:solidFill>
                  <a:schemeClr val="tx1"/>
                </a:solidFill>
              </a:rPr>
              <a:t>Напишите условие </a:t>
            </a:r>
            <a:r>
              <a:rPr lang="ru-RU" sz="1600" kern="100" dirty="0" err="1">
                <a:solidFill>
                  <a:srgbClr val="FFFF00"/>
                </a:solidFill>
              </a:rPr>
              <a:t>if</a:t>
            </a:r>
            <a:r>
              <a:rPr lang="ru-RU" sz="1600" kern="100" dirty="0">
                <a:solidFill>
                  <a:schemeClr val="tx1"/>
                </a:solidFill>
              </a:rPr>
              <a:t> для проверки, что переменная </a:t>
            </a:r>
            <a:r>
              <a:rPr lang="ru-RU" sz="1600" kern="100" dirty="0" err="1">
                <a:solidFill>
                  <a:srgbClr val="FFFF00"/>
                </a:solidFill>
              </a:rPr>
              <a:t>age</a:t>
            </a:r>
            <a:r>
              <a:rPr lang="ru-RU" sz="1600" kern="100" dirty="0">
                <a:solidFill>
                  <a:schemeClr val="tx1"/>
                </a:solidFill>
              </a:rPr>
              <a:t> находится в диапазоне между 14 и 90 включительно. </a:t>
            </a:r>
            <a:r>
              <a:rPr lang="ru-RU" sz="1600" kern="100" dirty="0">
                <a:solidFill>
                  <a:srgbClr val="FFFF00"/>
                </a:solidFill>
              </a:rPr>
              <a:t>Включительно</a:t>
            </a:r>
            <a:r>
              <a:rPr lang="ru-RU" sz="1600" kern="100" dirty="0">
                <a:solidFill>
                  <a:schemeClr val="tx1"/>
                </a:solidFill>
              </a:rPr>
              <a:t> означает, что значение переменной </a:t>
            </a:r>
            <a:r>
              <a:rPr lang="ru-RU" sz="1600" kern="100" dirty="0" err="1">
                <a:solidFill>
                  <a:srgbClr val="FFFF00"/>
                </a:solidFill>
              </a:rPr>
              <a:t>age</a:t>
            </a:r>
            <a:r>
              <a:rPr lang="ru-RU" sz="1600" kern="100" dirty="0">
                <a:solidFill>
                  <a:schemeClr val="tx1"/>
                </a:solidFill>
              </a:rPr>
              <a:t> может быть равно 14 или 90.</a:t>
            </a:r>
            <a:endParaRPr lang="en-US" sz="16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4042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733BC-A3E5-4A63-AB5A-19D4896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68" y="267494"/>
            <a:ext cx="6447501" cy="458366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помним с прошлого занятия</a:t>
            </a:r>
            <a:r>
              <a:rPr lang="en-US" dirty="0"/>
              <a:t>?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6BF2D-99A0-4072-B791-8B365B2C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987574"/>
            <a:ext cx="7376367" cy="38164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/>
              <a:t>Какие бывают операторы сравнения, какого типа возвращаемое значение?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Алгоритм сравнения строк?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Как сравниваются разные типы?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Как сравниваются </a:t>
            </a:r>
            <a:r>
              <a:rPr lang="en-US" sz="1800" dirty="0"/>
              <a:t>null </a:t>
            </a:r>
            <a:r>
              <a:rPr lang="ru-RU" sz="1800" dirty="0"/>
              <a:t>и </a:t>
            </a:r>
            <a:r>
              <a:rPr lang="en-US" sz="1800" dirty="0"/>
              <a:t>undefined?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Какие инструкции условных ветвлений вы знаете?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Что такое тернарный оператор, в чем его преимущества, какое основное его применение?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7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43558"/>
            <a:ext cx="7704856" cy="2584552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100" dirty="0">
                <a:solidFill>
                  <a:schemeClr val="tx1"/>
                </a:solidFill>
              </a:rPr>
              <a:t>1. </a:t>
            </a:r>
            <a:r>
              <a:rPr lang="ru-RU" altLang="ru-RU" sz="1600" dirty="0">
                <a:solidFill>
                  <a:schemeClr val="tx1"/>
                </a:solidFill>
              </a:rPr>
              <a:t>Ответ: </a:t>
            </a:r>
            <a:r>
              <a:rPr lang="ru-RU" altLang="ru-RU" sz="1600" dirty="0">
                <a:solidFill>
                  <a:srgbClr val="FFFF00"/>
                </a:solidFill>
              </a:rPr>
              <a:t>2</a:t>
            </a:r>
            <a:r>
              <a:rPr lang="ru-RU" altLang="ru-RU" sz="1600" dirty="0">
                <a:solidFill>
                  <a:schemeClr val="tx1"/>
                </a:solidFill>
              </a:rPr>
              <a:t>, это первое значение, которое в логическом контексте даст 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chemeClr val="tx1"/>
                </a:solidFill>
              </a:rPr>
              <a:t>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chemeClr val="tx1"/>
                </a:solidFill>
              </a:rPr>
              <a:t>2. </a:t>
            </a:r>
            <a:r>
              <a:rPr lang="ru-RU" altLang="ru-RU" sz="1600" dirty="0">
                <a:solidFill>
                  <a:schemeClr val="tx1"/>
                </a:solidFill>
              </a:rPr>
              <a:t>Ответ: сначала </a:t>
            </a:r>
            <a:r>
              <a:rPr lang="ru-RU" altLang="ru-RU" sz="1600" dirty="0">
                <a:solidFill>
                  <a:srgbClr val="FFFF00"/>
                </a:solidFill>
              </a:rPr>
              <a:t>1</a:t>
            </a:r>
            <a:r>
              <a:rPr lang="ru-RU" altLang="ru-RU" sz="1600" dirty="0">
                <a:solidFill>
                  <a:schemeClr val="tx1"/>
                </a:solidFill>
              </a:rPr>
              <a:t>, затем </a:t>
            </a:r>
            <a:r>
              <a:rPr lang="ru-RU" altLang="ru-RU" sz="1600" dirty="0">
                <a:solidFill>
                  <a:srgbClr val="FFFF00"/>
                </a:solidFill>
              </a:rPr>
              <a:t>2</a:t>
            </a:r>
            <a:r>
              <a:rPr lang="ru-RU" altLang="ru-RU" sz="1600" dirty="0">
                <a:solidFill>
                  <a:schemeClr val="tx1"/>
                </a:solidFill>
              </a:rPr>
              <a:t>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kern="100" dirty="0">
                <a:solidFill>
                  <a:schemeClr val="tx1"/>
                </a:solidFill>
              </a:rPr>
              <a:t>3. </a:t>
            </a:r>
            <a:r>
              <a:rPr lang="ru-RU" sz="1600" kern="100" dirty="0" err="1">
                <a:solidFill>
                  <a:srgbClr val="FFFF00"/>
                </a:solidFill>
              </a:rPr>
              <a:t>null</a:t>
            </a:r>
            <a:r>
              <a:rPr lang="ru-RU" sz="1600" kern="100" dirty="0">
                <a:solidFill>
                  <a:schemeClr val="tx1"/>
                </a:solidFill>
              </a:rPr>
              <a:t>, потому что это первое «ложное» значение из списка.</a:t>
            </a:r>
            <a:endParaRPr lang="en-US" sz="1600" kern="1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100" dirty="0">
                <a:solidFill>
                  <a:schemeClr val="tx1"/>
                </a:solidFill>
              </a:rPr>
              <a:t>4. </a:t>
            </a:r>
            <a:r>
              <a:rPr lang="ru-RU" altLang="ru-RU" sz="1600" dirty="0">
                <a:solidFill>
                  <a:srgbClr val="E2E3E7"/>
                </a:solidFill>
              </a:rPr>
              <a:t>Ответ: </a:t>
            </a:r>
            <a:r>
              <a:rPr lang="ru-RU" altLang="ru-RU" sz="1600" dirty="0">
                <a:solidFill>
                  <a:srgbClr val="FFFF00"/>
                </a:solidFill>
              </a:rPr>
              <a:t>1</a:t>
            </a:r>
            <a:r>
              <a:rPr lang="ru-RU" altLang="ru-RU" sz="1600" dirty="0">
                <a:solidFill>
                  <a:srgbClr val="E2E3E7"/>
                </a:solidFill>
              </a:rPr>
              <a:t>, а затем 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100" dirty="0">
                <a:solidFill>
                  <a:schemeClr val="tx1"/>
                </a:solidFill>
              </a:rPr>
              <a:t>5. </a:t>
            </a:r>
            <a:r>
              <a:rPr lang="ru-RU" altLang="ru-RU" sz="1600" dirty="0">
                <a:solidFill>
                  <a:srgbClr val="E2E3E7"/>
                </a:solidFill>
              </a:rPr>
              <a:t>Ответ: </a:t>
            </a:r>
            <a:r>
              <a:rPr lang="ru-RU" altLang="ru-RU" sz="1600" dirty="0">
                <a:solidFill>
                  <a:srgbClr val="FFFF00"/>
                </a:solidFill>
              </a:rPr>
              <a:t>3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nb-NO" sz="1600" kern="100" dirty="0">
                <a:solidFill>
                  <a:schemeClr val="tx1"/>
                </a:solidFill>
              </a:rPr>
              <a:t>6. </a:t>
            </a:r>
            <a:r>
              <a:rPr lang="en-US" sz="1600" kern="100" dirty="0">
                <a:solidFill>
                  <a:srgbClr val="FFFF00"/>
                </a:solidFill>
              </a:rPr>
              <a:t>if (age &gt;= 14 </a:t>
            </a:r>
            <a:r>
              <a:rPr lang="en-US" sz="1600" kern="100" dirty="0">
                <a:solidFill>
                  <a:srgbClr val="FFFF00"/>
                </a:solidFill>
                <a:latin typeface="Consolas" panose="020B0609020204030204" pitchFamily="49" charset="0"/>
              </a:rPr>
              <a:t>&amp;&amp;</a:t>
            </a:r>
            <a:r>
              <a:rPr lang="en-US" sz="1600" kern="100" dirty="0">
                <a:solidFill>
                  <a:srgbClr val="FFFF00"/>
                </a:solidFill>
              </a:rPr>
              <a:t> age &lt;= 90)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655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23678"/>
            <a:ext cx="7416824" cy="1008112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Операторы нулевого слияния и</a:t>
            </a:r>
            <a:r>
              <a:rPr lang="en-US" b="1" dirty="0"/>
              <a:t> </a:t>
            </a:r>
            <a:r>
              <a:rPr lang="ru-RU" b="1" dirty="0"/>
              <a:t> присваивания: '??', '??='</a:t>
            </a:r>
          </a:p>
        </p:txBody>
      </p:sp>
    </p:spTree>
    <p:extLst>
      <p:ext uri="{BB962C8B-B14F-4D97-AF65-F5344CB8AC3E}">
        <p14:creationId xmlns:p14="http://schemas.microsoft.com/office/powerpoint/2010/main" val="62463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5" y="267494"/>
            <a:ext cx="7569335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Оператор нулевого слияния (??)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907DD6-B8B8-4BD8-BE12-BBC87A42D588}"/>
              </a:ext>
            </a:extLst>
          </p:cNvPr>
          <p:cNvSpPr/>
          <p:nvPr/>
        </p:nvSpPr>
        <p:spPr>
          <a:xfrm>
            <a:off x="827584" y="843558"/>
            <a:ext cx="8064896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Оператор нулевого слияния обрабатывает значение если оно «определено» (оно  не равняется ни </a:t>
            </a:r>
            <a:r>
              <a:rPr lang="ru-RU" sz="1600" dirty="0" err="1">
                <a:solidFill>
                  <a:srgbClr val="FFFF00"/>
                </a:solidFill>
              </a:rPr>
              <a:t>null</a:t>
            </a:r>
            <a:r>
              <a:rPr lang="ru-RU" sz="1600" dirty="0">
                <a:solidFill>
                  <a:srgbClr val="FFFF00"/>
                </a:solidFill>
              </a:rPr>
              <a:t>, </a:t>
            </a:r>
            <a:r>
              <a:rPr lang="ru-RU" sz="1600" dirty="0"/>
              <a:t>ни</a:t>
            </a:r>
            <a:r>
              <a:rPr lang="ru-RU" sz="1600" dirty="0">
                <a:solidFill>
                  <a:srgbClr val="FFFF00"/>
                </a:solidFill>
              </a:rPr>
              <a:t> </a:t>
            </a:r>
            <a:r>
              <a:rPr lang="ru-RU" sz="1600" dirty="0" err="1">
                <a:solidFill>
                  <a:srgbClr val="FFFF00"/>
                </a:solidFill>
              </a:rPr>
              <a:t>undefined</a:t>
            </a:r>
            <a:r>
              <a:rPr lang="ru-RU" sz="1600" dirty="0"/>
              <a:t>).</a:t>
            </a:r>
          </a:p>
          <a:p>
            <a:r>
              <a:rPr lang="ru-RU" sz="1600" dirty="0"/>
              <a:t>Результат выражения </a:t>
            </a:r>
            <a:r>
              <a:rPr lang="ru-RU" sz="1600" dirty="0">
                <a:solidFill>
                  <a:srgbClr val="FFFF00"/>
                </a:solidFill>
              </a:rPr>
              <a:t>a ?? b </a:t>
            </a:r>
            <a:r>
              <a:rPr lang="ru-RU" sz="1600" dirty="0"/>
              <a:t>будет следующим: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a определено, то </a:t>
            </a:r>
            <a:r>
              <a:rPr lang="ru-RU" sz="1600" dirty="0">
                <a:solidFill>
                  <a:srgbClr val="FFFF00"/>
                </a:solidFill>
              </a:rPr>
              <a:t>a</a:t>
            </a:r>
            <a:r>
              <a:rPr lang="ru-RU" sz="1600" dirty="0"/>
              <a:t>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если a не определено, то </a:t>
            </a:r>
            <a:r>
              <a:rPr lang="ru-RU" sz="1600" dirty="0">
                <a:solidFill>
                  <a:srgbClr val="FFFF00"/>
                </a:solidFill>
              </a:rPr>
              <a:t>b</a:t>
            </a:r>
            <a:r>
              <a:rPr lang="ru-RU" sz="1600" dirty="0"/>
              <a:t>.</a:t>
            </a:r>
          </a:p>
          <a:p>
            <a:r>
              <a:rPr lang="ru-RU" sz="1600" dirty="0"/>
              <a:t>Иначе говоря, оператор </a:t>
            </a:r>
            <a:r>
              <a:rPr lang="ru-RU" sz="1600" dirty="0">
                <a:solidFill>
                  <a:srgbClr val="FFFF00"/>
                </a:solidFill>
              </a:rPr>
              <a:t>??</a:t>
            </a:r>
            <a:r>
              <a:rPr lang="ru-RU" sz="1600" dirty="0"/>
              <a:t> возвращает первый аргумент, если он не </a:t>
            </a:r>
            <a:r>
              <a:rPr lang="ru-RU" sz="1600" dirty="0" err="1">
                <a:solidFill>
                  <a:srgbClr val="FFFF00"/>
                </a:solidFill>
              </a:rPr>
              <a:t>null</a:t>
            </a:r>
            <a:r>
              <a:rPr lang="ru-RU" sz="1600" dirty="0">
                <a:solidFill>
                  <a:srgbClr val="FFFF00"/>
                </a:solidFill>
              </a:rPr>
              <a:t>/</a:t>
            </a:r>
            <a:r>
              <a:rPr lang="ru-RU" sz="1600" dirty="0" err="1">
                <a:solidFill>
                  <a:srgbClr val="FFFF00"/>
                </a:solidFill>
              </a:rPr>
              <a:t>undefined</a:t>
            </a:r>
            <a:r>
              <a:rPr lang="ru-RU" sz="1600" dirty="0"/>
              <a:t>, иначе второй.</a:t>
            </a:r>
          </a:p>
          <a:p>
            <a:r>
              <a:rPr lang="ru-RU" sz="1600" dirty="0"/>
              <a:t>Вот как можно переписать выражение </a:t>
            </a:r>
            <a:r>
              <a:rPr lang="en-US" sz="1600" dirty="0">
                <a:solidFill>
                  <a:srgbClr val="FFFF00"/>
                </a:solidFill>
              </a:rPr>
              <a:t>let</a:t>
            </a:r>
            <a:r>
              <a:rPr lang="en-US" sz="1600" dirty="0"/>
              <a:t> </a:t>
            </a:r>
            <a:r>
              <a:rPr lang="ru-RU" sz="1600" dirty="0" err="1">
                <a:solidFill>
                  <a:srgbClr val="FFFF00"/>
                </a:solidFill>
              </a:rPr>
              <a:t>result</a:t>
            </a:r>
            <a:r>
              <a:rPr lang="ru-RU" sz="1600" dirty="0">
                <a:solidFill>
                  <a:srgbClr val="FFFF00"/>
                </a:solidFill>
              </a:rPr>
              <a:t> = a ?? b</a:t>
            </a:r>
            <a:r>
              <a:rPr lang="ru-RU" sz="1600" dirty="0"/>
              <a:t>, используя уже знакомые нам операторы:</a:t>
            </a:r>
          </a:p>
          <a:p>
            <a:pPr>
              <a:spcAft>
                <a:spcPts val="600"/>
              </a:spcAft>
            </a:pPr>
            <a:r>
              <a:rPr lang="ru-RU" sz="1600" dirty="0"/>
              <a:t>	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(a !== 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&amp;&amp; a !== 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undefined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? a : b;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1600" dirty="0"/>
              <a:t>Как правило, оператор </a:t>
            </a:r>
            <a:r>
              <a:rPr lang="ru-RU" sz="1600" dirty="0">
                <a:solidFill>
                  <a:srgbClr val="FFFF00"/>
                </a:solidFill>
              </a:rPr>
              <a:t>??</a:t>
            </a:r>
            <a:r>
              <a:rPr lang="ru-RU" sz="1600" dirty="0"/>
              <a:t> нужен для того, чтобы задать значение по умолчанию для потенциально неопределённой переменной.</a:t>
            </a:r>
          </a:p>
          <a:p>
            <a:pPr lvl="2"/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?? "Аноним"); // Аноним (</a:t>
            </a:r>
            <a:r>
              <a:rPr 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  <a:r>
              <a:rPr 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не существует)</a:t>
            </a:r>
          </a:p>
        </p:txBody>
      </p:sp>
    </p:spTree>
    <p:extLst>
      <p:ext uri="{BB962C8B-B14F-4D97-AF65-F5344CB8AC3E}">
        <p14:creationId xmlns:p14="http://schemas.microsoft.com/office/powerpoint/2010/main" val="982860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5010350" cy="5040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Оператор нулевого слияния (??)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907DD6-B8B8-4BD8-BE12-BBC87A42D588}"/>
              </a:ext>
            </a:extLst>
          </p:cNvPr>
          <p:cNvSpPr/>
          <p:nvPr/>
        </p:nvSpPr>
        <p:spPr>
          <a:xfrm>
            <a:off x="827584" y="843558"/>
            <a:ext cx="7383521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Кроме этого, можно записать последовательность из операторов </a:t>
            </a:r>
            <a:r>
              <a:rPr lang="ru-RU" dirty="0">
                <a:solidFill>
                  <a:srgbClr val="FFFF00"/>
                </a:solidFill>
              </a:rPr>
              <a:t>??</a:t>
            </a:r>
            <a:r>
              <a:rPr lang="ru-RU" dirty="0"/>
              <a:t>, чтобы получить первое значение из списка, которое не является </a:t>
            </a:r>
            <a:r>
              <a:rPr lang="ru-RU" dirty="0" err="1">
                <a:solidFill>
                  <a:srgbClr val="FFFF00"/>
                </a:solidFill>
              </a:rPr>
              <a:t>null</a:t>
            </a:r>
            <a:r>
              <a:rPr lang="ru-RU" dirty="0">
                <a:solidFill>
                  <a:srgbClr val="FFFF00"/>
                </a:solidFill>
              </a:rPr>
              <a:t>/</a:t>
            </a:r>
            <a:r>
              <a:rPr lang="ru-RU" dirty="0" err="1">
                <a:solidFill>
                  <a:srgbClr val="FFFF00"/>
                </a:solidFill>
              </a:rPr>
              <a:t>undefined</a:t>
            </a:r>
            <a:r>
              <a:rPr lang="ru-RU" dirty="0"/>
              <a:t>.</a:t>
            </a:r>
          </a:p>
          <a:p>
            <a:r>
              <a:rPr lang="ru-RU" dirty="0"/>
              <a:t>Пример: </a:t>
            </a:r>
          </a:p>
          <a:p>
            <a:pPr lvl="2"/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firstName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lastName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nickName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= "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Суперкодер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";</a:t>
            </a:r>
          </a:p>
          <a:p>
            <a:pPr lvl="2"/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// показывает первое значение, которое определено:</a:t>
            </a:r>
          </a:p>
          <a:p>
            <a:pPr lvl="2"/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firstName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?? 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lastName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?? 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nickName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 ?? "Аноним"); // </a:t>
            </a:r>
            <a:r>
              <a:rPr lang="ru-RU" dirty="0" err="1">
                <a:solidFill>
                  <a:srgbClr val="FFC000"/>
                </a:solidFill>
                <a:latin typeface="Consolas" panose="020B0609020204030204" pitchFamily="49" charset="0"/>
              </a:rPr>
              <a:t>Суперкодер</a:t>
            </a:r>
            <a:endParaRPr lang="ru-RU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28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501035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Сравнение с ||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Оператор </a:t>
            </a:r>
            <a:r>
              <a:rPr lang="ru-RU" altLang="ru-RU" sz="1800" dirty="0">
                <a:solidFill>
                  <a:srgbClr val="FFFF00"/>
                </a:solidFill>
              </a:rPr>
              <a:t>ИЛИ || </a:t>
            </a:r>
            <a:r>
              <a:rPr lang="ru-RU" altLang="ru-RU" sz="1800" dirty="0">
                <a:solidFill>
                  <a:schemeClr val="tx1"/>
                </a:solidFill>
              </a:rPr>
              <a:t>можно использовать для того же, что и </a:t>
            </a:r>
            <a:r>
              <a:rPr lang="ru-RU" altLang="ru-RU" sz="1800" dirty="0">
                <a:solidFill>
                  <a:srgbClr val="FFFF00"/>
                </a:solidFill>
              </a:rPr>
              <a:t>??</a:t>
            </a:r>
            <a:r>
              <a:rPr lang="ru-RU" altLang="ru-RU" sz="1800" dirty="0">
                <a:solidFill>
                  <a:schemeClr val="tx1"/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Например, если в приведённом выше коде заменить </a:t>
            </a:r>
            <a:r>
              <a:rPr lang="ru-RU" altLang="ru-RU" sz="1800" dirty="0">
                <a:solidFill>
                  <a:srgbClr val="FFFF00"/>
                </a:solidFill>
              </a:rPr>
              <a:t>??</a:t>
            </a:r>
            <a:r>
              <a:rPr lang="ru-RU" altLang="ru-RU" sz="1800" dirty="0">
                <a:solidFill>
                  <a:schemeClr val="tx1"/>
                </a:solidFill>
              </a:rPr>
              <a:t> на </a:t>
            </a:r>
            <a:r>
              <a:rPr lang="ru-RU" altLang="ru-RU" sz="1800" dirty="0">
                <a:solidFill>
                  <a:srgbClr val="FFFF00"/>
                </a:solidFill>
              </a:rPr>
              <a:t>||</a:t>
            </a:r>
            <a:r>
              <a:rPr lang="ru-RU" altLang="ru-RU" sz="1800" dirty="0">
                <a:solidFill>
                  <a:schemeClr val="tx1"/>
                </a:solidFill>
              </a:rPr>
              <a:t>, то будет тот же самый результат: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= null;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= null;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nickName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= "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Суперкодер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";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// показывает первое истинное значение: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alert(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en-US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nickName</a:t>
            </a: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|| "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Аноним"); // </a:t>
            </a: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Суперкодер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Важное различие между ними заключается в том, что: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chemeClr val="tx1"/>
                </a:solidFill>
              </a:rPr>
              <a:t>|| возвращает первое </a:t>
            </a:r>
            <a:r>
              <a:rPr lang="ru-RU" altLang="ru-RU" sz="1800" dirty="0">
                <a:solidFill>
                  <a:srgbClr val="FFFF00"/>
                </a:solidFill>
              </a:rPr>
              <a:t>истинное</a:t>
            </a:r>
            <a:r>
              <a:rPr lang="ru-RU" altLang="ru-RU" sz="1800" dirty="0">
                <a:solidFill>
                  <a:schemeClr val="tx1"/>
                </a:solidFill>
              </a:rPr>
              <a:t> значение.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chemeClr val="tx1"/>
                </a:solidFill>
              </a:rPr>
              <a:t>?? возвращает первое </a:t>
            </a:r>
            <a:r>
              <a:rPr lang="ru-RU" altLang="ru-RU" sz="1800" dirty="0">
                <a:solidFill>
                  <a:srgbClr val="FFFF00"/>
                </a:solidFill>
              </a:rPr>
              <a:t>определённое</a:t>
            </a:r>
            <a:r>
              <a:rPr lang="ru-RU" altLang="ru-RU" sz="1800" dirty="0">
                <a:solidFill>
                  <a:schemeClr val="tx1"/>
                </a:solidFill>
              </a:rPr>
              <a:t> значение.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4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501035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Сравнение с ||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E2E3E7"/>
                </a:solidFill>
              </a:rPr>
              <a:t>Оператор </a:t>
            </a:r>
            <a:r>
              <a:rPr lang="ru-RU" altLang="ru-RU" sz="1800" dirty="0">
                <a:solidFill>
                  <a:srgbClr val="FFFF00"/>
                </a:solidFill>
              </a:rPr>
              <a:t>||</a:t>
            </a:r>
            <a:r>
              <a:rPr lang="ru-RU" altLang="ru-RU" sz="1800" dirty="0">
                <a:solidFill>
                  <a:srgbClr val="E2E3E7"/>
                </a:solidFill>
              </a:rPr>
              <a:t> не различает </a:t>
            </a:r>
            <a:r>
              <a:rPr lang="ru-RU" altLang="ru-RU" sz="1800" dirty="0" err="1">
                <a:solidFill>
                  <a:srgbClr val="FFFF00"/>
                </a:solidFill>
              </a:rPr>
              <a:t>false</a:t>
            </a:r>
            <a:r>
              <a:rPr lang="ru-RU" altLang="ru-RU" sz="1800" dirty="0">
                <a:solidFill>
                  <a:srgbClr val="FFFF00"/>
                </a:solidFill>
              </a:rPr>
              <a:t>, 0, пустую строку "" и </a:t>
            </a:r>
            <a:r>
              <a:rPr lang="ru-RU" altLang="ru-RU" sz="1800" dirty="0" err="1">
                <a:solidFill>
                  <a:srgbClr val="FFFF00"/>
                </a:solidFill>
              </a:rPr>
              <a:t>null</a:t>
            </a:r>
            <a:r>
              <a:rPr lang="ru-RU" altLang="ru-RU" sz="1800" dirty="0">
                <a:solidFill>
                  <a:srgbClr val="FFFF00"/>
                </a:solidFill>
              </a:rPr>
              <a:t>/</a:t>
            </a:r>
            <a:r>
              <a:rPr lang="ru-RU" altLang="ru-RU" sz="1800" dirty="0" err="1">
                <a:solidFill>
                  <a:srgbClr val="FFFF00"/>
                </a:solidFill>
              </a:rPr>
              <a:t>undefined</a:t>
            </a:r>
            <a:r>
              <a:rPr lang="ru-RU" altLang="ru-RU" sz="1800" dirty="0">
                <a:solidFill>
                  <a:srgbClr val="E2E3E7"/>
                </a:solidFill>
              </a:rPr>
              <a:t>. Для него они все одинаковы, т.е. являются ложными значениями. Если первым аргументом для оператора </a:t>
            </a:r>
            <a:r>
              <a:rPr lang="ru-RU" altLang="ru-RU" sz="1800" dirty="0">
                <a:solidFill>
                  <a:srgbClr val="FFFF00"/>
                </a:solidFill>
              </a:rPr>
              <a:t>||</a:t>
            </a:r>
            <a:r>
              <a:rPr lang="ru-RU" altLang="ru-RU" sz="1800" dirty="0">
                <a:solidFill>
                  <a:srgbClr val="E2E3E7"/>
                </a:solidFill>
              </a:rPr>
              <a:t> будет любое из перечисленных значений, то в качестве результата мы получим второй аргумент.</a:t>
            </a:r>
            <a:r>
              <a:rPr lang="ru-RU" altLang="ru-RU" sz="1800" dirty="0">
                <a:solidFill>
                  <a:schemeClr val="tx1"/>
                </a:solidFill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E2E3E7"/>
                </a:solidFill>
              </a:rPr>
              <a:t>На практике часто требуется использовать значение по умолчанию только тогда, когда переменная является </a:t>
            </a:r>
            <a:r>
              <a:rPr lang="ru-RU" altLang="ru-RU" sz="1800" dirty="0" err="1">
                <a:solidFill>
                  <a:srgbClr val="FFFF00"/>
                </a:solidFill>
              </a:rPr>
              <a:t>null</a:t>
            </a:r>
            <a:r>
              <a:rPr lang="ru-RU" altLang="ru-RU" sz="1800" dirty="0">
                <a:solidFill>
                  <a:srgbClr val="FFFF00"/>
                </a:solidFill>
              </a:rPr>
              <a:t>/</a:t>
            </a:r>
            <a:r>
              <a:rPr lang="ru-RU" altLang="ru-RU" sz="1800" dirty="0" err="1">
                <a:solidFill>
                  <a:srgbClr val="FFFF00"/>
                </a:solidFill>
              </a:rPr>
              <a:t>undefined</a:t>
            </a:r>
            <a:r>
              <a:rPr lang="ru-RU" altLang="ru-RU" sz="1800" dirty="0">
                <a:solidFill>
                  <a:srgbClr val="E2E3E7"/>
                </a:solidFill>
              </a:rPr>
              <a:t>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Рассмотрим следующий пример: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let height = 0;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alert(height || 100); // 100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alert(height ?? 100); // 0</a:t>
            </a:r>
            <a:endParaRPr lang="ru-RU" altLang="ru-RU" sz="1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На практике нулевая высота часто является вполне нормальным значением, которое не следует заменять значением по умолчанию. Таким образом, </a:t>
            </a:r>
            <a:r>
              <a:rPr lang="ru-RU" altLang="ru-RU" sz="1600" dirty="0">
                <a:solidFill>
                  <a:schemeClr val="tx1"/>
                </a:solidFill>
              </a:rPr>
              <a:t>??</a:t>
            </a:r>
            <a:r>
              <a:rPr lang="ru-RU" altLang="ru-RU" sz="1600" dirty="0">
                <a:solidFill>
                  <a:srgbClr val="E2E3E7"/>
                </a:solidFill>
              </a:rPr>
              <a:t> здесь как раз работает так, как нужно.</a:t>
            </a:r>
            <a:r>
              <a:rPr lang="ru-RU" altLang="ru-RU" sz="1600" dirty="0">
                <a:solidFill>
                  <a:schemeClr val="tx1"/>
                </a:solidFill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1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2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5010350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Приоритет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Приоритет оператора </a:t>
            </a:r>
            <a:r>
              <a:rPr lang="ru-RU" altLang="ru-RU" sz="1600" dirty="0">
                <a:solidFill>
                  <a:srgbClr val="FFFF00"/>
                </a:solidFill>
              </a:rPr>
              <a:t>??</a:t>
            </a:r>
            <a:r>
              <a:rPr lang="ru-RU" altLang="ru-RU" sz="1600" dirty="0">
                <a:solidFill>
                  <a:schemeClr val="tx1"/>
                </a:solidFill>
              </a:rPr>
              <a:t> такой же, как и у </a:t>
            </a:r>
            <a:r>
              <a:rPr lang="ru-RU" altLang="ru-RU" sz="1600" dirty="0">
                <a:solidFill>
                  <a:srgbClr val="FFFF00"/>
                </a:solidFill>
              </a:rPr>
              <a:t>||</a:t>
            </a:r>
            <a:r>
              <a:rPr lang="ru-RU" altLang="ru-RU" sz="1600" dirty="0">
                <a:solidFill>
                  <a:schemeClr val="tx1"/>
                </a:solidFill>
              </a:rPr>
              <a:t>. Это означает, что, как и </a:t>
            </a:r>
            <a:r>
              <a:rPr lang="ru-RU" altLang="ru-RU" sz="1600" dirty="0">
                <a:solidFill>
                  <a:srgbClr val="FFFF00"/>
                </a:solidFill>
              </a:rPr>
              <a:t>||</a:t>
            </a:r>
            <a:r>
              <a:rPr lang="ru-RU" altLang="ru-RU" sz="1600" dirty="0">
                <a:solidFill>
                  <a:schemeClr val="tx1"/>
                </a:solidFill>
              </a:rPr>
              <a:t>, оператор нулевого слияния </a:t>
            </a:r>
            <a:r>
              <a:rPr lang="ru-RU" altLang="ru-RU" sz="1600" dirty="0">
                <a:solidFill>
                  <a:srgbClr val="FFFF00"/>
                </a:solidFill>
              </a:rPr>
              <a:t>??</a:t>
            </a:r>
            <a:r>
              <a:rPr lang="ru-RU" altLang="ru-RU" sz="1600" dirty="0">
                <a:solidFill>
                  <a:schemeClr val="tx1"/>
                </a:solidFill>
              </a:rPr>
              <a:t> вычисляется до </a:t>
            </a:r>
            <a:r>
              <a:rPr lang="ru-RU" altLang="ru-RU" sz="1600" dirty="0">
                <a:solidFill>
                  <a:srgbClr val="FFFF00"/>
                </a:solidFill>
              </a:rPr>
              <a:t>=</a:t>
            </a:r>
            <a:r>
              <a:rPr lang="ru-RU" altLang="ru-RU" sz="1600" dirty="0">
                <a:solidFill>
                  <a:schemeClr val="tx1"/>
                </a:solidFill>
              </a:rPr>
              <a:t> и </a:t>
            </a:r>
            <a:r>
              <a:rPr lang="ru-RU" altLang="ru-RU" sz="1600" dirty="0">
                <a:solidFill>
                  <a:srgbClr val="FFFF00"/>
                </a:solidFill>
              </a:rPr>
              <a:t>?</a:t>
            </a:r>
            <a:r>
              <a:rPr lang="ru-RU" altLang="ru-RU" sz="1600" dirty="0">
                <a:solidFill>
                  <a:schemeClr val="tx1"/>
                </a:solidFill>
              </a:rPr>
              <a:t>, но после большинства других операций, таких как </a:t>
            </a:r>
            <a:r>
              <a:rPr lang="ru-RU" altLang="ru-RU" sz="1600" dirty="0">
                <a:solidFill>
                  <a:srgbClr val="FFFF00"/>
                </a:solidFill>
              </a:rPr>
              <a:t>+</a:t>
            </a:r>
            <a:r>
              <a:rPr lang="ru-RU" altLang="ru-RU" sz="1600" dirty="0">
                <a:solidFill>
                  <a:schemeClr val="tx1"/>
                </a:solidFill>
              </a:rPr>
              <a:t>, </a:t>
            </a:r>
            <a:r>
              <a:rPr lang="ru-RU" altLang="ru-RU" sz="1600" dirty="0">
                <a:solidFill>
                  <a:srgbClr val="FFFF00"/>
                </a:solidFill>
              </a:rPr>
              <a:t>*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Так что, в выражениях такого вида понадобятся скобки: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height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width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area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height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?? 100) * 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width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?? 50);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area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); // 5000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Иначе, если опустить скобки, оператор </a:t>
            </a:r>
            <a:r>
              <a:rPr lang="ru-RU" altLang="ru-RU" sz="1600" dirty="0">
                <a:solidFill>
                  <a:srgbClr val="FFFF00"/>
                </a:solidFill>
              </a:rPr>
              <a:t>*</a:t>
            </a:r>
            <a:r>
              <a:rPr lang="ru-RU" altLang="ru-RU" sz="1600" dirty="0">
                <a:solidFill>
                  <a:schemeClr val="tx1"/>
                </a:solidFill>
              </a:rPr>
              <a:t> выполнится первым, так как у него приоритет выше, чем у </a:t>
            </a:r>
            <a:r>
              <a:rPr lang="ru-RU" altLang="ru-RU" sz="1600" dirty="0">
                <a:solidFill>
                  <a:srgbClr val="FFFF00"/>
                </a:solidFill>
              </a:rPr>
              <a:t>??</a:t>
            </a:r>
            <a:r>
              <a:rPr lang="ru-RU" altLang="ru-RU" sz="1600" dirty="0">
                <a:solidFill>
                  <a:schemeClr val="tx1"/>
                </a:solidFill>
              </a:rPr>
              <a:t>, и это приведёт к неправильным результатам.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area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height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?? 100 *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width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?? 50;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// ...сработает вот так (совсем не как нам нужно):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area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height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?? (100 *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width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?? 50;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Приоритеты операторов можно посмотреть а </a:t>
            </a:r>
            <a:r>
              <a:rPr lang="ru-RU" altLang="ru-RU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таблице на MDN</a:t>
            </a:r>
            <a:r>
              <a:rPr lang="ru-RU" altLang="ru-RU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69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7242598" cy="5040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?? вместе с </a:t>
            </a:r>
            <a:r>
              <a:rPr lang="ru-RU" b="1" dirty="0">
                <a:latin typeface="Consolas" panose="020B0609020204030204" pitchFamily="49" charset="0"/>
              </a:rPr>
              <a:t>&amp;&amp;</a:t>
            </a:r>
            <a:r>
              <a:rPr lang="ru-RU" b="1" dirty="0"/>
              <a:t> или ||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По соображениям безопасности </a:t>
            </a:r>
            <a:r>
              <a:rPr lang="ru-RU" altLang="ru-RU" sz="1800" dirty="0" err="1">
                <a:solidFill>
                  <a:schemeClr val="tx1"/>
                </a:solidFill>
              </a:rPr>
              <a:t>JavaScript</a:t>
            </a:r>
            <a:r>
              <a:rPr lang="ru-RU" altLang="ru-RU" sz="1800" dirty="0">
                <a:solidFill>
                  <a:schemeClr val="tx1"/>
                </a:solidFill>
              </a:rPr>
              <a:t> запрещает использование оператора ?? вместе с</a:t>
            </a:r>
            <a:r>
              <a:rPr lang="ru-RU" alt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 &amp;&amp; </a:t>
            </a:r>
            <a:r>
              <a:rPr lang="ru-RU" altLang="ru-RU" sz="1800" dirty="0">
                <a:solidFill>
                  <a:schemeClr val="tx1"/>
                </a:solidFill>
              </a:rPr>
              <a:t>и ||, если приоритет явно не указан при помощи круглых скобок.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Выполнение следующего кода приведёт к синтаксической ошибке: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x = 1 &amp;&amp; 2 ?? 3; // Синтаксическая ошибка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Используйте скобки, чтобы обойти это ограничение: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 x = (1 &amp;&amp; 2) ?? 3; // Работает без ошибок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(x); // 2</a:t>
            </a:r>
          </a:p>
        </p:txBody>
      </p:sp>
    </p:spTree>
    <p:extLst>
      <p:ext uri="{BB962C8B-B14F-4D97-AF65-F5344CB8AC3E}">
        <p14:creationId xmlns:p14="http://schemas.microsoft.com/office/powerpoint/2010/main" val="3675103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7242598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Оператор нулевого присваивания (??=)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E2E3E7"/>
                </a:solidFill>
                <a:latin typeface="BlinkMacSystemFont"/>
              </a:rPr>
              <a:t>Предположим, нам необходимо проверить, равна ли переменная </a:t>
            </a:r>
            <a:r>
              <a:rPr lang="ru-RU" altLang="ru-RU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800" dirty="0">
                <a:solidFill>
                  <a:srgbClr val="E2E3E7"/>
                </a:solidFill>
                <a:latin typeface="BlinkMacSystemFont"/>
              </a:rPr>
              <a:t> или </a:t>
            </a:r>
            <a:r>
              <a:rPr lang="ru-RU" altLang="ru-RU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undefined</a:t>
            </a:r>
            <a:r>
              <a:rPr lang="ru-RU" altLang="ru-RU" sz="1800" dirty="0">
                <a:solidFill>
                  <a:srgbClr val="E2E3E7"/>
                </a:solidFill>
                <a:latin typeface="BlinkMacSystemFont"/>
              </a:rPr>
              <a:t>, и если это так — присвоить этой переменной какое-либо другое значение.</a:t>
            </a:r>
            <a:r>
              <a:rPr lang="ru-RU" altLang="ru-RU" sz="800" dirty="0">
                <a:solidFill>
                  <a:schemeClr val="tx1"/>
                </a:solidFill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Можно сделать это так: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userAge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null;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userAge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=== null ||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userAge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=== undefined) {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userAge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18;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Можно заменить вот так: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userAge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null;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userAge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??= 18;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userAge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// 18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Если  </a:t>
            </a:r>
            <a:r>
              <a:rPr lang="ru-RU" altLang="ru-RU" sz="1600" dirty="0" err="1">
                <a:solidFill>
                  <a:srgbClr val="FFFF00"/>
                </a:solidFill>
              </a:rPr>
              <a:t>userAge</a:t>
            </a:r>
            <a:r>
              <a:rPr lang="ru-RU" altLang="ru-RU" sz="1600" dirty="0">
                <a:solidFill>
                  <a:srgbClr val="E2E3E7"/>
                </a:solidFill>
              </a:rPr>
              <a:t> не был равен </a:t>
            </a:r>
            <a:r>
              <a:rPr lang="ru-RU" altLang="ru-RU" sz="1600" dirty="0" err="1">
                <a:solidFill>
                  <a:srgbClr val="FFFF00"/>
                </a:solidFill>
              </a:rPr>
              <a:t>null</a:t>
            </a:r>
            <a:r>
              <a:rPr lang="ru-RU" altLang="ru-RU" sz="1600" dirty="0">
                <a:solidFill>
                  <a:srgbClr val="FFFF00"/>
                </a:solidFill>
              </a:rPr>
              <a:t>/</a:t>
            </a:r>
            <a:r>
              <a:rPr lang="ru-RU" altLang="ru-RU" sz="1600" dirty="0" err="1">
                <a:solidFill>
                  <a:srgbClr val="FFFF00"/>
                </a:solidFill>
              </a:rPr>
              <a:t>undefined</a:t>
            </a:r>
            <a:r>
              <a:rPr lang="ru-RU" altLang="ru-RU" sz="1600" dirty="0">
                <a:solidFill>
                  <a:srgbClr val="E2E3E7"/>
                </a:solidFill>
              </a:rPr>
              <a:t>, то выражение справа от </a:t>
            </a:r>
            <a:r>
              <a:rPr lang="ru-RU" altLang="ru-RU" sz="1600" dirty="0">
                <a:solidFill>
                  <a:srgbClr val="FFFF00"/>
                </a:solidFill>
              </a:rPr>
              <a:t>??=</a:t>
            </a:r>
            <a:r>
              <a:rPr lang="ru-RU" altLang="ru-RU" sz="1600" dirty="0">
                <a:solidFill>
                  <a:srgbClr val="E2E3E7"/>
                </a:solidFill>
              </a:rPr>
              <a:t> никогда бы не выполнилось.</a:t>
            </a:r>
            <a:endParaRPr lang="ru-RU" altLang="ru-RU" sz="16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9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6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7242598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Итого: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rgbClr val="E2E3E7"/>
                </a:solidFill>
              </a:rPr>
              <a:t>Оператор нулевого слияния </a:t>
            </a:r>
            <a:r>
              <a:rPr lang="ru-RU" altLang="ru-RU" sz="1800" dirty="0">
                <a:solidFill>
                  <a:srgbClr val="FFFF00"/>
                </a:solidFill>
              </a:rPr>
              <a:t>??</a:t>
            </a:r>
            <a:r>
              <a:rPr lang="ru-RU" altLang="ru-RU" sz="1800" dirty="0">
                <a:solidFill>
                  <a:srgbClr val="E2E3E7"/>
                </a:solidFill>
              </a:rPr>
              <a:t> — это быстрый способ выбрать первое «</a:t>
            </a:r>
            <a:r>
              <a:rPr lang="ru-RU" altLang="ru-RU" sz="1800" dirty="0">
                <a:solidFill>
                  <a:srgbClr val="FFFF00"/>
                </a:solidFill>
              </a:rPr>
              <a:t>определённое</a:t>
            </a:r>
            <a:r>
              <a:rPr lang="ru-RU" altLang="ru-RU" sz="1800" dirty="0">
                <a:solidFill>
                  <a:srgbClr val="E2E3E7"/>
                </a:solidFill>
              </a:rPr>
              <a:t>» значение из списка. Используется для присвоения переменным </a:t>
            </a:r>
            <a:r>
              <a:rPr lang="ru-RU" altLang="ru-RU" sz="1800" dirty="0">
                <a:solidFill>
                  <a:srgbClr val="FFFF00"/>
                </a:solidFill>
              </a:rPr>
              <a:t>значений по умолчанию</a:t>
            </a:r>
            <a:r>
              <a:rPr lang="ru-RU" altLang="ru-RU" sz="1800" dirty="0">
                <a:solidFill>
                  <a:srgbClr val="E2E3E7"/>
                </a:solidFill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rgbClr val="E2E3E7"/>
                </a:solidFill>
              </a:rPr>
              <a:t>Оператор</a:t>
            </a:r>
            <a:r>
              <a:rPr lang="ru-RU" altLang="ru-RU" sz="1800" dirty="0">
                <a:solidFill>
                  <a:srgbClr val="FFFF00"/>
                </a:solidFill>
              </a:rPr>
              <a:t> ?? </a:t>
            </a:r>
            <a:r>
              <a:rPr lang="ru-RU" altLang="ru-RU" sz="1800" dirty="0">
                <a:solidFill>
                  <a:srgbClr val="E2E3E7"/>
                </a:solidFill>
              </a:rPr>
              <a:t>имеет очень низкий приоритет, лишь немного выше, чем у </a:t>
            </a:r>
            <a:r>
              <a:rPr lang="ru-RU" altLang="ru-RU" sz="1800" dirty="0">
                <a:solidFill>
                  <a:srgbClr val="FFFF00"/>
                </a:solidFill>
              </a:rPr>
              <a:t>?</a:t>
            </a:r>
            <a:r>
              <a:rPr lang="ru-RU" altLang="ru-RU" sz="1800" dirty="0">
                <a:solidFill>
                  <a:srgbClr val="E2E3E7"/>
                </a:solidFill>
              </a:rPr>
              <a:t> и </a:t>
            </a:r>
            <a:r>
              <a:rPr lang="ru-RU" altLang="ru-RU" sz="1800" dirty="0">
                <a:solidFill>
                  <a:srgbClr val="FFFF00"/>
                </a:solidFill>
              </a:rPr>
              <a:t>=</a:t>
            </a:r>
            <a:r>
              <a:rPr lang="ru-RU" altLang="ru-RU" sz="1800" dirty="0">
                <a:solidFill>
                  <a:schemeClr val="tx1"/>
                </a:solidFill>
              </a:rPr>
              <a:t>,</a:t>
            </a:r>
            <a:r>
              <a:rPr lang="ru-RU" altLang="ru-RU" sz="1800" dirty="0">
                <a:solidFill>
                  <a:srgbClr val="E2E3E7"/>
                </a:solidFill>
              </a:rPr>
              <a:t> поэтому при использовании его в выражении, скорее всего, потребуются скобки.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rgbClr val="E2E3E7"/>
                </a:solidFill>
              </a:rPr>
              <a:t>Запрещено использовать вместе с </a:t>
            </a:r>
            <a:r>
              <a:rPr lang="ru-RU" altLang="ru-RU" sz="1800" dirty="0">
                <a:solidFill>
                  <a:srgbClr val="FFFF00"/>
                </a:solidFill>
              </a:rPr>
              <a:t>||</a:t>
            </a:r>
            <a:r>
              <a:rPr lang="ru-RU" altLang="ru-RU" sz="1800" dirty="0">
                <a:solidFill>
                  <a:srgbClr val="E2E3E7"/>
                </a:solidFill>
              </a:rPr>
              <a:t> или </a:t>
            </a:r>
            <a:r>
              <a:rPr lang="ru-RU" altLang="ru-RU" sz="1800" dirty="0">
                <a:solidFill>
                  <a:srgbClr val="FFFF0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800" dirty="0">
                <a:solidFill>
                  <a:srgbClr val="E2E3E7"/>
                </a:solidFill>
              </a:rPr>
              <a:t> без явно указанного приоритета, то есть без скобок.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rgbClr val="E2E3E7"/>
                </a:solidFill>
              </a:rPr>
              <a:t>Для присвоения переменной значения в зависимости от того, «</a:t>
            </a:r>
            <a:r>
              <a:rPr lang="ru-RU" altLang="ru-RU" sz="1800" dirty="0">
                <a:solidFill>
                  <a:srgbClr val="FFFF00"/>
                </a:solidFill>
              </a:rPr>
              <a:t>определена</a:t>
            </a:r>
            <a:r>
              <a:rPr lang="ru-RU" altLang="ru-RU" sz="1800" dirty="0">
                <a:solidFill>
                  <a:srgbClr val="E2E3E7"/>
                </a:solidFill>
              </a:rPr>
              <a:t>» она или нет, используется оператор нулевого присваивания </a:t>
            </a:r>
            <a:r>
              <a:rPr lang="ru-RU" altLang="ru-RU" sz="1800" dirty="0">
                <a:solidFill>
                  <a:srgbClr val="FFFF00"/>
                </a:solidFill>
              </a:rPr>
              <a:t>??=</a:t>
            </a:r>
            <a:r>
              <a:rPr lang="ru-RU" altLang="ru-RU" sz="1800" dirty="0">
                <a:solidFill>
                  <a:srgbClr val="E2E3E7"/>
                </a:solidFill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rgbClr val="E2E3E7"/>
              </a:solidFill>
              <a:latin typeface="BlinkMacSystemFon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rgbClr val="E2E3E7"/>
              </a:solidFill>
              <a:latin typeface="BlinkMacSystemFon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rgbClr val="E2E3E7"/>
              </a:solidFill>
              <a:latin typeface="BlinkMacSystemFon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89257"/>
            <a:ext cx="7560840" cy="798517"/>
          </a:xfrm>
        </p:spPr>
        <p:txBody>
          <a:bodyPr>
            <a:noAutofit/>
          </a:bodyPr>
          <a:lstStyle/>
          <a:p>
            <a:r>
              <a:rPr lang="ru-RU" sz="3600" dirty="0"/>
              <a:t>Домашнее задание </a:t>
            </a:r>
            <a:r>
              <a:rPr lang="ru-RU" sz="3600" dirty="0" err="1"/>
              <a:t>лайфкодинг</a:t>
            </a:r>
            <a:r>
              <a:rPr lang="ru-RU" sz="3600" dirty="0"/>
              <a:t> </a:t>
            </a:r>
            <a:r>
              <a:rPr lang="ru-RU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88592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635270"/>
            <a:ext cx="7704856" cy="429393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Каким будет результат: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chemeClr val="tx1"/>
                </a:solidFill>
                <a:latin typeface="Consolas" panose="020B0609020204030204" pitchFamily="49" charset="0"/>
              </a:rPr>
              <a:t>1. 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alert(undefined ?? </a:t>
            </a:r>
            <a:r>
              <a:rPr lang="en-US" sz="18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NaN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?? null ?? "" ?? " ");</a:t>
            </a:r>
            <a:endParaRPr lang="ru-RU" sz="18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kern="100" dirty="0">
                <a:solidFill>
                  <a:schemeClr val="tx1"/>
                </a:solidFill>
                <a:latin typeface="Consolas" panose="020B0609020204030204" pitchFamily="49" charset="0"/>
              </a:rPr>
              <a:t>2. 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city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city ??= "</a:t>
            </a: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Берлин";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city ??=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city ??= "</a:t>
            </a: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Кёльн";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city ??= "</a:t>
            </a: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Гамбург";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1800" kern="100" dirty="0">
                <a:solidFill>
                  <a:srgbClr val="FFC000"/>
                </a:solidFill>
                <a:latin typeface="Consolas" panose="020B0609020204030204" pitchFamily="49" charset="0"/>
              </a:rPr>
              <a:t>alert(city);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48524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0951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704856" cy="4024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Каким будет результат: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chemeClr val="tx1"/>
                </a:solidFill>
              </a:rPr>
              <a:t>1. </a:t>
            </a:r>
            <a:r>
              <a:rPr lang="ru-RU" altLang="ru-RU" sz="1800" dirty="0">
                <a:solidFill>
                  <a:srgbClr val="E2E3E7"/>
                </a:solidFill>
              </a:rPr>
              <a:t>Ответ: </a:t>
            </a:r>
            <a:r>
              <a:rPr lang="ru-RU" altLang="ru-RU" sz="1800" dirty="0" err="1">
                <a:solidFill>
                  <a:srgbClr val="FFFF00"/>
                </a:solidFill>
              </a:rPr>
              <a:t>NaN</a:t>
            </a:r>
            <a:r>
              <a:rPr lang="ru-RU" altLang="ru-RU" sz="1800" dirty="0">
                <a:solidFill>
                  <a:srgbClr val="E2E3E7"/>
                </a:solidFill>
              </a:rPr>
              <a:t>. Это первое «определённое» значение</a:t>
            </a:r>
            <a:endParaRPr lang="ru-RU" altLang="ru-RU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chemeClr val="tx1"/>
                </a:solidFill>
              </a:rPr>
              <a:t>2.	</a:t>
            </a:r>
            <a:r>
              <a:rPr lang="ru-RU" altLang="ru-RU" sz="1800" dirty="0">
                <a:solidFill>
                  <a:srgbClr val="E2E3E7"/>
                </a:solidFill>
              </a:rPr>
              <a:t>Ответ: </a:t>
            </a:r>
            <a:r>
              <a:rPr lang="ru-RU" altLang="ru-RU" sz="1800" dirty="0">
                <a:solidFill>
                  <a:schemeClr val="tx1"/>
                </a:solidFill>
              </a:rPr>
              <a:t>"Берлин"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b="1" dirty="0"/>
              <a:t>Наши любимые задачки </a:t>
            </a:r>
            <a:r>
              <a:rPr lang="ru-RU" b="1" dirty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038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2139702"/>
            <a:ext cx="5400600" cy="72008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Приоритет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939086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7242598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Приоритет операторов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500" dirty="0"/>
              <a:t>В том случае, если в выражении есть несколько операторов – порядок их выполнения определяется </a:t>
            </a:r>
            <a:r>
              <a:rPr lang="ru-RU" sz="1500" i="1" dirty="0">
                <a:solidFill>
                  <a:srgbClr val="FFFF00"/>
                </a:solidFill>
              </a:rPr>
              <a:t>приоритетом</a:t>
            </a:r>
            <a:r>
              <a:rPr lang="ru-RU" sz="1500" dirty="0"/>
              <a:t>, или, другими словами, существует определённый порядок выполнения операторов.</a:t>
            </a:r>
            <a:r>
              <a:rPr lang="en-US" sz="1500" dirty="0"/>
              <a:t> </a:t>
            </a:r>
            <a:r>
              <a:rPr lang="ru-RU" altLang="ru-RU" sz="1500" dirty="0">
                <a:solidFill>
                  <a:srgbClr val="E2E3E7"/>
                </a:solidFill>
              </a:rPr>
              <a:t>Из школы мы знаем, что умножение в выражении </a:t>
            </a:r>
            <a:r>
              <a:rPr lang="ru-RU" altLang="ru-RU" sz="1500" dirty="0">
                <a:solidFill>
                  <a:schemeClr val="tx1"/>
                </a:solidFill>
              </a:rPr>
              <a:t>1 + 2 * 2</a:t>
            </a:r>
            <a:r>
              <a:rPr lang="ru-RU" altLang="ru-RU" sz="1500" dirty="0">
                <a:solidFill>
                  <a:srgbClr val="E2E3E7"/>
                </a:solidFill>
              </a:rPr>
              <a:t> выполнится раньше сложения. </a:t>
            </a:r>
            <a:r>
              <a:rPr lang="ru-RU" altLang="ru-RU" sz="1500" dirty="0">
                <a:solidFill>
                  <a:schemeClr val="tx1"/>
                </a:solidFill>
              </a:rPr>
              <a:t> </a:t>
            </a:r>
            <a:r>
              <a:rPr lang="ru-RU" sz="1500" dirty="0"/>
              <a:t>В </a:t>
            </a:r>
            <a:r>
              <a:rPr lang="ru-RU" sz="1500" dirty="0" err="1"/>
              <a:t>JavaScript</a:t>
            </a:r>
            <a:r>
              <a:rPr lang="ru-RU" sz="1500" dirty="0"/>
              <a:t> много операторов. Каждый оператор имеет соответствующий номер приоритета. Тот, у кого это число больше, – выполнится раньше.</a:t>
            </a:r>
            <a:endParaRPr lang="ru-RU" altLang="ru-RU" sz="15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7E28F6-F800-49DD-9FA4-EB52F735F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99921"/>
            <a:ext cx="5843668" cy="25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14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7242598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Присваивание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Давайте отметим, что в таблице приоритетов также есть оператор присваивания </a:t>
            </a:r>
            <a:r>
              <a:rPr lang="ru-RU" altLang="ru-RU" sz="1600" dirty="0">
                <a:solidFill>
                  <a:srgbClr val="FFFF00"/>
                </a:solidFill>
              </a:rPr>
              <a:t>=</a:t>
            </a:r>
            <a:r>
              <a:rPr lang="ru-RU" altLang="ru-RU" sz="1600" dirty="0">
                <a:solidFill>
                  <a:srgbClr val="E2E3E7"/>
                </a:solidFill>
              </a:rPr>
              <a:t>. У него один из самых низких приоритетов: 2. Именно поэтому, когда переменной что-либо присваивают, например, x = 2 * 2 + 1, то сначала выполнится арифметика, а уже затем произойдёт присваивание </a:t>
            </a:r>
            <a:r>
              <a:rPr lang="ru-RU" altLang="ru-RU" sz="1600" dirty="0">
                <a:solidFill>
                  <a:srgbClr val="FFFF00"/>
                </a:solidFill>
              </a:rPr>
              <a:t>=</a:t>
            </a:r>
            <a:r>
              <a:rPr lang="ru-RU" altLang="ru-RU" sz="1600" dirty="0">
                <a:solidFill>
                  <a:srgbClr val="E2E3E7"/>
                </a:solidFill>
              </a:rPr>
              <a:t> с сохранением результата в x.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a-DK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x = 2 * 2 + 1;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da-DK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x ); // 5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Присваивание = возвращает значение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Вызов </a:t>
            </a:r>
            <a:r>
              <a:rPr lang="ru-RU" altLang="ru-RU" sz="1600" dirty="0">
                <a:solidFill>
                  <a:srgbClr val="FFFF00"/>
                </a:solidFill>
              </a:rPr>
              <a:t>x = </a:t>
            </a:r>
            <a:r>
              <a:rPr lang="ru-RU" altLang="ru-RU" sz="1600" dirty="0" err="1">
                <a:solidFill>
                  <a:srgbClr val="FFFF00"/>
                </a:solidFill>
              </a:rPr>
              <a:t>value</a:t>
            </a:r>
            <a:r>
              <a:rPr lang="ru-RU" altLang="ru-RU" sz="1600" dirty="0">
                <a:solidFill>
                  <a:srgbClr val="FFFF00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записывает </a:t>
            </a:r>
            <a:r>
              <a:rPr lang="ru-RU" altLang="ru-RU" sz="1600" dirty="0" err="1">
                <a:solidFill>
                  <a:srgbClr val="FFFF00"/>
                </a:solidFill>
              </a:rPr>
              <a:t>value</a:t>
            </a:r>
            <a:r>
              <a:rPr lang="ru-RU" altLang="ru-RU" sz="1600" dirty="0">
                <a:solidFill>
                  <a:schemeClr val="tx1"/>
                </a:solidFill>
              </a:rPr>
              <a:t> в x и возвращает его. Благодаря этому присваивание можно использовать как часть более сложного выражения: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a = 1;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b = 2;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c = 3 - (a = b + 1);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a ); // 3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alert( c ); // 0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>
                <a:solidFill>
                  <a:srgbClr val="FFFF00"/>
                </a:solidFill>
              </a:rPr>
              <a:t>Однако писать самим в таком стиле не рекомендуется. </a:t>
            </a:r>
            <a:endParaRPr lang="ru-RU" altLang="ru-RU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69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7242598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Присваивание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b="1" dirty="0">
                <a:solidFill>
                  <a:srgbClr val="FFFF00"/>
                </a:solidFill>
              </a:rPr>
              <a:t>Присваивание по цепочке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>
                <a:solidFill>
                  <a:schemeClr val="tx1"/>
                </a:solidFill>
              </a:rPr>
              <a:t>Рассмотрим ещё одну интересную возможность: цепочку присваиваний.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let a, b, c;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 = b = c = 2 + 2;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alert( a ); // 4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alert( b ); // 4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alert( c ); // 4</a:t>
            </a:r>
            <a:endParaRPr lang="ru-RU" altLang="ru-RU" sz="1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chemeClr val="tx1"/>
                </a:solidFill>
              </a:rPr>
              <a:t>Лучше разделять подобные конструкции на несколько строчек: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c = 2 + 2;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b = c;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FFC000"/>
                </a:solidFill>
                <a:latin typeface="Consolas" panose="020B0609020204030204" pitchFamily="49" charset="0"/>
              </a:rPr>
              <a:t>a = c;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23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7242598" cy="504056"/>
          </a:xfrm>
        </p:spPr>
        <p:txBody>
          <a:bodyPr>
            <a:normAutofit/>
          </a:bodyPr>
          <a:lstStyle/>
          <a:p>
            <a:r>
              <a:rPr lang="ru-RU" sz="2400" b="1" dirty="0"/>
              <a:t>Присваивание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383521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Сокращённая арифметика с присваиванием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600" dirty="0"/>
              <a:t>Часто нужно применить оператор к переменной и сохранить результат в ней же.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1600" dirty="0">
                <a:solidFill>
                  <a:schemeClr val="tx1"/>
                </a:solidFill>
              </a:rPr>
              <a:t>Например: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n = 2;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n = n + 5;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pt-BR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n = n * 2;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Эту запись можно укоротить при помощи совмещённых операторов </a:t>
            </a:r>
            <a:r>
              <a:rPr lang="ru-RU" altLang="ru-RU" sz="1600" dirty="0">
                <a:solidFill>
                  <a:srgbClr val="FFFF00"/>
                </a:solidFill>
              </a:rPr>
              <a:t>+=</a:t>
            </a:r>
            <a:r>
              <a:rPr lang="ru-RU" altLang="ru-RU" sz="1600" dirty="0">
                <a:solidFill>
                  <a:schemeClr val="tx1"/>
                </a:solidFill>
              </a:rPr>
              <a:t> и </a:t>
            </a:r>
            <a:r>
              <a:rPr lang="ru-RU" altLang="ru-RU" sz="1600" dirty="0">
                <a:solidFill>
                  <a:srgbClr val="FFFF00"/>
                </a:solidFill>
              </a:rPr>
              <a:t>*=</a:t>
            </a:r>
            <a:r>
              <a:rPr lang="ru-RU" altLang="ru-RU" sz="1600" dirty="0">
                <a:solidFill>
                  <a:schemeClr val="tx1"/>
                </a:solidFill>
              </a:rPr>
              <a:t>: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n = 2;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n += 5; // теперь n = 7 (работает как n = n + 5)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n *= 2; // теперь n = 14 (работает как n = n * 2)</a:t>
            </a:r>
          </a:p>
          <a:p>
            <a:pPr marL="600075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n ); // 14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Подобные краткие формы записи существуют для всех арифметических операторов </a:t>
            </a:r>
            <a:r>
              <a:rPr lang="ru-RU" altLang="ru-RU" sz="1600" dirty="0">
                <a:solidFill>
                  <a:srgbClr val="FFFF00"/>
                </a:solidFill>
              </a:rPr>
              <a:t>/=, -=, **= </a:t>
            </a:r>
            <a:r>
              <a:rPr lang="ru-RU" altLang="ru-RU" sz="1600" dirty="0">
                <a:solidFill>
                  <a:schemeClr val="tx1"/>
                </a:solidFill>
              </a:rPr>
              <a:t>и так далее. Вызов с присваиванием имеет в точности такой же приоритет, как обычное присваивание</a:t>
            </a:r>
          </a:p>
        </p:txBody>
      </p:sp>
    </p:spTree>
    <p:extLst>
      <p:ext uri="{BB962C8B-B14F-4D97-AF65-F5344CB8AC3E}">
        <p14:creationId xmlns:p14="http://schemas.microsoft.com/office/powerpoint/2010/main" val="106761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806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1. </a:t>
            </a:r>
            <a:r>
              <a:rPr lang="ru-RU" sz="1400" dirty="0"/>
              <a:t>Чему будут равны переменные a и x после исполнения кода в примере ниже?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a = 2;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let</a:t>
            </a:r>
            <a:r>
              <a:rPr lang="ru-RU" sz="1400" dirty="0">
                <a:solidFill>
                  <a:srgbClr val="FFC000"/>
                </a:solidFill>
                <a:latin typeface="Consolas" panose="020B0609020204030204" pitchFamily="49" charset="0"/>
              </a:rPr>
              <a:t> x = 1 + (a *= 2);</a:t>
            </a:r>
            <a:endParaRPr lang="ru-RU" sz="14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kern="100" dirty="0">
                <a:solidFill>
                  <a:schemeClr val="tx1"/>
                </a:solidFill>
              </a:rPr>
              <a:t>2. Какие из перечисленных ниже </a:t>
            </a:r>
            <a:r>
              <a:rPr lang="ru-RU" sz="1400" kern="100" dirty="0" err="1">
                <a:solidFill>
                  <a:srgbClr val="FFFF00"/>
                </a:solidFill>
              </a:rPr>
              <a:t>alert</a:t>
            </a:r>
            <a:r>
              <a:rPr lang="ru-RU" sz="1400" kern="100" dirty="0">
                <a:solidFill>
                  <a:schemeClr val="tx1"/>
                </a:solidFill>
              </a:rPr>
              <a:t> выполнятся? Какие конкретно значения будут результатами выражений в условиях </a:t>
            </a:r>
            <a:r>
              <a:rPr lang="ru-RU" sz="1400" kern="100" dirty="0" err="1">
                <a:solidFill>
                  <a:srgbClr val="FFFF00"/>
                </a:solidFill>
              </a:rPr>
              <a:t>if</a:t>
            </a:r>
            <a:r>
              <a:rPr lang="ru-RU" sz="1400" kern="100" dirty="0">
                <a:solidFill>
                  <a:srgbClr val="FFFF00"/>
                </a:solidFill>
              </a:rPr>
              <a:t>(...)</a:t>
            </a:r>
            <a:r>
              <a:rPr lang="ru-RU" sz="1400" kern="100" dirty="0">
                <a:solidFill>
                  <a:schemeClr val="tx1"/>
                </a:solidFill>
              </a:rPr>
              <a:t>?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(-1 || 0)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'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first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'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(-1 &amp;&amp; 0)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'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second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' );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(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|| -1 &amp;&amp; 1) 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( '</a:t>
            </a:r>
            <a:r>
              <a:rPr lang="ru-RU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third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’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chemeClr val="tx1"/>
                </a:solidFill>
              </a:rPr>
              <a:t>3. Что выведет код ниже?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value = </a:t>
            </a:r>
            <a:r>
              <a:rPr lang="en-US" sz="1400" kern="100" dirty="0" err="1">
                <a:solidFill>
                  <a:srgbClr val="FFC000"/>
                </a:solidFill>
                <a:latin typeface="Consolas" panose="020B0609020204030204" pitchFamily="49" charset="0"/>
              </a:rPr>
              <a:t>NaN</a:t>
            </a: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value &amp;&amp;= 10;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value ||= 20;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value &amp;&amp;= 30;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value ||= 40;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alert(value);</a:t>
            </a:r>
            <a:endParaRPr lang="ru-RU" sz="14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buNone/>
            </a:pPr>
            <a:endParaRPr lang="ru-RU" sz="1800" kern="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11383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086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kern="100" dirty="0">
                <a:solidFill>
                  <a:srgbClr val="FFFF00"/>
                </a:solidFill>
              </a:rPr>
              <a:t>Задачи </a:t>
            </a:r>
            <a:r>
              <a:rPr lang="ru-RU" sz="18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4. </a:t>
            </a:r>
            <a:r>
              <a:rPr lang="ru-RU" sz="1600" dirty="0"/>
              <a:t>Перепишите этот код используя операторы нулевого слияния и присваивания.</a:t>
            </a:r>
            <a:endParaRPr lang="ru-RU" sz="1600" kern="100" dirty="0">
              <a:solidFill>
                <a:schemeClr val="tx1"/>
              </a:solidFill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num1 = 10,</a:t>
            </a:r>
            <a:r>
              <a:rPr lang="ru-RU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num2 = 20,</a:t>
            </a:r>
            <a:r>
              <a:rPr lang="ru-RU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result;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if (result === null || result === undefined)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if (num1 !== null &amp;&amp; num1 !== undefined)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result = num1;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} else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  result = num2;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sz="16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buNone/>
            </a:pPr>
            <a:endParaRPr lang="ru-RU" sz="1800" kern="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53714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9527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rgbClr val="FFFF00"/>
                </a:solidFill>
              </a:rPr>
              <a:t>Задачи </a:t>
            </a:r>
            <a:r>
              <a:rPr lang="ru-RU" sz="16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1. </a:t>
            </a:r>
            <a:r>
              <a:rPr lang="ru-RU" sz="1400" dirty="0"/>
              <a:t>Используя конструкцию </a:t>
            </a:r>
            <a:r>
              <a:rPr lang="ru-RU" sz="1400" dirty="0" err="1">
                <a:solidFill>
                  <a:srgbClr val="FFFF00"/>
                </a:solidFill>
              </a:rPr>
              <a:t>if</a:t>
            </a:r>
            <a:r>
              <a:rPr lang="ru-RU" sz="1400" dirty="0">
                <a:solidFill>
                  <a:srgbClr val="FFFF00"/>
                </a:solidFill>
              </a:rPr>
              <a:t>..</a:t>
            </a:r>
            <a:r>
              <a:rPr lang="ru-RU" sz="1400" dirty="0" err="1">
                <a:solidFill>
                  <a:srgbClr val="FFFF00"/>
                </a:solidFill>
              </a:rPr>
              <a:t>else</a:t>
            </a:r>
            <a:r>
              <a:rPr lang="ru-RU" sz="1400" dirty="0"/>
              <a:t>, напишите код, который будет спрашивать: «Какое «официальное» название </a:t>
            </a:r>
            <a:r>
              <a:rPr lang="ru-RU" sz="1400" dirty="0" err="1"/>
              <a:t>JavaScript</a:t>
            </a:r>
            <a:r>
              <a:rPr lang="ru-RU" sz="1400" dirty="0"/>
              <a:t>?». Если пользователь вводит «</a:t>
            </a:r>
            <a:r>
              <a:rPr lang="ru-RU" sz="1400" dirty="0" err="1"/>
              <a:t>ECMAScript</a:t>
            </a:r>
            <a:r>
              <a:rPr lang="ru-RU" sz="1400" dirty="0"/>
              <a:t>», то показать: «Верно!», в противном случае – отобразить: «Не знаете? </a:t>
            </a:r>
            <a:r>
              <a:rPr lang="ru-RU" sz="1400" dirty="0" err="1"/>
              <a:t>ECMAScript</a:t>
            </a:r>
            <a:r>
              <a:rPr lang="ru-RU" sz="1400" dirty="0"/>
              <a:t>!»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kern="100" dirty="0">
                <a:solidFill>
                  <a:schemeClr val="tx1"/>
                </a:solidFill>
              </a:rPr>
              <a:t>2. </a:t>
            </a:r>
            <a:r>
              <a:rPr lang="ru-RU" sz="1400" kern="100" dirty="0">
                <a:solidFill>
                  <a:schemeClr val="tx1"/>
                </a:solidFill>
              </a:rPr>
              <a:t>Перепишите </a:t>
            </a:r>
            <a:r>
              <a:rPr lang="en-US" sz="1400" kern="100" dirty="0" err="1">
                <a:solidFill>
                  <a:srgbClr val="FFFF00"/>
                </a:solidFill>
              </a:rPr>
              <a:t>if..else</a:t>
            </a:r>
            <a:r>
              <a:rPr lang="en-US" sz="1400" kern="100" dirty="0">
                <a:solidFill>
                  <a:srgbClr val="FFFF00"/>
                </a:solidFill>
              </a:rPr>
              <a:t> </a:t>
            </a:r>
            <a:r>
              <a:rPr lang="ru-RU" sz="1400" kern="100" dirty="0">
                <a:solidFill>
                  <a:schemeClr val="tx1"/>
                </a:solidFill>
              </a:rPr>
              <a:t>с использованием нескольких операторов </a:t>
            </a:r>
            <a:r>
              <a:rPr lang="ru-RU" sz="1400" kern="100" dirty="0">
                <a:solidFill>
                  <a:srgbClr val="FFFF00"/>
                </a:solidFill>
              </a:rPr>
              <a:t>'?'</a:t>
            </a:r>
            <a:r>
              <a:rPr lang="ru-RU" sz="1400" kern="100" dirty="0">
                <a:solidFill>
                  <a:schemeClr val="tx1"/>
                </a:solidFill>
              </a:rPr>
              <a:t>.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let message;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if (login == '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Сотрудник')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message = '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Привет';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} </a:t>
            </a: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else if (login == '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Директор')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</a:t>
            </a: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message = '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Здравствуйте';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} </a:t>
            </a: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else if (login == '')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message = '</a:t>
            </a: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Нет логина';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} </a:t>
            </a: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else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  message = ‘’;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kern="1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sz="1400" kern="1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kern="100" dirty="0">
                <a:solidFill>
                  <a:srgbClr val="FFFF00"/>
                </a:solidFill>
              </a:rPr>
              <a:t>Для читаемости рекомендуется разбить код на несколько строк.</a:t>
            </a:r>
          </a:p>
          <a:p>
            <a:pPr marL="600075" lvl="2" indent="0">
              <a:spcBef>
                <a:spcPts val="0"/>
              </a:spcBef>
              <a:buNone/>
            </a:pPr>
            <a:endParaRPr lang="ru-RU" sz="1400" kern="1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buNone/>
            </a:pPr>
            <a:endParaRPr lang="ru-RU" sz="1800" kern="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8696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851294"/>
            <a:ext cx="7560840" cy="38086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kern="100" dirty="0">
                <a:solidFill>
                  <a:srgbClr val="FFFF00"/>
                </a:solidFill>
              </a:rPr>
              <a:t>Задачи </a:t>
            </a:r>
            <a:r>
              <a:rPr lang="ru-RU" sz="1600" kern="100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kern="100" dirty="0">
                <a:solidFill>
                  <a:schemeClr val="tx1"/>
                </a:solidFill>
              </a:rPr>
              <a:t>3. </a:t>
            </a:r>
            <a:r>
              <a:rPr lang="ru-RU" sz="1600" kern="100" dirty="0">
                <a:solidFill>
                  <a:schemeClr val="tx1"/>
                </a:solidFill>
              </a:rPr>
              <a:t>Напишите код, который будет спрашивать логин с помощью </a:t>
            </a:r>
            <a:r>
              <a:rPr lang="ru-RU" sz="1600" kern="100" dirty="0" err="1">
                <a:solidFill>
                  <a:srgbClr val="FFFF00"/>
                </a:solidFill>
              </a:rPr>
              <a:t>prompt</a:t>
            </a:r>
            <a:r>
              <a:rPr lang="ru-RU" sz="1600" kern="1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Если посетитель вводит «</a:t>
            </a:r>
            <a:r>
              <a:rPr lang="ru-RU" sz="1600" kern="100" dirty="0">
                <a:solidFill>
                  <a:srgbClr val="FFFF00"/>
                </a:solidFill>
              </a:rPr>
              <a:t>Админ</a:t>
            </a:r>
            <a:r>
              <a:rPr lang="ru-RU" sz="1600" kern="100" dirty="0">
                <a:solidFill>
                  <a:schemeClr val="tx1"/>
                </a:solidFill>
              </a:rPr>
              <a:t>», то </a:t>
            </a:r>
            <a:r>
              <a:rPr lang="ru-RU" sz="1600" kern="100" dirty="0" err="1">
                <a:solidFill>
                  <a:srgbClr val="FFFF00"/>
                </a:solidFill>
              </a:rPr>
              <a:t>prompt</a:t>
            </a:r>
            <a:r>
              <a:rPr lang="ru-RU" sz="1600" kern="100" dirty="0">
                <a:solidFill>
                  <a:schemeClr val="tx1"/>
                </a:solidFill>
              </a:rPr>
              <a:t> запрашивает пароль, если ничего не введено или нажата клавиша </a:t>
            </a:r>
            <a:r>
              <a:rPr lang="ru-RU" sz="1600" kern="100" dirty="0" err="1">
                <a:solidFill>
                  <a:schemeClr val="tx1"/>
                </a:solidFill>
              </a:rPr>
              <a:t>Esc</a:t>
            </a:r>
            <a:r>
              <a:rPr lang="ru-RU" sz="1600" kern="100" dirty="0">
                <a:solidFill>
                  <a:schemeClr val="tx1"/>
                </a:solidFill>
              </a:rPr>
              <a:t> – показать «Отменено», в противном случае отобразить «Я вас не знаю».</a:t>
            </a:r>
            <a:endParaRPr lang="en-US" sz="16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rgbClr val="FFFF00"/>
                </a:solidFill>
              </a:rPr>
              <a:t>Пароль проверять так: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Если введён пароль «Я главный», то выводить «Здравствуйте!»,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Иначе – «Неверный пароль»,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При отмене или в случае если ничего не введено – «Отменено».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chemeClr val="tx1"/>
                </a:solidFill>
              </a:rPr>
              <a:t>Для решения используйте вложенные блоки </a:t>
            </a:r>
            <a:r>
              <a:rPr lang="ru-RU" sz="1600" kern="100" dirty="0" err="1">
                <a:solidFill>
                  <a:schemeClr val="tx1"/>
                </a:solidFill>
              </a:rPr>
              <a:t>if</a:t>
            </a:r>
            <a:r>
              <a:rPr lang="ru-RU" sz="1600" kern="100" dirty="0">
                <a:solidFill>
                  <a:schemeClr val="tx1"/>
                </a:solidFill>
              </a:rPr>
              <a:t>. Обращайте внимание на стиль и читаемость кода.</a:t>
            </a:r>
            <a:endParaRPr lang="en-US" sz="16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kern="100" dirty="0">
                <a:solidFill>
                  <a:srgbClr val="FFFF00"/>
                </a:solidFill>
              </a:rPr>
              <a:t>ПОДСКАЗКА: передача пустого ввода в приглашение </a:t>
            </a:r>
            <a:r>
              <a:rPr lang="ru-RU" sz="1600" kern="100" dirty="0" err="1">
                <a:solidFill>
                  <a:srgbClr val="FFFF00"/>
                </a:solidFill>
              </a:rPr>
              <a:t>prompt</a:t>
            </a:r>
            <a:r>
              <a:rPr lang="ru-RU" sz="1600" kern="100" dirty="0">
                <a:solidFill>
                  <a:srgbClr val="FFFF00"/>
                </a:solidFill>
              </a:rPr>
              <a:t> возвращает пустую строку ''. Нажатие клавиши </a:t>
            </a:r>
            <a:r>
              <a:rPr lang="ru-RU" sz="1600" kern="100" dirty="0" err="1">
                <a:solidFill>
                  <a:srgbClr val="FFFF00"/>
                </a:solidFill>
              </a:rPr>
              <a:t>Esc</a:t>
            </a:r>
            <a:r>
              <a:rPr lang="ru-RU" sz="1600" kern="100" dirty="0">
                <a:solidFill>
                  <a:srgbClr val="FFFF00"/>
                </a:solidFill>
              </a:rPr>
              <a:t> во время запроса возвращает </a:t>
            </a:r>
            <a:r>
              <a:rPr lang="ru-RU" sz="1600" kern="100" dirty="0" err="1">
                <a:solidFill>
                  <a:srgbClr val="FFFF00"/>
                </a:solidFill>
              </a:rPr>
              <a:t>null</a:t>
            </a:r>
            <a:r>
              <a:rPr lang="ru-RU" sz="1600" kern="1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1400" kern="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buNone/>
            </a:pPr>
            <a:endParaRPr lang="ru-RU" sz="1800" kern="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kern="1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FECDDC-CCE4-4114-A9F5-3EDD98B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14296"/>
            <a:ext cx="7704856" cy="636998"/>
          </a:xfrm>
        </p:spPr>
        <p:txBody>
          <a:bodyPr>
            <a:normAutofit/>
          </a:bodyPr>
          <a:lstStyle/>
          <a:p>
            <a:r>
              <a:rPr lang="ru-RU" sz="3000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93028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A4E2-D840-44AD-A8C5-B07E96B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2139702"/>
            <a:ext cx="482453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Логические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16114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В </a:t>
            </a:r>
            <a:r>
              <a:rPr lang="ru-RU" altLang="ru-RU" sz="1600" dirty="0" err="1">
                <a:solidFill>
                  <a:srgbClr val="E2E3E7"/>
                </a:solidFill>
              </a:rPr>
              <a:t>JavaScript</a:t>
            </a:r>
            <a:r>
              <a:rPr lang="ru-RU" altLang="ru-RU" sz="1600" dirty="0">
                <a:solidFill>
                  <a:srgbClr val="E2E3E7"/>
                </a:solidFill>
              </a:rPr>
              <a:t> есть </a:t>
            </a:r>
            <a:r>
              <a:rPr lang="ru-RU" altLang="ru-RU" sz="1600" dirty="0">
                <a:solidFill>
                  <a:srgbClr val="FFFF00"/>
                </a:solidFill>
              </a:rPr>
              <a:t>семь логических операторов</a:t>
            </a:r>
            <a:r>
              <a:rPr lang="ru-RU" altLang="ru-RU" sz="1600" dirty="0">
                <a:solidFill>
                  <a:srgbClr val="E2E3E7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|| (ИЛИ)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||= (Оператор логического присваивания ИЛИ)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600" dirty="0">
                <a:solidFill>
                  <a:srgbClr val="FFFF00"/>
                </a:solidFill>
              </a:rPr>
              <a:t> (И)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FF00"/>
                </a:solidFill>
                <a:latin typeface="Consolas" panose="020B0609020204030204" pitchFamily="49" charset="0"/>
              </a:rPr>
              <a:t>&amp;&amp;</a:t>
            </a:r>
            <a:r>
              <a:rPr lang="ru-RU" altLang="ru-RU" sz="1600" dirty="0">
                <a:solidFill>
                  <a:srgbClr val="FFFF00"/>
                </a:solidFill>
              </a:rPr>
              <a:t>= (Оператор логического присваивания И)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! (НЕ)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?? (Оператор нулевого слияния)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??= (Оператор нулевого присваивания)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Несмотря на своё название, данные операторы могут применяться к значениям любых типов. Полученные результаты также могут иметь различный тип.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|| (ИЛИ)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Оператор </a:t>
            </a:r>
            <a:r>
              <a:rPr lang="ru-RU" altLang="ru-RU" sz="1600" dirty="0">
                <a:solidFill>
                  <a:srgbClr val="FFFF00"/>
                </a:solidFill>
              </a:rPr>
              <a:t>«ИЛИ» </a:t>
            </a:r>
            <a:r>
              <a:rPr lang="ru-RU" altLang="ru-RU" sz="1600" dirty="0">
                <a:solidFill>
                  <a:srgbClr val="E2E3E7"/>
                </a:solidFill>
              </a:rPr>
              <a:t>выглядит как двойной символ вертикальной черты: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result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a || b;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В случае, если какой-либо из аргументов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rgbClr val="E2E3E7"/>
                </a:solidFill>
              </a:rPr>
              <a:t>, он вернёт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rgbClr val="E2E3E7"/>
                </a:solidFill>
              </a:rPr>
              <a:t>, в противоположной ситуации возвращается 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FF00"/>
                </a:solidFill>
              </a:rPr>
              <a:t>Существует всего четыре возможные логические комбинации</a:t>
            </a:r>
            <a:r>
              <a:rPr lang="ru-RU" altLang="ru-RU" sz="1600" dirty="0">
                <a:solidFill>
                  <a:srgbClr val="E2E3E7"/>
                </a:solidFill>
              </a:rPr>
              <a:t>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);   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);  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);  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alert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(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||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); // </a:t>
            </a:r>
            <a:r>
              <a:rPr lang="ru-RU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endParaRPr lang="ru-RU" altLang="ru-RU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Результат операций всегда равен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rgbClr val="E2E3E7"/>
                </a:solidFill>
              </a:rPr>
              <a:t>, за исключением случая, когда оба аргумента 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r>
              <a:rPr lang="ru-RU" altLang="ru-RU" sz="1600" dirty="0">
                <a:solidFill>
                  <a:srgbClr val="E2E3E7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Если значение не логического типа, то оно к нему приводится в целях вычислений. Например, число 1 будет воспринято как </a:t>
            </a:r>
            <a:r>
              <a:rPr lang="ru-RU" altLang="ru-RU" sz="1600" dirty="0" err="1">
                <a:solidFill>
                  <a:srgbClr val="FFFF00"/>
                </a:solidFill>
              </a:rPr>
              <a:t>true</a:t>
            </a:r>
            <a:r>
              <a:rPr lang="ru-RU" altLang="ru-RU" sz="1600" dirty="0">
                <a:solidFill>
                  <a:srgbClr val="E2E3E7"/>
                </a:solidFill>
              </a:rPr>
              <a:t>, а 0 – как </a:t>
            </a:r>
            <a:r>
              <a:rPr lang="ru-RU" altLang="ru-RU" sz="1600" dirty="0" err="1">
                <a:solidFill>
                  <a:srgbClr val="FFFF00"/>
                </a:solidFill>
              </a:rPr>
              <a:t>false</a:t>
            </a:r>
            <a:endParaRPr lang="ru-RU" altLang="ru-RU" sz="1600" dirty="0">
              <a:solidFill>
                <a:srgbClr val="FFFF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5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67494"/>
            <a:ext cx="4362277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Логические операторы</a:t>
            </a:r>
            <a:endParaRPr lang="ru-RU" sz="3200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33FF4811-9A76-4098-B39E-49618FBE5EC5}"/>
              </a:ext>
            </a:extLst>
          </p:cNvPr>
          <p:cNvSpPr txBox="1">
            <a:spLocks/>
          </p:cNvSpPr>
          <p:nvPr/>
        </p:nvSpPr>
        <p:spPr>
          <a:xfrm>
            <a:off x="788879" y="699542"/>
            <a:ext cx="7887577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b="1" dirty="0">
                <a:solidFill>
                  <a:srgbClr val="92D050"/>
                </a:solidFill>
              </a:rPr>
              <a:t>|| (ИЛИ)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Обычно оператор </a:t>
            </a:r>
            <a:r>
              <a:rPr lang="ru-RU" altLang="ru-RU" sz="1600" dirty="0">
                <a:solidFill>
                  <a:srgbClr val="FFFF00"/>
                </a:solidFill>
              </a:rPr>
              <a:t>||</a:t>
            </a:r>
            <a:r>
              <a:rPr lang="ru-RU" altLang="ru-RU" sz="1600" dirty="0">
                <a:solidFill>
                  <a:srgbClr val="E2E3E7"/>
                </a:solidFill>
              </a:rPr>
              <a:t> используется в </a:t>
            </a:r>
            <a:r>
              <a:rPr lang="en-US" altLang="ru-RU" sz="1600" dirty="0">
                <a:solidFill>
                  <a:srgbClr val="FFFF00"/>
                </a:solidFill>
              </a:rPr>
              <a:t>if</a:t>
            </a:r>
            <a:r>
              <a:rPr lang="en-US" altLang="ru-RU" sz="1600" dirty="0">
                <a:solidFill>
                  <a:srgbClr val="E2E3E7"/>
                </a:solidFill>
              </a:rPr>
              <a:t> </a:t>
            </a:r>
            <a:r>
              <a:rPr lang="ru-RU" altLang="ru-RU" sz="1600" dirty="0">
                <a:solidFill>
                  <a:srgbClr val="E2E3E7"/>
                </a:solidFill>
              </a:rPr>
              <a:t>для проверки истинности любого из заданных условий.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К примеру: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hour = 9;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(hour &lt; 10 || hour &gt; 18)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 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Офис закрыт.' );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dirty="0">
                <a:solidFill>
                  <a:srgbClr val="E2E3E7"/>
                </a:solidFill>
              </a:rPr>
              <a:t>Можно передать и больше условий: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hour = 12;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let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isWeekend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= true;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if (hour &lt; 10 || hour &gt; 18 || </a:t>
            </a:r>
            <a:r>
              <a:rPr lang="en-US" altLang="ru-RU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isWeekend</a:t>
            </a: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) {</a:t>
            </a:r>
          </a:p>
          <a:p>
            <a:pPr marL="600075" lvl="2" indent="0">
              <a:spcBef>
                <a:spcPts val="0"/>
              </a:spcBef>
              <a:buNone/>
            </a:pPr>
            <a:r>
              <a:rPr lang="en-US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  alert( '</a:t>
            </a: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Офис закрыт.' ); // это выходной</a:t>
            </a:r>
          </a:p>
          <a:p>
            <a:pPr marL="6000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altLang="ru-RU" sz="1600" b="1" dirty="0">
                <a:solidFill>
                  <a:srgbClr val="FFFF00"/>
                </a:solidFill>
              </a:rPr>
              <a:t>ИЛИ ("||") находит первое истинное значение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E31A61-DFCB-4C69-A43A-1EF498C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1382"/>
            <a:ext cx="65" cy="382764"/>
          </a:xfrm>
          <a:prstGeom prst="rect">
            <a:avLst/>
          </a:prstGeom>
          <a:solidFill>
            <a:srgbClr val="23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7267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3158</TotalTime>
  <Words>3202</Words>
  <Application>Microsoft Office PowerPoint</Application>
  <PresentationFormat>Экран (16:9)</PresentationFormat>
  <Paragraphs>382</Paragraphs>
  <Slides>38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BlinkMacSystemFont</vt:lpstr>
      <vt:lpstr>Calibri</vt:lpstr>
      <vt:lpstr>Consolas</vt:lpstr>
      <vt:lpstr>Trebuchet MS</vt:lpstr>
      <vt:lpstr>Wingdings 3</vt:lpstr>
      <vt:lpstr>Аспект</vt:lpstr>
      <vt:lpstr>Логические операторы. Операторы нулевого слияния и присваивания’. Приоритет операторов. Сокращённая арифметика с присваиванием</vt:lpstr>
      <vt:lpstr>Что мы помним с прошлого занятия? </vt:lpstr>
      <vt:lpstr>Домашнее задание лайфкодинг </vt:lpstr>
      <vt:lpstr>Домашнее задание</vt:lpstr>
      <vt:lpstr>Домашнее задание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Итоги:  </vt:lpstr>
      <vt:lpstr>Наши любимые задачки </vt:lpstr>
      <vt:lpstr>Наши любимые задачки </vt:lpstr>
      <vt:lpstr>Операторы нулевого слияния и  присваивания: '??', '??='</vt:lpstr>
      <vt:lpstr>Оператор нулевого слияния (??)</vt:lpstr>
      <vt:lpstr>Оператор нулевого слияния (??)</vt:lpstr>
      <vt:lpstr>Сравнение с ||</vt:lpstr>
      <vt:lpstr>Сравнение с ||</vt:lpstr>
      <vt:lpstr>Приоритет</vt:lpstr>
      <vt:lpstr>Использование ?? вместе с &amp;&amp; или || </vt:lpstr>
      <vt:lpstr>Оператор нулевого присваивания (??=)</vt:lpstr>
      <vt:lpstr>Итого:</vt:lpstr>
      <vt:lpstr>Наши любимые задачки </vt:lpstr>
      <vt:lpstr>Наши любимые задачки </vt:lpstr>
      <vt:lpstr>Приоритет операторов</vt:lpstr>
      <vt:lpstr>Приоритет операторов</vt:lpstr>
      <vt:lpstr>Присваивание</vt:lpstr>
      <vt:lpstr>Присваивание</vt:lpstr>
      <vt:lpstr>Присваивание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JavaScript</dc:title>
  <dc:creator>БушмелеваЕА</dc:creator>
  <cp:lastModifiedBy>Mikhail Matveichuk</cp:lastModifiedBy>
  <cp:revision>161</cp:revision>
  <dcterms:created xsi:type="dcterms:W3CDTF">2021-11-26T04:54:28Z</dcterms:created>
  <dcterms:modified xsi:type="dcterms:W3CDTF">2024-09-27T08:37:26Z</dcterms:modified>
</cp:coreProperties>
</file>