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Lfw0w3Ggm1Q9E6zuPKiE8hsw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8" name="Google Shape;28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7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37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7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3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2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31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1" name="Google Shape;11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ECMAScrip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code.visualstudio.com/downloa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vim.org/" TargetMode="External"/><Relationship Id="rId10" Type="http://schemas.openxmlformats.org/officeDocument/2006/relationships/hyperlink" Target="https://notepad-plus-plus.org/" TargetMode="External"/><Relationship Id="rId12" Type="http://schemas.openxmlformats.org/officeDocument/2006/relationships/hyperlink" Target="https://www.gnu.org/software/emac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arn.javascript.ru/" TargetMode="External"/><Relationship Id="rId4" Type="http://schemas.openxmlformats.org/officeDocument/2006/relationships/hyperlink" Target="https://developer.mozilla.org/ru/" TargetMode="External"/><Relationship Id="rId9" Type="http://schemas.openxmlformats.org/officeDocument/2006/relationships/hyperlink" Target="https://www.sublimetext.com/" TargetMode="External"/><Relationship Id="rId5" Type="http://schemas.openxmlformats.org/officeDocument/2006/relationships/hyperlink" Target="https://github.com/azat-io/you-dont-know-js-ru" TargetMode="External"/><Relationship Id="rId6" Type="http://schemas.openxmlformats.org/officeDocument/2006/relationships/hyperlink" Target="https://my-js.org/assets/files/definitive_guide-7eea8a7e5bab411a133ba9d0204c214a.pdf" TargetMode="External"/><Relationship Id="rId7" Type="http://schemas.openxmlformats.org/officeDocument/2006/relationships/hyperlink" Target="https://code.visualstudio.com/" TargetMode="External"/><Relationship Id="rId8" Type="http://schemas.openxmlformats.org/officeDocument/2006/relationships/hyperlink" Target="https://www.jetbrains.com/webstor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4%D0%B2%D0%B8%D0%B6%D0%BE%D0%BA_JavaScript" TargetMode="External"/><Relationship Id="rId4" Type="http://schemas.openxmlformats.org/officeDocument/2006/relationships/hyperlink" Target="https://ru.wikipedia.org/wiki/V8_(%D0%B4%D0%B2%D0%B8%D0%B6%D0%BE%D0%BA_JavaScript)" TargetMode="External"/><Relationship Id="rId5" Type="http://schemas.openxmlformats.org/officeDocument/2006/relationships/hyperlink" Target="https://ru.wikipedia.org/wiki/SpiderMonk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.wikipedia.org/wiki/AJAX" TargetMode="External"/><Relationship Id="rId4" Type="http://schemas.openxmlformats.org/officeDocument/2006/relationships/hyperlink" Target="https://ru.wikipedia.org/wiki/Comet_(%D0%BF%D1%80%D0%BE%D0%B3%D1%80%D0%B0%D0%BC%D0%BC%D0%B8%D1%80%D0%BE%D0%B2%D0%B0%D0%BD%D0%B8%D0%B5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691680" y="2139702"/>
            <a:ext cx="5465162" cy="610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Введение в JavaScript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88032" y="4083918"/>
            <a:ext cx="1835696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Матвейчук Михаил</a:t>
            </a:r>
            <a:b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 Team Lead </a:t>
            </a:r>
            <a:b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ru-RU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Codes Commanders 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755576" y="851294"/>
            <a:ext cx="7334387" cy="395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92D050"/>
                </a:solidFill>
              </a:rPr>
              <a:t>prompt</a:t>
            </a:r>
            <a:endParaRPr sz="18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Функция </a:t>
            </a:r>
            <a:r>
              <a:rPr lang="ru-RU" sz="1400">
                <a:solidFill>
                  <a:srgbClr val="FFFF00"/>
                </a:solidFill>
              </a:rPr>
              <a:t>prompt</a:t>
            </a:r>
            <a:r>
              <a:rPr lang="ru-RU" sz="1400">
                <a:solidFill>
                  <a:schemeClr val="lt1"/>
                </a:solidFill>
              </a:rPr>
              <a:t> принимает два аргумента: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	</a:t>
            </a:r>
            <a:r>
              <a:rPr lang="ru-RU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result = prompt(title, [default])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Этот код отобразит модальное окно с текстом, полем для ввода текста и кнопками OK/Отмена.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	</a:t>
            </a:r>
            <a:r>
              <a:rPr lang="ru-RU" sz="1400">
                <a:solidFill>
                  <a:srgbClr val="FFFF00"/>
                </a:solidFill>
              </a:rPr>
              <a:t>title</a:t>
            </a:r>
            <a:r>
              <a:rPr lang="ru-RU" sz="1400">
                <a:solidFill>
                  <a:schemeClr val="lt1"/>
                </a:solidFill>
              </a:rPr>
              <a:t> -Текст для отображения в окне.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	</a:t>
            </a:r>
            <a:r>
              <a:rPr lang="ru-RU" sz="1400">
                <a:solidFill>
                  <a:srgbClr val="FFFF00"/>
                </a:solidFill>
              </a:rPr>
              <a:t>default</a:t>
            </a:r>
            <a:r>
              <a:rPr lang="ru-RU" sz="1400">
                <a:solidFill>
                  <a:schemeClr val="lt1"/>
                </a:solidFill>
              </a:rPr>
              <a:t> - Необязательный второй параметр, который устанавливает начальное значение в поле для текста в окне.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Пользователь может напечатать что-либо в поле ввода и нажать OK. Введённый текст будет присвоен переменной </a:t>
            </a:r>
            <a:r>
              <a:rPr lang="ru-RU" sz="1400">
                <a:solidFill>
                  <a:srgbClr val="FFFF00"/>
                </a:solidFill>
              </a:rPr>
              <a:t>result</a:t>
            </a:r>
            <a:r>
              <a:rPr lang="ru-RU" sz="1400">
                <a:solidFill>
                  <a:schemeClr val="lt1"/>
                </a:solidFill>
              </a:rPr>
              <a:t>. Пользователь также может отменить ввод нажатием на кнопку </a:t>
            </a:r>
            <a:r>
              <a:rPr lang="ru-RU" sz="1400">
                <a:solidFill>
                  <a:srgbClr val="FFFF00"/>
                </a:solidFill>
              </a:rPr>
              <a:t>«Отмена» </a:t>
            </a:r>
            <a:r>
              <a:rPr lang="ru-RU" sz="1400">
                <a:solidFill>
                  <a:schemeClr val="lt1"/>
                </a:solidFill>
              </a:rPr>
              <a:t>или нажав на клавишу </a:t>
            </a:r>
            <a:r>
              <a:rPr lang="ru-RU" sz="1400">
                <a:solidFill>
                  <a:srgbClr val="FFFF00"/>
                </a:solidFill>
              </a:rPr>
              <a:t>Esc</a:t>
            </a:r>
            <a:r>
              <a:rPr lang="ru-RU" sz="1400">
                <a:solidFill>
                  <a:schemeClr val="lt1"/>
                </a:solidFill>
              </a:rPr>
              <a:t>. В этом случае значением </a:t>
            </a:r>
            <a:r>
              <a:rPr lang="ru-RU" sz="1400">
                <a:solidFill>
                  <a:srgbClr val="FFFF00"/>
                </a:solidFill>
              </a:rPr>
              <a:t>result</a:t>
            </a:r>
            <a:r>
              <a:rPr lang="ru-RU" sz="1400">
                <a:solidFill>
                  <a:schemeClr val="lt1"/>
                </a:solidFill>
              </a:rPr>
              <a:t> станет </a:t>
            </a:r>
            <a:r>
              <a:rPr lang="ru-RU" sz="1400">
                <a:solidFill>
                  <a:srgbClr val="FFFF00"/>
                </a:solidFill>
              </a:rPr>
              <a:t>null</a:t>
            </a:r>
            <a:r>
              <a:rPr lang="ru-RU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Например: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	</a:t>
            </a:r>
            <a:r>
              <a:rPr lang="ru-RU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age = prompt('Сколько тебе лет?', 100);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	</a:t>
            </a:r>
            <a:r>
              <a:rPr lang="ru-RU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alert(`Тебе ${age} лет!`); </a:t>
            </a:r>
            <a:r>
              <a:rPr lang="ru-RU" sz="1400">
                <a:solidFill>
                  <a:srgbClr val="FFFF00"/>
                </a:solidFill>
              </a:rPr>
              <a:t>// Тебе 100 лет!</a:t>
            </a:r>
            <a:endParaRPr/>
          </a:p>
        </p:txBody>
      </p:sp>
      <p:sp>
        <p:nvSpPr>
          <p:cNvPr id="202" name="Google Shape;202;p10"/>
          <p:cNvSpPr txBox="1"/>
          <p:nvPr>
            <p:ph type="title"/>
          </p:nvPr>
        </p:nvSpPr>
        <p:spPr>
          <a:xfrm>
            <a:off x="857224" y="214296"/>
            <a:ext cx="7603208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ru-RU" sz="2800"/>
              <a:t>Взаимодействие: alert, confirm, prompt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755576" y="707278"/>
            <a:ext cx="7848872" cy="40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 sz="1300">
                <a:solidFill>
                  <a:schemeClr val="lt1"/>
                </a:solidFill>
              </a:rPr>
              <a:t>Со временем программы становятся всё сложнее и сложнее. Возникает необходимость добавлять комментарии, которые бы описывали, что делает код и почему. Комментарии могут находиться в любом месте скрипта. Они не влияют на его выполнение, поскольку движок просто игнорирует их. Однострочные комментарии начинаются с двойной косой черты </a:t>
            </a:r>
            <a:r>
              <a:rPr lang="ru-RU" sz="1300">
                <a:solidFill>
                  <a:srgbClr val="FFFF00"/>
                </a:solidFill>
              </a:rPr>
              <a:t>//</a:t>
            </a:r>
            <a:r>
              <a:rPr lang="ru-RU" sz="13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 sz="1300">
                <a:solidFill>
                  <a:schemeClr val="lt1"/>
                </a:solidFill>
              </a:rPr>
              <a:t>Часть строки после </a:t>
            </a:r>
            <a:r>
              <a:rPr lang="ru-RU" sz="1300">
                <a:solidFill>
                  <a:srgbClr val="FFFF00"/>
                </a:solidFill>
              </a:rPr>
              <a:t>//</a:t>
            </a:r>
            <a:r>
              <a:rPr lang="ru-RU" sz="1300">
                <a:solidFill>
                  <a:schemeClr val="lt1"/>
                </a:solidFill>
              </a:rPr>
              <a:t> считается комментарием. Такой комментарий может как занимать строку целиком, так и находиться после инструкции.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rgbClr val="FFFF00"/>
                </a:solidFill>
              </a:rPr>
              <a:t>// Этот комментарий занимает всю строку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alert('Привет');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chemeClr val="lt1"/>
                </a:solidFill>
              </a:rPr>
              <a:t>alert('Мир'); </a:t>
            </a:r>
            <a:r>
              <a:rPr lang="ru-RU" sz="1200">
                <a:solidFill>
                  <a:srgbClr val="FFFF00"/>
                </a:solidFill>
              </a:rPr>
              <a:t>// Этот комментарий следует за инструкцией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 sz="1300">
                <a:solidFill>
                  <a:schemeClr val="lt1"/>
                </a:solidFill>
              </a:rPr>
              <a:t>Многострочные комментарии начинаются косой чертой со звёздочкой </a:t>
            </a:r>
            <a:r>
              <a:rPr lang="ru-RU" sz="1300">
                <a:solidFill>
                  <a:srgbClr val="FFFF00"/>
                </a:solidFill>
              </a:rPr>
              <a:t>/* и заканчиваются звёздочкой с косой чертой */</a:t>
            </a:r>
            <a:r>
              <a:rPr lang="ru-RU" sz="1300">
                <a:solidFill>
                  <a:schemeClr val="lt1"/>
                </a:solidFill>
              </a:rPr>
              <a:t>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rgbClr val="FFFF00"/>
                </a:solidFill>
              </a:rPr>
              <a:t>/* Пример с двумя сообщениями.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rgbClr val="FFFF00"/>
                </a:solidFill>
              </a:rPr>
              <a:t>Это - многострочный комментарий.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rgbClr val="FFFF00"/>
                </a:solidFill>
              </a:rPr>
              <a:t>*/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chemeClr val="lt1"/>
                </a:solidFill>
              </a:rPr>
              <a:t>alert('Привет');</a:t>
            </a:r>
            <a:endParaRPr/>
          </a:p>
          <a:p>
            <a:pPr indent="0" lvl="2" marL="600075" rtl="0" algn="l"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solidFill>
                  <a:schemeClr val="lt1"/>
                </a:solidFill>
              </a:rPr>
              <a:t>alert('Мир');</a:t>
            </a:r>
            <a:endParaRPr/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755576" y="214296"/>
            <a:ext cx="7704856" cy="485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ru-RU" sz="2800"/>
              <a:t>Комментарии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755576" y="771550"/>
            <a:ext cx="7334387" cy="395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92D050"/>
                </a:solidFill>
              </a:rPr>
              <a:t>Мы рассмотрели 3 функции браузера для взаимодействия с пользователем: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alert</a:t>
            </a:r>
            <a:r>
              <a:rPr lang="ru-RU" sz="1800">
                <a:solidFill>
                  <a:srgbClr val="92D050"/>
                </a:solidFill>
              </a:rPr>
              <a:t> - </a:t>
            </a:r>
            <a:r>
              <a:rPr lang="ru-RU" sz="1400">
                <a:solidFill>
                  <a:schemeClr val="lt1"/>
                </a:solidFill>
              </a:rPr>
              <a:t>показывает сообщение.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prompt</a:t>
            </a:r>
            <a:r>
              <a:rPr lang="ru-RU" sz="1400">
                <a:solidFill>
                  <a:schemeClr val="lt1"/>
                </a:solidFill>
              </a:rPr>
              <a:t> - показывает сообщение и запрашивает ввод текста от пользователя. Возвращает напечатанный в поле ввода текст или null, если была нажата кнопка «Отмена» или Esc с клавиатуры.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сonfirm</a:t>
            </a:r>
            <a:r>
              <a:rPr lang="ru-RU" sz="1400">
                <a:solidFill>
                  <a:schemeClr val="lt1"/>
                </a:solidFill>
              </a:rPr>
              <a:t> - показывает сообщение и ждёт, пока пользователь нажмёт OK или Отмена. Возвращает true, если нажата OK, и false, если нажата кнопка «Отмена» или Esc с клавиатуры.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Все эти методы являются модальными: останавливают выполнение скриптов и не позволяют пользователю взаимодействовать с остальной частью страницы до тех пор, пока пользователь не сделает выбор.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На все указанные методы распространяются два ограничения: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Расположение окон определяется браузером. Обычно окна находятся в центре.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Визуальное отображение окон зависит от браузера, и мы не можем изменить их видно не будет закрыто.</a:t>
            </a:r>
            <a:endParaRPr/>
          </a:p>
        </p:txBody>
      </p:sp>
      <p:sp>
        <p:nvSpPr>
          <p:cNvPr id="214" name="Google Shape;214;p12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Итого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755576" y="851294"/>
            <a:ext cx="7704856" cy="265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ru-RU" sz="1700">
                <a:solidFill>
                  <a:srgbClr val="92D050"/>
                </a:solidFill>
              </a:rPr>
              <a:t>Вызвать alert</a:t>
            </a:r>
            <a:endParaRPr b="1" sz="17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/>
              <a:t>Создайте страницу, которая отобразит сообщение «Я люблю JavaScript!»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92D050"/>
                </a:solidFill>
              </a:rPr>
              <a:t>Покажите сообщение с помощью внешнего скрипта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chemeClr val="lt1"/>
                </a:solidFill>
              </a:rPr>
              <a:t>Возьмите решение предыдущей задачи </a:t>
            </a:r>
            <a:r>
              <a:rPr lang="ru-RU" sz="1700">
                <a:solidFill>
                  <a:srgbClr val="FFFF00"/>
                </a:solidFill>
              </a:rPr>
              <a:t>Вызвать</a:t>
            </a:r>
            <a:r>
              <a:rPr lang="ru-RU" sz="1700">
                <a:solidFill>
                  <a:schemeClr val="lt1"/>
                </a:solidFill>
              </a:rPr>
              <a:t> </a:t>
            </a:r>
            <a:r>
              <a:rPr lang="ru-RU" sz="1700">
                <a:solidFill>
                  <a:srgbClr val="FFFF00"/>
                </a:solidFill>
              </a:rPr>
              <a:t>alert</a:t>
            </a:r>
            <a:r>
              <a:rPr lang="ru-RU" sz="1700">
                <a:solidFill>
                  <a:schemeClr val="lt1"/>
                </a:solidFill>
              </a:rPr>
              <a:t>, и измените его. Извлеките содержимое скрипта во внешний файл alert.js, лежащий в той же папке.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chemeClr val="lt1"/>
                </a:solidFill>
              </a:rPr>
              <a:t>Откройте страницу, убедитесь, что оповещение работает.</a:t>
            </a:r>
            <a:endParaRPr/>
          </a:p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ru-RU" sz="2800"/>
              <a:t>Наши любимые задачки ☺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857224" y="142858"/>
            <a:ext cx="7334387" cy="708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Данные в JS</a:t>
            </a:r>
            <a:endParaRPr sz="3600"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539552" y="860968"/>
            <a:ext cx="7742465" cy="385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7175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solidFill>
                  <a:srgbClr val="FFFF00"/>
                </a:solidFill>
              </a:rPr>
              <a:t>Данные</a:t>
            </a:r>
            <a:r>
              <a:rPr lang="ru-RU" sz="2000"/>
              <a:t> - это объекты, которыми может оперировать JavaScript, к примеру, имя пользователя - это </a:t>
            </a:r>
            <a:r>
              <a:rPr lang="ru-RU" sz="2000">
                <a:solidFill>
                  <a:srgbClr val="FFFF00"/>
                </a:solidFill>
              </a:rPr>
              <a:t>строка</a:t>
            </a:r>
            <a:r>
              <a:rPr lang="ru-RU" sz="2000"/>
              <a:t>, а его возраст - это </a:t>
            </a:r>
            <a:r>
              <a:rPr lang="ru-RU" sz="2000">
                <a:solidFill>
                  <a:srgbClr val="FFFF00"/>
                </a:solidFill>
              </a:rPr>
              <a:t>число</a:t>
            </a:r>
            <a:r>
              <a:rPr lang="ru-RU" sz="2000"/>
              <a:t>. Данные могут быть разных </a:t>
            </a:r>
            <a:r>
              <a:rPr b="1" lang="ru-RU" sz="2000"/>
              <a:t>типов</a:t>
            </a:r>
            <a:r>
              <a:rPr lang="ru-RU" sz="2000"/>
              <a:t>.</a:t>
            </a:r>
            <a:endParaRPr sz="2000"/>
          </a:p>
          <a:p>
            <a:pPr indent="0" lvl="0" marL="257175" rtl="0" algn="l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Самыми простыми </a:t>
            </a:r>
            <a:r>
              <a:rPr b="1" lang="ru-RU" sz="2000">
                <a:solidFill>
                  <a:srgbClr val="FFFF00"/>
                </a:solidFill>
              </a:rPr>
              <a:t>типами</a:t>
            </a:r>
            <a:r>
              <a:rPr b="1" lang="ru-RU" sz="2000"/>
              <a:t> данных</a:t>
            </a:r>
            <a:r>
              <a:rPr lang="ru-RU" sz="2000"/>
              <a:t> в JavaScript являются </a:t>
            </a:r>
            <a:r>
              <a:rPr b="1" lang="ru-RU" sz="2000">
                <a:solidFill>
                  <a:srgbClr val="FFFF00"/>
                </a:solidFill>
              </a:rPr>
              <a:t>строки</a:t>
            </a:r>
            <a:r>
              <a:rPr lang="ru-RU" sz="2000"/>
              <a:t> и </a:t>
            </a:r>
            <a:r>
              <a:rPr b="1" lang="ru-RU" sz="2000">
                <a:solidFill>
                  <a:srgbClr val="FFFF00"/>
                </a:solidFill>
              </a:rPr>
              <a:t>числа</a:t>
            </a:r>
            <a:r>
              <a:rPr lang="ru-RU" sz="2000"/>
              <a:t>.</a:t>
            </a:r>
            <a:endParaRPr sz="2000"/>
          </a:p>
          <a:p>
            <a:pPr indent="0" lvl="0" marL="257175" rtl="0" algn="l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b="1" lang="ru-RU" sz="2000">
                <a:solidFill>
                  <a:srgbClr val="FFFF00"/>
                </a:solidFill>
              </a:rPr>
              <a:t>Числа</a:t>
            </a:r>
            <a:r>
              <a:rPr lang="ru-RU" sz="2000"/>
              <a:t> обозначают сами себя: 1, 12, 145, а вот </a:t>
            </a:r>
            <a:r>
              <a:rPr b="1" lang="ru-RU" sz="2000">
                <a:solidFill>
                  <a:srgbClr val="FFFF00"/>
                </a:solidFill>
              </a:rPr>
              <a:t>строки</a:t>
            </a:r>
            <a:r>
              <a:rPr lang="ru-RU" sz="2000"/>
              <a:t> требуется брать в кавычки (</a:t>
            </a:r>
            <a:r>
              <a:rPr lang="ru-RU" sz="2000">
                <a:solidFill>
                  <a:srgbClr val="FFFF00"/>
                </a:solidFill>
              </a:rPr>
              <a:t>одинарные</a:t>
            </a:r>
            <a:r>
              <a:rPr lang="ru-RU" sz="2000"/>
              <a:t> или </a:t>
            </a:r>
            <a:r>
              <a:rPr lang="ru-RU" sz="2000">
                <a:solidFill>
                  <a:srgbClr val="FFFF00"/>
                </a:solidFill>
              </a:rPr>
              <a:t>двойные</a:t>
            </a:r>
            <a:r>
              <a:rPr lang="ru-RU" sz="2000"/>
              <a:t> - без разницы): </a:t>
            </a:r>
            <a:endParaRPr/>
          </a:p>
          <a:p>
            <a:pPr indent="0" lvl="0" marL="257175" rtl="0" algn="ctr">
              <a:spcBef>
                <a:spcPts val="75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'строка' или “строка” или `строка`</a:t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5575" lvl="0" marL="257175" rtl="0" algn="l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467544" y="214296"/>
            <a:ext cx="7795505" cy="55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Переменные</a:t>
            </a:r>
            <a:endParaRPr/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380483" y="771550"/>
            <a:ext cx="7852850" cy="415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FFFF00"/>
                </a:solidFill>
              </a:rPr>
              <a:t>Что такое переменные?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120"/>
              <a:buNone/>
            </a:pPr>
            <a:r>
              <a:rPr lang="ru-RU" sz="1600"/>
              <a:t>Переменные в JavaScript - это контейнеры для хранения данных. Они позволяют нам сохранять и манипулировать информацией в наших программах. Вот пример объявления переменной: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message;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600"/>
              <a:buNone/>
            </a:pPr>
            <a:r>
              <a:rPr lang="ru-RU" sz="1600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Теперь можно поместить в неё данные (другими словами, </a:t>
            </a:r>
            <a:r>
              <a:rPr i="1" lang="ru-RU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определить переменную</a:t>
            </a:r>
            <a:r>
              <a:rPr lang="ru-RU" sz="1600">
                <a:solidFill>
                  <a:srgbClr val="E2E3E7"/>
                </a:solidFill>
                <a:latin typeface="Arial"/>
                <a:ea typeface="Arial"/>
                <a:cs typeface="Arial"/>
                <a:sym typeface="Arial"/>
              </a:rPr>
              <a:t>), используя оператор присваивания 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message;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message = 'Hello'</a:t>
            </a:r>
            <a:endParaRPr sz="1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300"/>
              <a:buNone/>
            </a:pPr>
            <a:r>
              <a:rPr lang="ru-RU" sz="1650"/>
              <a:t>Для краткости можно совместить объявление переменной и запись данных в одну строку:</a:t>
            </a:r>
            <a:endParaRPr sz="1650"/>
          </a:p>
          <a:p>
            <a:pPr indent="0" lvl="3" marL="9429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message = 'Hello!'</a:t>
            </a:r>
            <a:r>
              <a:rPr lang="ru-RU" sz="1200">
                <a:solidFill>
                  <a:schemeClr val="lt1"/>
                </a:solidFill>
              </a:rPr>
              <a:t>// определяем переменную и присваиваем ей значение</a:t>
            </a:r>
            <a:r>
              <a:rPr lang="ru-RU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alert(message); </a:t>
            </a:r>
            <a:r>
              <a:rPr lang="ru-RU" sz="1200">
                <a:solidFill>
                  <a:srgbClr val="F2F2F2"/>
                </a:solidFill>
              </a:rPr>
              <a:t>//</a:t>
            </a:r>
            <a:r>
              <a:rPr lang="ru-RU" sz="1600">
                <a:solidFill>
                  <a:srgbClr val="F2F2F2"/>
                </a:solidFill>
              </a:rPr>
              <a:t> </a:t>
            </a:r>
            <a:r>
              <a:rPr lang="ru-RU" sz="1200">
                <a:solidFill>
                  <a:srgbClr val="F2F2F2"/>
                </a:solidFill>
              </a:rPr>
              <a:t>Hello!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300"/>
              <a:buNone/>
            </a:pPr>
            <a:r>
              <a:rPr lang="ru-RU" sz="1650"/>
              <a:t>Мы также можем объявить несколько переменных в одной строке: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ru-RU" sz="1800">
                <a:solidFill>
                  <a:srgbClr val="FFFF00"/>
                </a:solidFill>
              </a:rPr>
              <a:t>	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user = 'John', age = 25, message = 'Hello';</a:t>
            </a:r>
            <a:r>
              <a:rPr lang="ru-RU" sz="1600">
                <a:solidFill>
                  <a:srgbClr val="FFFF00"/>
                </a:solidFill>
              </a:rPr>
              <a:t> </a:t>
            </a:r>
            <a:endParaRPr sz="1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467544" y="214296"/>
            <a:ext cx="7795505" cy="55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Переменные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380483" y="771550"/>
            <a:ext cx="7852850" cy="415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FFFF00"/>
                </a:solidFill>
              </a:rPr>
              <a:t>Ключевые слова var, let, const: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В JavaScript есть три способа объявления переменных: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var </a:t>
            </a:r>
            <a:r>
              <a:rPr lang="ru-RU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oldWay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= "Я старый способ";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newWay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= "Я новый способ";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constant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= "Я не изменюсь";</a:t>
            </a:r>
            <a:endParaRPr/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SzPts val="1280"/>
              <a:buNone/>
            </a:pPr>
            <a:r>
              <a:rPr b="1" lang="ru-RU" sz="1600">
                <a:solidFill>
                  <a:srgbClr val="FFFF00"/>
                </a:solidFill>
              </a:rPr>
              <a:t>Отличия между var, let и const: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/>
              <a:t> имеет функциональную область видимости и поднимается (hoisting).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-RU" sz="1600"/>
              <a:t> имеет блочную область видимости и не поднимается.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ru-RU" sz="1600"/>
              <a:t> также имеет блочную область видимости, но значение нельзя изменить после присваивания.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467544" y="214296"/>
            <a:ext cx="7795505" cy="55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Переменные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380475" y="771550"/>
            <a:ext cx="80079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ru-RU" sz="1800">
                <a:solidFill>
                  <a:srgbClr val="FFFF00"/>
                </a:solidFill>
              </a:rPr>
              <a:t>Имена переменных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В JavaScript есть два </a:t>
            </a:r>
            <a:r>
              <a:rPr lang="ru-RU" sz="1600">
                <a:solidFill>
                  <a:srgbClr val="FFFF00"/>
                </a:solidFill>
              </a:rPr>
              <a:t>ограничения</a:t>
            </a:r>
            <a:r>
              <a:rPr lang="ru-RU" sz="1600">
                <a:solidFill>
                  <a:schemeClr val="lt1"/>
                </a:solidFill>
              </a:rPr>
              <a:t>, касающиеся </a:t>
            </a:r>
            <a:r>
              <a:rPr lang="ru-RU" sz="1600">
                <a:solidFill>
                  <a:srgbClr val="FFFF00"/>
                </a:solidFill>
              </a:rPr>
              <a:t>имён переменных</a:t>
            </a:r>
            <a:r>
              <a:rPr lang="ru-RU" sz="1600">
                <a:solidFill>
                  <a:schemeClr val="lt1"/>
                </a:solidFill>
              </a:rPr>
              <a:t>:</a:t>
            </a:r>
            <a:endParaRPr sz="1000">
              <a:solidFill>
                <a:schemeClr val="lt1"/>
              </a:solidFill>
            </a:endParaRPr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Имя переменной должно содержать </a:t>
            </a:r>
            <a:r>
              <a:rPr b="1" lang="ru-RU" sz="1600" u="sng">
                <a:solidFill>
                  <a:schemeClr val="lt1"/>
                </a:solidFill>
              </a:rPr>
              <a:t>только</a:t>
            </a:r>
            <a:r>
              <a:rPr lang="ru-RU" sz="1600">
                <a:solidFill>
                  <a:schemeClr val="lt1"/>
                </a:solidFill>
              </a:rPr>
              <a:t> </a:t>
            </a:r>
            <a:r>
              <a:rPr lang="ru-RU" sz="1600">
                <a:solidFill>
                  <a:srgbClr val="FFFF00"/>
                </a:solidFill>
              </a:rPr>
              <a:t>буквы</a:t>
            </a:r>
            <a:r>
              <a:rPr lang="ru-RU" sz="1600">
                <a:solidFill>
                  <a:schemeClr val="lt1"/>
                </a:solidFill>
              </a:rPr>
              <a:t>, </a:t>
            </a:r>
            <a:r>
              <a:rPr lang="ru-RU" sz="1600">
                <a:solidFill>
                  <a:srgbClr val="FFFF00"/>
                </a:solidFill>
              </a:rPr>
              <a:t>цифры</a:t>
            </a:r>
            <a:r>
              <a:rPr lang="ru-RU" sz="1600">
                <a:solidFill>
                  <a:schemeClr val="lt1"/>
                </a:solidFill>
              </a:rPr>
              <a:t> или </a:t>
            </a:r>
            <a:r>
              <a:rPr lang="ru-RU" sz="1600">
                <a:solidFill>
                  <a:srgbClr val="FFFF00"/>
                </a:solidFill>
              </a:rPr>
              <a:t>символы $ </a:t>
            </a:r>
            <a:r>
              <a:rPr lang="ru-RU" sz="1600">
                <a:solidFill>
                  <a:schemeClr val="lt1"/>
                </a:solidFill>
              </a:rPr>
              <a:t>и </a:t>
            </a:r>
            <a:r>
              <a:rPr lang="ru-RU" sz="1600">
                <a:solidFill>
                  <a:srgbClr val="FFFF00"/>
                </a:solidFill>
              </a:rPr>
              <a:t>_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Первый символ </a:t>
            </a:r>
            <a:r>
              <a:rPr b="1" lang="ru-RU" sz="1600" u="sng">
                <a:solidFill>
                  <a:schemeClr val="lt1"/>
                </a:solidFill>
              </a:rPr>
              <a:t>не должен </a:t>
            </a:r>
            <a:r>
              <a:rPr lang="ru-RU" sz="1600">
                <a:solidFill>
                  <a:schemeClr val="lt1"/>
                </a:solidFill>
              </a:rPr>
              <a:t>быть </a:t>
            </a:r>
            <a:r>
              <a:rPr lang="ru-RU" sz="1600">
                <a:solidFill>
                  <a:srgbClr val="FFFF00"/>
                </a:solidFill>
              </a:rPr>
              <a:t>цифрой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Примеры допустимых имён: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userName;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test123;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$; 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var _; 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user_Name;</a:t>
            </a:r>
            <a:endParaRPr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</a:pPr>
            <a:r>
              <a:t/>
            </a:r>
            <a:endParaRPr sz="1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</a:pPr>
            <a:r>
              <a:rPr lang="ru-RU" sz="1600"/>
              <a:t>Примеры неправильных имён переменных:</a:t>
            </a:r>
            <a:endParaRPr sz="1600"/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1a;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my-name; 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ru-RU" sz="17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!!!Переменные с именами </a:t>
            </a:r>
            <a:r>
              <a:rPr b="1"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b="1" lang="ru-RU" sz="17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b="1"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b="1" lang="ru-RU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– </a:t>
            </a:r>
            <a:r>
              <a:rPr b="1" lang="ru-RU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ЭТО ДВЕ РАЗНЫЕ ПЕРЕМЕННЫЕ!!!</a:t>
            </a:r>
            <a:endParaRPr b="1" sz="1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00038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</a:pPr>
            <a:r>
              <a:t/>
            </a:r>
            <a:endParaRPr sz="11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467544" y="214296"/>
            <a:ext cx="7795505" cy="55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Переменные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380482" y="771550"/>
            <a:ext cx="8007941" cy="415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Существует список зарезервированных слов, которые </a:t>
            </a:r>
            <a:r>
              <a:rPr b="1" lang="ru-RU" sz="1600">
                <a:solidFill>
                  <a:srgbClr val="FFFF00"/>
                </a:solidFill>
              </a:rPr>
              <a:t>НЕЛЬЗЯ</a:t>
            </a:r>
            <a:r>
              <a:rPr lang="ru-RU" sz="1600">
                <a:solidFill>
                  <a:schemeClr val="lt1"/>
                </a:solidFill>
              </a:rPr>
              <a:t> использовать в качестве </a:t>
            </a:r>
            <a:r>
              <a:rPr lang="ru-RU" sz="1600">
                <a:solidFill>
                  <a:srgbClr val="FFFF00"/>
                </a:solidFill>
              </a:rPr>
              <a:t>имён переменных</a:t>
            </a:r>
            <a:r>
              <a:rPr lang="ru-RU" sz="1600">
                <a:solidFill>
                  <a:schemeClr val="lt1"/>
                </a:solidFill>
              </a:rPr>
              <a:t>, потому что они используются самим языком.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Например: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	</a:t>
            </a:r>
            <a:r>
              <a:rPr lang="ru-RU" sz="1600">
                <a:solidFill>
                  <a:srgbClr val="FFFF00"/>
                </a:solidFill>
              </a:rPr>
              <a:t>let, class, return и function </a:t>
            </a:r>
            <a:r>
              <a:rPr lang="ru-RU" sz="1600">
                <a:solidFill>
                  <a:schemeClr val="lt1"/>
                </a:solidFill>
              </a:rPr>
              <a:t>зарезервированы.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ru-RU" sz="1600">
                <a:solidFill>
                  <a:schemeClr val="lt1"/>
                </a:solidFill>
              </a:rPr>
              <a:t>Приведённый ниже код даёт синтаксическую ошибку: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let = 5; </a:t>
            </a:r>
            <a:r>
              <a:rPr lang="ru-RU" sz="1600">
                <a:solidFill>
                  <a:schemeClr val="lt1"/>
                </a:solidFill>
              </a:rPr>
              <a:t>// нельзя назвать переменную </a:t>
            </a: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-RU" sz="1600">
                <a:solidFill>
                  <a:schemeClr val="lt1"/>
                </a:solidFill>
              </a:rPr>
              <a:t>, </a:t>
            </a:r>
            <a:r>
              <a:rPr lang="ru-RU" sz="1600">
                <a:solidFill>
                  <a:srgbClr val="FF0000"/>
                </a:solidFill>
              </a:rPr>
              <a:t>ОШИБКА</a:t>
            </a:r>
            <a:r>
              <a:rPr lang="ru-RU" sz="1600">
                <a:solidFill>
                  <a:schemeClr val="lt1"/>
                </a:solidFill>
              </a:rPr>
              <a:t>!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return = 5;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467544" y="214296"/>
            <a:ext cx="7795505" cy="557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Переменные</a:t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380482" y="771550"/>
            <a:ext cx="8007941" cy="415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</a:rPr>
              <a:t>Константы в верхнем регистре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Широко распространена практика использования констант в качестве псевдонимов для трудно запоминаемых значений, которые известны до начала исполнения скрипта.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Названия таких констант пишутся с использованием заглавных букв и подчёркивания.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Например, сделаем константы для различных цветов в «шестнадцатеричном формате»: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COLOR_RED = "#F00";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COLOR_GREEN = "#0F0";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COLOR_BLUE = "#00F";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 COLOR_ORANGE = "#FF7F00";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// ...когда нам нужно выбрать цвет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color = COLOR_ORANGE;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console.log(color); // #FF7F00</a:t>
            </a:r>
            <a:endParaRPr/>
          </a:p>
          <a:p>
            <a:pPr indent="0" lvl="2" marL="600075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t/>
            </a:r>
            <a:endParaRPr sz="19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1600">
                <a:solidFill>
                  <a:srgbClr val="FFFF00"/>
                </a:solidFill>
              </a:rPr>
              <a:t>Преимущества: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COLOR_ORANGE гораздо легче запомнить, чем "#FF7F00".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Гораздо легче допустить ошибку при вводе "#FF7F00", чем при вводе COLOR_ORANGE.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1600">
                <a:solidFill>
                  <a:schemeClr val="lt1"/>
                </a:solidFill>
              </a:rPr>
              <a:t>При чтении кода COLOR_ORANGE намного понятнее, чем #FF7F00.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785786" y="339502"/>
            <a:ext cx="7334387" cy="63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ru-RU" sz="3200"/>
              <a:t>Что такое JavaScript?</a:t>
            </a:r>
            <a:endParaRPr sz="3200"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785786" y="1059582"/>
            <a:ext cx="7334387" cy="331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Изначально </a:t>
            </a:r>
            <a:r>
              <a:rPr lang="ru-RU" sz="1600">
                <a:solidFill>
                  <a:srgbClr val="FFFF00"/>
                </a:solidFill>
              </a:rPr>
              <a:t>JavaScript</a:t>
            </a:r>
            <a:r>
              <a:rPr lang="ru-RU" sz="1600"/>
              <a:t> был создан, чтобы </a:t>
            </a:r>
            <a:r>
              <a:rPr i="1" lang="ru-RU" sz="1600"/>
              <a:t>«сделать веб-страницы живыми»</a:t>
            </a:r>
            <a:r>
              <a:rPr lang="ru-RU" sz="1600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Программы на этом языке называются </a:t>
            </a:r>
            <a:r>
              <a:rPr lang="ru-RU" sz="1600">
                <a:solidFill>
                  <a:srgbClr val="FFFF00"/>
                </a:solidFill>
              </a:rPr>
              <a:t>скриптами</a:t>
            </a:r>
            <a:r>
              <a:rPr lang="ru-RU" sz="1600"/>
              <a:t>. Они могут встраиваться в HTML и выполняться автоматически при загрузке веб-страницы.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solidFill>
                  <a:srgbClr val="FFFF00"/>
                </a:solidFill>
              </a:rPr>
              <a:t>Почему JavaScript?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Когда JavaScript создавался, у него было другое имя – «LiveScript». Однако, язык Java был очень популярен в то время, и было решено, что позиционирование JavaScript как «младшего брата» Java будет полезно.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Со временем JavaScript стал полностью независимым языком со своей собственной спецификацией, называющейся </a:t>
            </a:r>
            <a:r>
              <a:rPr lang="ru-RU" sz="16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ECMAScript</a:t>
            </a:r>
            <a:r>
              <a:rPr lang="ru-RU" sz="1600"/>
              <a:t>, и сейчас не имеет никакого отношения к Java.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857224" y="428610"/>
            <a:ext cx="7334387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&lt;!DOCTYPE html&gt;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&lt;html&gt;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&lt;head&gt; 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&lt;meta charset="utf-8"&gt; 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&lt;title&gt;Это заголовок тайтл&lt;/title&gt;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&lt;script&gt; 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00075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name = 'Дима'; </a:t>
            </a:r>
            <a:endParaRPr/>
          </a:p>
          <a:p>
            <a:pPr indent="0" lvl="2" marL="600075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console.log('Привет, '+ name); 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&lt;/script&gt; 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&lt;/head&gt; </a:t>
            </a:r>
            <a:endParaRPr/>
          </a:p>
          <a:p>
            <a:pPr indent="0" lvl="1" marL="300038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&lt;body&gt;Это основное содержимое страницы.&lt;/body&gt;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451742" y="428610"/>
            <a:ext cx="2786082" cy="120032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JS выводит свои ошибки в консоли, чтобы открыть консоль нажмите F12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785786" y="285734"/>
            <a:ext cx="7334387" cy="55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200"/>
              <a:t>Итого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766005" y="843558"/>
            <a:ext cx="7334387" cy="37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Мы можем объявить переменные для хранения данных с помощью ключевых слов </a:t>
            </a:r>
            <a:r>
              <a:rPr lang="ru-RU" sz="1800">
                <a:solidFill>
                  <a:srgbClr val="FFFF00"/>
                </a:solidFill>
              </a:rPr>
              <a:t>var</a:t>
            </a:r>
            <a:r>
              <a:rPr lang="ru-RU" sz="1800"/>
              <a:t>, </a:t>
            </a:r>
            <a:r>
              <a:rPr lang="ru-RU" sz="1800">
                <a:solidFill>
                  <a:srgbClr val="FFFF00"/>
                </a:solidFill>
              </a:rPr>
              <a:t>let</a:t>
            </a:r>
            <a:r>
              <a:rPr lang="ru-RU" sz="1800"/>
              <a:t> или </a:t>
            </a:r>
            <a:r>
              <a:rPr lang="ru-RU" sz="1800">
                <a:solidFill>
                  <a:srgbClr val="FFFF00"/>
                </a:solidFill>
              </a:rPr>
              <a:t>const</a:t>
            </a:r>
            <a:r>
              <a:rPr lang="ru-RU" sz="1800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let</a:t>
            </a:r>
            <a:r>
              <a:rPr lang="ru-RU" sz="1800"/>
              <a:t> – это современный способ объявления.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92D050"/>
                </a:solidFill>
              </a:rPr>
              <a:t>var</a:t>
            </a:r>
            <a:r>
              <a:rPr lang="ru-RU" sz="1800"/>
              <a:t> – это устаревший способ объявления. Обычно мы вообще не используем его, но мы рассмотрим тонкие отличия от </a:t>
            </a:r>
            <a:r>
              <a:rPr lang="ru-RU" sz="1800">
                <a:solidFill>
                  <a:srgbClr val="FFFF00"/>
                </a:solidFill>
              </a:rPr>
              <a:t>let</a:t>
            </a:r>
            <a:r>
              <a:rPr lang="ru-RU" sz="1800"/>
              <a:t> в главе Устаревшее ключевое слово </a:t>
            </a:r>
            <a:r>
              <a:rPr lang="ru-RU" sz="1800">
                <a:solidFill>
                  <a:srgbClr val="92D050"/>
                </a:solidFill>
              </a:rPr>
              <a:t>var</a:t>
            </a:r>
            <a:r>
              <a:rPr lang="ru-RU" sz="1800"/>
              <a:t> на случай, если это всё-таки вам понадобится.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C000"/>
                </a:solidFill>
              </a:rPr>
              <a:t>const</a:t>
            </a:r>
            <a:r>
              <a:rPr lang="ru-RU" sz="1800"/>
              <a:t> – похоже на </a:t>
            </a:r>
            <a:r>
              <a:rPr lang="ru-RU" sz="1800">
                <a:solidFill>
                  <a:srgbClr val="FFFF00"/>
                </a:solidFill>
              </a:rPr>
              <a:t>let</a:t>
            </a:r>
            <a:r>
              <a:rPr lang="ru-RU" sz="1800"/>
              <a:t>, но значение переменной не может изменяться.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Переменные должны быть названы таким образом, чтобы мы могли легко понять, что у них внутри.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755576" y="851294"/>
            <a:ext cx="7334387" cy="4077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92D050"/>
                </a:solidFill>
              </a:rPr>
              <a:t>Работа с переменными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Объявите две переменные: </a:t>
            </a:r>
            <a:r>
              <a:rPr lang="ru-RU" sz="1600">
                <a:solidFill>
                  <a:srgbClr val="FFFF00"/>
                </a:solidFill>
              </a:rPr>
              <a:t>admin</a:t>
            </a:r>
            <a:r>
              <a:rPr lang="ru-RU" sz="1600">
                <a:solidFill>
                  <a:schemeClr val="lt1"/>
                </a:solidFill>
              </a:rPr>
              <a:t> и </a:t>
            </a:r>
            <a:r>
              <a:rPr lang="ru-RU" sz="1600">
                <a:solidFill>
                  <a:srgbClr val="FFFF00"/>
                </a:solidFill>
              </a:rPr>
              <a:t>name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Запишите строку "Джон" в переменную </a:t>
            </a:r>
            <a:r>
              <a:rPr lang="ru-RU" sz="1600">
                <a:solidFill>
                  <a:srgbClr val="FFFF00"/>
                </a:solidFill>
              </a:rPr>
              <a:t>name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Скопируйте значение из переменной </a:t>
            </a:r>
            <a:r>
              <a:rPr lang="ru-RU" sz="1600">
                <a:solidFill>
                  <a:srgbClr val="FFFF00"/>
                </a:solidFill>
              </a:rPr>
              <a:t>name</a:t>
            </a:r>
            <a:r>
              <a:rPr lang="ru-RU" sz="1600">
                <a:solidFill>
                  <a:schemeClr val="lt1"/>
                </a:solidFill>
              </a:rPr>
              <a:t> в </a:t>
            </a:r>
            <a:r>
              <a:rPr lang="ru-RU" sz="1600">
                <a:solidFill>
                  <a:srgbClr val="FFFF00"/>
                </a:solidFill>
              </a:rPr>
              <a:t>admin</a:t>
            </a:r>
            <a:r>
              <a:rPr lang="ru-RU" sz="1600">
                <a:solidFill>
                  <a:schemeClr val="lt1"/>
                </a:solidFill>
              </a:rPr>
              <a:t>.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>
                <a:solidFill>
                  <a:schemeClr val="lt1"/>
                </a:solidFill>
              </a:rPr>
              <a:t>Выведите на экран значение </a:t>
            </a:r>
            <a:r>
              <a:rPr lang="ru-RU" sz="1600">
                <a:solidFill>
                  <a:srgbClr val="FFFF00"/>
                </a:solidFill>
              </a:rPr>
              <a:t>admin</a:t>
            </a:r>
            <a:r>
              <a:rPr lang="ru-RU" sz="1600">
                <a:solidFill>
                  <a:schemeClr val="lt1"/>
                </a:solidFill>
              </a:rPr>
              <a:t>, используя функцию </a:t>
            </a:r>
            <a:r>
              <a:rPr lang="ru-RU" sz="1600">
                <a:solidFill>
                  <a:srgbClr val="FFFF00"/>
                </a:solidFill>
              </a:rPr>
              <a:t>alert</a:t>
            </a:r>
            <a:r>
              <a:rPr lang="ru-RU" sz="1600">
                <a:solidFill>
                  <a:schemeClr val="lt1"/>
                </a:solidFill>
              </a:rPr>
              <a:t> (должна показать «Джон»).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92D050"/>
                </a:solidFill>
              </a:rPr>
              <a:t>Придумайте правильные имена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/>
              <a:t>Создайте переменную для названия нашей планеты. Как бы вы её назвали?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/>
              <a:t>Создайте переменную для хранения имени текущего посетителя сайта. Как бы вы назвали такую переменную?</a:t>
            </a:r>
            <a:endParaRPr/>
          </a:p>
          <a:p>
            <a:pPr indent="-186055" lvl="0" marL="257175" rtl="0" algn="l">
              <a:spcBef>
                <a:spcPts val="750"/>
              </a:spcBef>
              <a:spcAft>
                <a:spcPts val="0"/>
              </a:spcAft>
              <a:buSzPts val="112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77" name="Google Shape;277;p22"/>
          <p:cNvSpPr txBox="1"/>
          <p:nvPr>
            <p:ph type="title"/>
          </p:nvPr>
        </p:nvSpPr>
        <p:spPr>
          <a:xfrm>
            <a:off x="683568" y="214296"/>
            <a:ext cx="7776864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ru-RU" sz="2800"/>
              <a:t>Наши любимые задачки </a:t>
            </a:r>
            <a:r>
              <a:rPr b="1" lang="ru-RU" sz="2800"/>
              <a:t>☺ 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755576" y="851294"/>
            <a:ext cx="7334387" cy="316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Подготовка к выполнению задания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Создать на </a:t>
            </a:r>
            <a:r>
              <a:rPr lang="ru-RU" sz="1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ru-RU" sz="1800">
                <a:solidFill>
                  <a:schemeClr val="lt1"/>
                </a:solidFill>
              </a:rPr>
              <a:t> репозиторий web_2.0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Создать папку lesson1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Запушить репозиторий себе на компьютер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Скачать и установить </a:t>
            </a:r>
            <a:r>
              <a:rPr lang="ru-RU" sz="1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VS_CODE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Открыть проект в VS_CODE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Создать файл scripts.js и index.html </a:t>
            </a:r>
            <a:endParaRPr/>
          </a:p>
          <a:p>
            <a:pPr indent="-342900" lvl="0" marL="342900" rtl="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ru-RU" sz="1800">
                <a:solidFill>
                  <a:schemeClr val="lt1"/>
                </a:solidFill>
              </a:rPr>
              <a:t>Подключить файл scripts.js в файл index.html</a:t>
            </a:r>
            <a:endParaRPr/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755576" y="851294"/>
            <a:ext cx="7334387" cy="316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chemeClr val="lt1"/>
                </a:solidFill>
              </a:rPr>
              <a:t>Задачи ☺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040"/>
              <a:buFont typeface="Trebuchet MS"/>
              <a:buAutoNum type="arabicPeriod"/>
            </a:pPr>
            <a:r>
              <a:rPr lang="ru-RU"/>
              <a:t>Создайте переменную для названия нашей планеты. Как бы вы её назвали? Создайте переменную для хранения имени текущего посетителя сайта. Как бы вы назвали такую переменную?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20"/>
              <a:buFont typeface="Trebuchet MS"/>
              <a:buAutoNum type="arabicPeriod"/>
            </a:pPr>
            <a:r>
              <a:rPr lang="ru-RU" sz="1400">
                <a:solidFill>
                  <a:schemeClr val="lt1"/>
                </a:solidFill>
              </a:rPr>
              <a:t>Создайте страницу, которая спрашивает имя у пользователя и выводит его.</a:t>
            </a:r>
            <a:endParaRPr sz="14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120"/>
              <a:buFont typeface="Trebuchet MS"/>
              <a:buAutoNum type="arabicPeriod"/>
            </a:pPr>
            <a:r>
              <a:rPr lang="ru-RU" sz="1400">
                <a:solidFill>
                  <a:schemeClr val="lt1"/>
                </a:solidFill>
              </a:rPr>
              <a:t>Запросить у пользователя число. Затем запросить степень, в которую нужно возвести это число. Вывести в консоль результат.</a:t>
            </a:r>
            <a:br>
              <a:rPr lang="ru-RU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rgbClr val="FFFF00"/>
                </a:solidFill>
              </a:rPr>
              <a:t>Задачки для самостоятельной подготовки: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1-5, 19-22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ru-RU" sz="1400">
                <a:solidFill>
                  <a:schemeClr val="lt1"/>
                </a:solidFill>
              </a:rPr>
              <a:t>https://code-basics.com/ru/languages/javascript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1" name="Google Shape;291;p24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idx="1" type="body"/>
          </p:nvPr>
        </p:nvSpPr>
        <p:spPr>
          <a:xfrm>
            <a:off x="755576" y="851294"/>
            <a:ext cx="7334387" cy="40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Литература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/>
              <a:t>🔗   </a:t>
            </a:r>
            <a:r>
              <a:rPr lang="ru-RU" u="sng">
                <a:solidFill>
                  <a:schemeClr val="hlink"/>
                </a:solidFill>
                <a:hlinkClick r:id="rId3"/>
              </a:rPr>
              <a:t>"Современный учебник JavaScript". Илья Кантор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/>
              <a:t>🔗   </a:t>
            </a:r>
            <a:r>
              <a:rPr lang="ru-RU" u="sng">
                <a:solidFill>
                  <a:schemeClr val="hlink"/>
                </a:solidFill>
                <a:hlinkClick r:id="rId4"/>
              </a:rPr>
              <a:t>MDN Web Docs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/>
              <a:t>🔗   </a:t>
            </a:r>
            <a:r>
              <a:rPr lang="ru-RU" u="sng">
                <a:solidFill>
                  <a:schemeClr val="hlink"/>
                </a:solidFill>
                <a:hlinkClick r:id="rId5"/>
              </a:rPr>
              <a:t>"Вы не знаете JS". Кайл Симпсон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/>
              <a:t>🔗   </a:t>
            </a:r>
            <a:r>
              <a:rPr lang="ru-RU" u="sng">
                <a:solidFill>
                  <a:schemeClr val="hlink"/>
                </a:solidFill>
                <a:hlinkClick r:id="rId6"/>
              </a:rPr>
              <a:t>"JavaScript. Подробное руководство". Дэвид Флэнаган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Редакторы кода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 u="sng">
                <a:solidFill>
                  <a:schemeClr val="hlink"/>
                </a:solidFill>
                <a:hlinkClick r:id="rId7"/>
              </a:rPr>
              <a:t>Visual Studio Code</a:t>
            </a:r>
            <a:r>
              <a:rPr lang="ru-RU"/>
              <a:t> (кросс-платформенная, бесплатная).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 u="sng">
                <a:solidFill>
                  <a:schemeClr val="hlink"/>
                </a:solidFill>
                <a:hlinkClick r:id="rId8"/>
              </a:rPr>
              <a:t>WebStorm</a:t>
            </a:r>
            <a:r>
              <a:rPr lang="ru-RU"/>
              <a:t> (кросс-платформенная, платная).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 u="sng">
                <a:solidFill>
                  <a:schemeClr val="hlink"/>
                </a:solidFill>
                <a:hlinkClick r:id="rId9"/>
              </a:rPr>
              <a:t>Sublime Text</a:t>
            </a:r>
            <a:r>
              <a:rPr lang="ru-RU"/>
              <a:t> (кроссплатформенный, условно-бесплатный).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 u="sng">
                <a:solidFill>
                  <a:schemeClr val="hlink"/>
                </a:solidFill>
                <a:hlinkClick r:id="rId10"/>
              </a:rPr>
              <a:t>Notepad++</a:t>
            </a:r>
            <a:r>
              <a:rPr lang="ru-RU"/>
              <a:t> (Windows, бесплатный).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040"/>
              <a:buNone/>
            </a:pPr>
            <a:r>
              <a:rPr lang="ru-RU" u="sng">
                <a:solidFill>
                  <a:schemeClr val="hlink"/>
                </a:solidFill>
                <a:hlinkClick r:id="rId11"/>
              </a:rPr>
              <a:t>Vim</a:t>
            </a:r>
            <a:r>
              <a:rPr lang="ru-RU"/>
              <a:t> и </a:t>
            </a:r>
            <a:r>
              <a:rPr lang="ru-RU" u="sng">
                <a:solidFill>
                  <a:schemeClr val="hlink"/>
                </a:solidFill>
                <a:hlinkClick r:id="rId12"/>
              </a:rPr>
              <a:t>Emacs</a:t>
            </a:r>
            <a:r>
              <a:rPr lang="ru-RU"/>
              <a:t> тоже хороши, если знать, как ими пользоваться.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755576" y="214296"/>
            <a:ext cx="7704856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Дополнительные ресурсы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785786" y="339502"/>
            <a:ext cx="7334387" cy="63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ru-RU" sz="3200"/>
              <a:t>Что такое JavaScript?</a:t>
            </a:r>
            <a:endParaRPr sz="3200"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785786" y="1059582"/>
            <a:ext cx="753063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Сегодня JavaScript может выполняться не только в браузере, но и на сервере или на любом другом устройстве, которое имеет специальную программу, называющуюся </a:t>
            </a:r>
            <a:r>
              <a:rPr lang="ru-RU" sz="16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«движком» JavaScript</a:t>
            </a:r>
            <a:r>
              <a:rPr lang="ru-RU" sz="16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У браузера есть собственный движок, который иногда называют «</a:t>
            </a:r>
            <a:r>
              <a:rPr lang="ru-RU" sz="1600">
                <a:solidFill>
                  <a:srgbClr val="FFFF00"/>
                </a:solidFill>
              </a:rPr>
              <a:t>виртуальная машина JavaScript</a:t>
            </a:r>
            <a:r>
              <a:rPr lang="ru-RU" sz="1600"/>
              <a:t>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Разные движки имеют разные «кодовые имена».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Например: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V8</a:t>
            </a:r>
            <a:r>
              <a:rPr lang="ru-RU" sz="1600"/>
              <a:t> – в Chrome, Opera и 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SpiderMonkey</a:t>
            </a:r>
            <a:r>
              <a:rPr lang="ru-RU" sz="1600">
                <a:solidFill>
                  <a:srgbClr val="FFFF00"/>
                </a:solidFill>
              </a:rPr>
              <a:t> </a:t>
            </a:r>
            <a:r>
              <a:rPr lang="ru-RU" sz="1600"/>
              <a:t>– в Firefox.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…Ещё есть «Chakra» для IE, «JavaScriptCore», «Nitro» и «SquirrelFish» для Safari и т.д.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Эти названия полезно знать, так как они часто используются в статьях для разработчиков.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714348" y="357172"/>
            <a:ext cx="7334387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ru-RU" sz="3200"/>
              <a:t>Что может JavaScript в браузере?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467544" y="1059582"/>
            <a:ext cx="8028216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717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FFFF00"/>
                </a:solidFill>
              </a:rPr>
              <a:t>Например, в браузере JavaScript может:</a:t>
            </a:r>
            <a:endParaRPr/>
          </a:p>
          <a:p>
            <a:pPr indent="-180975" lvl="0" marL="438150" rtl="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/>
              <a:t>Добавлять новый HTML-код на страницу, изменять существующее содержимое, модифицировать стили.</a:t>
            </a:r>
            <a:endParaRPr/>
          </a:p>
          <a:p>
            <a:pPr indent="-180975" lvl="0" marL="438150" rtl="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/>
              <a:t>Реагировать на действия пользователя, щелчки мыши, перемещения указателя, нажатия клавиш.</a:t>
            </a:r>
            <a:endParaRPr/>
          </a:p>
          <a:p>
            <a:pPr indent="-180975" lvl="0" marL="438150" rtl="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/>
              <a:t>Отправлять сетевые запросы на удалённые сервера, скачивать и загружать файлы (технологии </a:t>
            </a:r>
            <a:r>
              <a:rPr lang="ru-RU" sz="18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AJAX</a:t>
            </a:r>
            <a:r>
              <a:rPr lang="ru-RU" sz="1800"/>
              <a:t> и </a:t>
            </a:r>
            <a:r>
              <a:rPr lang="ru-RU" sz="18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COMET</a:t>
            </a:r>
            <a:r>
              <a:rPr lang="ru-RU" sz="1800"/>
              <a:t>).</a:t>
            </a:r>
            <a:endParaRPr/>
          </a:p>
          <a:p>
            <a:pPr indent="-180975" lvl="0" marL="438150" rtl="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/>
              <a:t>Получать и устанавливать куки, задавать вопросы посетителю, показывать сообщения.</a:t>
            </a:r>
            <a:endParaRPr/>
          </a:p>
          <a:p>
            <a:pPr indent="-180975" lvl="0" marL="438150" rtl="0" algn="l">
              <a:spcBef>
                <a:spcPts val="75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ru-RU" sz="1800"/>
              <a:t>Запоминать данные на стороне клиента </a:t>
            </a:r>
            <a:r>
              <a:rPr lang="ru-RU" sz="1800">
                <a:solidFill>
                  <a:srgbClr val="FFFF00"/>
                </a:solidFill>
              </a:rPr>
              <a:t>(«local storage»).</a:t>
            </a:r>
            <a:endParaRPr/>
          </a:p>
          <a:p>
            <a:pPr indent="-188595" lvl="0" marL="257175" rtl="0" algn="l">
              <a:spcBef>
                <a:spcPts val="75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477973" y="267494"/>
            <a:ext cx="7334387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ru-RU" sz="3200"/>
              <a:t>Что делает JavaScript особенным?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467544" y="915566"/>
            <a:ext cx="8028216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Как минимум, </a:t>
            </a:r>
            <a:r>
              <a:rPr i="1" lang="ru-RU" sz="1600">
                <a:solidFill>
                  <a:srgbClr val="FFFF00"/>
                </a:solidFill>
              </a:rPr>
              <a:t>три</a:t>
            </a:r>
            <a:r>
              <a:rPr lang="ru-RU" sz="1600">
                <a:solidFill>
                  <a:srgbClr val="FFFF00"/>
                </a:solidFill>
              </a:rPr>
              <a:t> сильные стороны JavaScript: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/>
              <a:t>Полная интеграция с HTML/CSS.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/>
              <a:t>Простые вещи делаются просто.</a:t>
            </a:r>
            <a:endParaRPr/>
          </a:p>
          <a:p>
            <a:pPr indent="-257175" lvl="0" marL="257175" rtl="0" algn="l">
              <a:spcBef>
                <a:spcPts val="75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ru-RU" sz="1600"/>
              <a:t>Поддерживается всеми основными браузерами и включён по умолчанию.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>
                <a:solidFill>
                  <a:srgbClr val="FFFF00"/>
                </a:solidFill>
              </a:rPr>
              <a:t>JavaScript</a:t>
            </a:r>
            <a:r>
              <a:rPr lang="ru-RU" sz="1600"/>
              <a:t> – это единственная браузерная технология, сочетающая в себе все эти три вещи.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Вот что делает JavaScript особенным. Вот почему это самый распространённый инструмент для создания интерфейсов в браузере.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ru-RU" sz="1600"/>
              <a:t>Хотя, конечно, JavaScript позволяет делать приложения не только в браузерах, но и на сервере, на мобильных устройствах и т.п.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solidFill>
                  <a:srgbClr val="FFFF00"/>
                </a:solidFill>
              </a:rPr>
              <a:t>Так давайте же начнем его изучать ближе ☺</a:t>
            </a:r>
            <a:endParaRPr sz="2400">
              <a:solidFill>
                <a:srgbClr val="FFFF00"/>
              </a:solidFill>
            </a:endParaRPr>
          </a:p>
          <a:p>
            <a:pPr indent="-188595" lvl="0" marL="257175" rtl="0" algn="l">
              <a:spcBef>
                <a:spcPts val="75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83568" y="214296"/>
            <a:ext cx="7508044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ru-RU" sz="3000"/>
              <a:t>Как запустить JavaScript?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39771" y="837858"/>
            <a:ext cx="7526441" cy="409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/>
              <a:t>Написать и запустить JavaScript можно двумя способами: первый заключается в том, что мы пишем код прямо на HTML странице внутри тега </a:t>
            </a:r>
            <a:r>
              <a:rPr b="1" lang="ru-RU" sz="1800">
                <a:solidFill>
                  <a:srgbClr val="FFFF00"/>
                </a:solidFill>
              </a:rPr>
              <a:t>&lt;script&gt;</a:t>
            </a:r>
            <a:r>
              <a:rPr lang="ru-RU" sz="1800">
                <a:solidFill>
                  <a:srgbClr val="FFFF00"/>
                </a:solidFill>
              </a:rPr>
              <a:t>:</a:t>
            </a:r>
            <a:endParaRPr/>
          </a:p>
          <a:p>
            <a:pPr indent="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&lt;!DOCTYPE html&gt;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&lt;html&gt;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&lt;head&gt;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&lt;meta charset="utf-8"&gt;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&lt;title&gt;Это заголовок тайтл &lt;/title&gt;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&lt;script&gt; 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let name </a:t>
            </a:r>
            <a:r>
              <a:rPr b="1"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'Дима’; </a:t>
            </a:r>
            <a:endParaRPr/>
          </a:p>
          <a:p>
            <a:pPr indent="0" lvl="2" marL="85725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alert('Привет, '</a:t>
            </a:r>
            <a:r>
              <a:rPr b="1"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name); 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2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&lt;/script&gt; 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&lt;/head&gt;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&lt;body&gt;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5725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Это основное содержимое страницы. </a:t>
            </a:r>
            <a:endParaRPr/>
          </a:p>
          <a:p>
            <a:pPr indent="0" lvl="1" marL="557213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1700">
                <a:latin typeface="Consolas"/>
                <a:ea typeface="Consolas"/>
                <a:cs typeface="Consolas"/>
                <a:sym typeface="Consolas"/>
              </a:rPr>
              <a:t> &lt;/html&gt;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172593" lvl="0" marL="257175" rtl="0" algn="l">
              <a:spcBef>
                <a:spcPts val="75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500034" y="1071552"/>
            <a:ext cx="7852851" cy="328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7175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Тег </a:t>
            </a:r>
            <a:r>
              <a:rPr b="1" lang="ru-RU" sz="2400">
                <a:solidFill>
                  <a:srgbClr val="FFFF00"/>
                </a:solidFill>
              </a:rPr>
              <a:t>&lt;script&gt;</a:t>
            </a:r>
            <a:r>
              <a:rPr lang="ru-RU" sz="2400">
                <a:solidFill>
                  <a:srgbClr val="FFFF00"/>
                </a:solidFill>
              </a:rPr>
              <a:t> </a:t>
            </a:r>
            <a:r>
              <a:rPr lang="ru-RU" sz="2400"/>
              <a:t>можно располагать в любом месте страницы - как в </a:t>
            </a:r>
            <a:r>
              <a:rPr b="1" lang="ru-RU" sz="2400">
                <a:solidFill>
                  <a:srgbClr val="FFFF00"/>
                </a:solidFill>
              </a:rPr>
              <a:t>&lt;head&gt;</a:t>
            </a:r>
            <a:r>
              <a:rPr lang="ru-RU" sz="2400">
                <a:solidFill>
                  <a:srgbClr val="FFFF00"/>
                </a:solidFill>
              </a:rPr>
              <a:t>, </a:t>
            </a:r>
            <a:r>
              <a:rPr lang="ru-RU" sz="2400"/>
              <a:t>так и в </a:t>
            </a:r>
            <a:r>
              <a:rPr b="1" lang="ru-RU" sz="2400">
                <a:solidFill>
                  <a:srgbClr val="FFFF00"/>
                </a:solidFill>
              </a:rPr>
              <a:t>&lt;body&gt;</a:t>
            </a:r>
            <a:r>
              <a:rPr lang="ru-RU" sz="2400">
                <a:solidFill>
                  <a:srgbClr val="FFFF00"/>
                </a:solidFill>
              </a:rPr>
              <a:t>.</a:t>
            </a:r>
            <a:endParaRPr/>
          </a:p>
          <a:p>
            <a:pPr indent="0" lvl="0" marL="257175" rtl="0" algn="l">
              <a:spcBef>
                <a:spcPts val="75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Второй вариант заключается в том, что JavaScript код хранится в отдельном файле (наподобие CSS) и подключается тоже с помощью тега</a:t>
            </a:r>
            <a:r>
              <a:rPr lang="ru-RU" sz="2400">
                <a:solidFill>
                  <a:srgbClr val="FFFF00"/>
                </a:solidFill>
              </a:rPr>
              <a:t> </a:t>
            </a:r>
            <a:r>
              <a:rPr b="1" lang="ru-RU" sz="2400">
                <a:solidFill>
                  <a:srgbClr val="FFFF00"/>
                </a:solidFill>
              </a:rPr>
              <a:t>&lt;script&gt;</a:t>
            </a:r>
            <a:r>
              <a:rPr lang="ru-RU" sz="2400">
                <a:solidFill>
                  <a:srgbClr val="FFFF00"/>
                </a:solidFill>
              </a:rPr>
              <a:t> </a:t>
            </a:r>
            <a:r>
              <a:rPr lang="ru-RU" sz="2400"/>
              <a:t>с атрибутом </a:t>
            </a:r>
            <a:r>
              <a:rPr b="1" lang="ru-RU" sz="2400">
                <a:solidFill>
                  <a:srgbClr val="FFFF00"/>
                </a:solidFill>
              </a:rPr>
              <a:t>src</a:t>
            </a:r>
            <a:r>
              <a:rPr lang="ru-RU" sz="2400"/>
              <a:t>, в котором указывается путь к файлу со скриптом:</a:t>
            </a:r>
            <a:endParaRPr/>
          </a:p>
        </p:txBody>
      </p:sp>
      <p:sp>
        <p:nvSpPr>
          <p:cNvPr id="184" name="Google Shape;184;p7"/>
          <p:cNvSpPr txBox="1"/>
          <p:nvPr>
            <p:ph type="title"/>
          </p:nvPr>
        </p:nvSpPr>
        <p:spPr>
          <a:xfrm>
            <a:off x="857224" y="214296"/>
            <a:ext cx="7334387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600"/>
              <a:t>Как запустить JavaScript?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827584" y="915566"/>
            <a:ext cx="7334387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onsolas"/>
                <a:ea typeface="Consolas"/>
                <a:cs typeface="Consolas"/>
                <a:sym typeface="Consolas"/>
              </a:rPr>
              <a:t>&lt;!DOCTYPE html&gt;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onsolas"/>
                <a:ea typeface="Consolas"/>
                <a:cs typeface="Consolas"/>
                <a:sym typeface="Consolas"/>
              </a:rPr>
              <a:t>&lt;html&gt;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&lt;head&gt;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&lt;meta charset="utf-8"&gt;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&lt;title&gt;Это заголовок&lt;/title&gt;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85800" rtl="0" algn="l">
              <a:spcBef>
                <a:spcPts val="750"/>
              </a:spcBef>
              <a:spcAft>
                <a:spcPts val="0"/>
              </a:spcAft>
              <a:buSzPct val="79999"/>
              <a:buNone/>
            </a:pPr>
            <a:r>
              <a:rPr lang="ru-RU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lang="ru-RU" sz="2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путь к файлу со скриптом</a:t>
            </a:r>
            <a:r>
              <a:rPr lang="ru-RU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"&gt;&lt;/script&gt; </a:t>
            </a:r>
            <a:endParaRPr sz="21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&lt;/head&gt;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&lt;body&gt;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85800" rtl="0" algn="l">
              <a:spcBef>
                <a:spcPts val="750"/>
              </a:spcBef>
              <a:spcAft>
                <a:spcPts val="0"/>
              </a:spcAft>
              <a:buSzPct val="79999"/>
              <a:buNone/>
            </a:pPr>
            <a:r>
              <a:rPr lang="ru-RU" sz="2100">
                <a:latin typeface="Consolas"/>
                <a:ea typeface="Consolas"/>
                <a:cs typeface="Consolas"/>
                <a:sym typeface="Consolas"/>
              </a:rPr>
              <a:t>Это основное содержимое страницы. </a:t>
            </a:r>
            <a:endParaRPr/>
          </a:p>
          <a:p>
            <a:pPr indent="0" lvl="1" marL="34290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250">
                <a:latin typeface="Consolas"/>
                <a:ea typeface="Consolas"/>
                <a:cs typeface="Consolas"/>
                <a:sym typeface="Consolas"/>
              </a:rPr>
              <a:t>&lt;/body&gt; </a:t>
            </a:r>
            <a:endParaRPr sz="2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8"/>
          <p:cNvSpPr txBox="1"/>
          <p:nvPr>
            <p:ph type="title"/>
          </p:nvPr>
        </p:nvSpPr>
        <p:spPr>
          <a:xfrm>
            <a:off x="857224" y="214296"/>
            <a:ext cx="7334387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 sz="3600"/>
              <a:t>Как запустить JavaScript?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755576" y="845786"/>
            <a:ext cx="7334387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92D050"/>
                </a:solidFill>
              </a:rPr>
              <a:t>alert</a:t>
            </a:r>
            <a:endParaRPr sz="18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/>
              <a:t>Эта функция показывает сообщение и ждёт, пока пользователь нажмёт кнопку «ОК».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Например: </a:t>
            </a:r>
            <a:r>
              <a:rPr lang="ru-RU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>
                <a:solidFill>
                  <a:srgbClr val="FFFF00"/>
                </a:solidFill>
              </a:rPr>
              <a:t>	</a:t>
            </a:r>
            <a:r>
              <a:rPr lang="ru-RU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alert("Hello")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Это небольшое окно с сообщением  называется  </a:t>
            </a:r>
            <a:r>
              <a:rPr lang="ru-RU">
                <a:solidFill>
                  <a:srgbClr val="FFFF00"/>
                </a:solidFill>
              </a:rPr>
              <a:t>“модальным окном”</a:t>
            </a:r>
            <a:r>
              <a:rPr lang="ru-RU"/>
              <a:t>. Понятие “модальное означает”, что пользователь не может взаимодействовать с интерфейсом остальной части страницы, нажимать на другие кнопки и т.д. до тех пор, пока взаимодействует с окном. В данном случае – пока не будет нажата кнопка «OK».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solidFill>
                  <a:srgbClr val="92D050"/>
                </a:solidFill>
              </a:rPr>
              <a:t>confirm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040"/>
              <a:buNone/>
            </a:pPr>
            <a:r>
              <a:rPr lang="ru-RU"/>
              <a:t>Синтаксис: </a:t>
            </a:r>
            <a:r>
              <a:rPr lang="ru-RU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result = confirm(question)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Функция </a:t>
            </a:r>
            <a:r>
              <a:rPr lang="ru-RU">
                <a:solidFill>
                  <a:srgbClr val="FFFF00"/>
                </a:solidFill>
              </a:rPr>
              <a:t>confirm</a:t>
            </a:r>
            <a:r>
              <a:rPr lang="ru-RU"/>
              <a:t> отображает модальное окно с текстом вопроса </a:t>
            </a:r>
            <a:r>
              <a:rPr lang="ru-RU">
                <a:solidFill>
                  <a:srgbClr val="FFFF00"/>
                </a:solidFill>
              </a:rPr>
              <a:t>question</a:t>
            </a:r>
            <a:r>
              <a:rPr lang="ru-RU"/>
              <a:t> и двумя кнопками: OK и Отмена.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Результат – </a:t>
            </a:r>
            <a:r>
              <a:rPr lang="ru-RU">
                <a:solidFill>
                  <a:srgbClr val="FFFF00"/>
                </a:solidFill>
              </a:rPr>
              <a:t>true</a:t>
            </a:r>
            <a:r>
              <a:rPr lang="ru-RU"/>
              <a:t>, если нажата кнопка OK. В других случаях – </a:t>
            </a:r>
            <a:r>
              <a:rPr lang="ru-RU">
                <a:solidFill>
                  <a:srgbClr val="FFFF00"/>
                </a:solidFill>
              </a:rPr>
              <a:t>false</a:t>
            </a:r>
            <a:r>
              <a:rPr lang="ru-RU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ru-RU"/>
              <a:t>Например:</a:t>
            </a:r>
            <a:endParaRPr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ru-RU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 isBoss = confirm("Ты здесь главный?");</a:t>
            </a:r>
            <a:endParaRPr sz="13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ru-RU" sz="13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alert( isBoss ); </a:t>
            </a:r>
            <a:r>
              <a:rPr lang="ru-RU" sz="1350">
                <a:solidFill>
                  <a:srgbClr val="FFFF00"/>
                </a:solidFill>
              </a:rPr>
              <a:t>// true, если нажата OK</a:t>
            </a:r>
            <a:endParaRPr/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857224" y="214296"/>
            <a:ext cx="7603208" cy="63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ru-RU" sz="2800"/>
              <a:t>Взаимодействие: alert, confirm, prompt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2021-11-26T04:54:28Z</dcterms:created>
  <dc:creator>БушмелеваЕА</dc:creator>
</cp:coreProperties>
</file>