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727" r:id="rId1"/>
  </p:sldMasterIdLst>
  <p:notesMasterIdLst>
    <p:notesMasterId r:id="rId44"/>
  </p:notesMasterIdLst>
  <p:sldIdLst>
    <p:sldId id="256" r:id="rId2"/>
    <p:sldId id="305" r:id="rId3"/>
    <p:sldId id="306" r:id="rId4"/>
    <p:sldId id="322" r:id="rId5"/>
    <p:sldId id="297" r:id="rId6"/>
    <p:sldId id="307" r:id="rId7"/>
    <p:sldId id="308" r:id="rId8"/>
    <p:sldId id="323" r:id="rId9"/>
    <p:sldId id="298" r:id="rId10"/>
    <p:sldId id="310" r:id="rId11"/>
    <p:sldId id="309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1" r:id="rId22"/>
    <p:sldId id="290" r:id="rId23"/>
    <p:sldId id="324" r:id="rId24"/>
    <p:sldId id="325" r:id="rId25"/>
    <p:sldId id="326" r:id="rId26"/>
    <p:sldId id="327" r:id="rId27"/>
    <p:sldId id="329" r:id="rId28"/>
    <p:sldId id="328" r:id="rId29"/>
    <p:sldId id="265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296" r:id="rId40"/>
    <p:sldId id="302" r:id="rId41"/>
    <p:sldId id="339" r:id="rId42"/>
    <p:sldId id="303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DF2A5-73EA-4FCB-B5AE-B8580AC4EEA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5874F-DCBC-4EDB-9D62-895E1B667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06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20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073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123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419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63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3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742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52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66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204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896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47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741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565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633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01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3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80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012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240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295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889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570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5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31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3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10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1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51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07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3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20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175-608E-4CF0-AFCE-88287FB87CE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997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basics.com/ru/languages/javascrip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webstorm/" TargetMode="External"/><Relationship Id="rId3" Type="http://schemas.openxmlformats.org/officeDocument/2006/relationships/hyperlink" Target="https://learn.javascript.ru/" TargetMode="External"/><Relationship Id="rId7" Type="http://schemas.openxmlformats.org/officeDocument/2006/relationships/hyperlink" Target="https://code.visualstudio.com/" TargetMode="External"/><Relationship Id="rId12" Type="http://schemas.openxmlformats.org/officeDocument/2006/relationships/hyperlink" Target="https://www.gnu.org/software/emac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y-js.org/assets/files/definitive_guide-7eea8a7e5bab411a133ba9d0204c214a.pdf" TargetMode="External"/><Relationship Id="rId11" Type="http://schemas.openxmlformats.org/officeDocument/2006/relationships/hyperlink" Target="https://www.vim.org/" TargetMode="External"/><Relationship Id="rId5" Type="http://schemas.openxmlformats.org/officeDocument/2006/relationships/hyperlink" Target="https://github.com/azat-io/you-dont-know-js-ru" TargetMode="External"/><Relationship Id="rId10" Type="http://schemas.openxmlformats.org/officeDocument/2006/relationships/hyperlink" Target="https://notepad-plus-plus.org/" TargetMode="External"/><Relationship Id="rId4" Type="http://schemas.openxmlformats.org/officeDocument/2006/relationships/hyperlink" Target="https://developer.mozilla.org/ru/" TargetMode="External"/><Relationship Id="rId9" Type="http://schemas.openxmlformats.org/officeDocument/2006/relationships/hyperlink" Target="https://www.sublimetex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707654"/>
            <a:ext cx="6768752" cy="1728192"/>
          </a:xfrm>
        </p:spPr>
        <p:txBody>
          <a:bodyPr anchor="t"/>
          <a:lstStyle/>
          <a:p>
            <a:pPr algn="l"/>
            <a:r>
              <a:rPr lang="ru-RU" sz="3200" b="1" dirty="0"/>
              <a:t>Директива </a:t>
            </a:r>
            <a:r>
              <a:rPr lang="en-US" sz="3200" b="1" dirty="0"/>
              <a:t>“use strict”. </a:t>
            </a:r>
            <a:r>
              <a:rPr lang="ru-RU" sz="3200" b="1" dirty="0"/>
              <a:t>Типы данных</a:t>
            </a:r>
            <a:r>
              <a:rPr lang="en-US" sz="3200" b="1" dirty="0"/>
              <a:t>. </a:t>
            </a:r>
            <a:r>
              <a:rPr lang="ru-RU" sz="3200" b="1" dirty="0"/>
              <a:t>Преобразование типов</a:t>
            </a:r>
            <a:r>
              <a:rPr lang="en-US" sz="3200" b="1" dirty="0"/>
              <a:t>. </a:t>
            </a:r>
            <a:r>
              <a:rPr lang="ru-RU" sz="3200" b="1" dirty="0"/>
              <a:t>Базовые операторы, математика</a:t>
            </a:r>
            <a:endParaRPr lang="ru-RU" sz="32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79548C0-9ADC-4CBE-84C0-611B05FA1DD7}"/>
              </a:ext>
            </a:extLst>
          </p:cNvPr>
          <p:cNvSpPr txBox="1">
            <a:spLocks/>
          </p:cNvSpPr>
          <p:nvPr/>
        </p:nvSpPr>
        <p:spPr>
          <a:xfrm>
            <a:off x="288032" y="4083918"/>
            <a:ext cx="1835696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40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1400" dirty="0">
                <a:solidFill>
                  <a:schemeClr val="tx1"/>
                </a:solidFill>
              </a:rPr>
              <a:t>Матвейчук Михаил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Frontend Team Lead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Codes Commanders 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997" y="267494"/>
            <a:ext cx="7334387" cy="504056"/>
          </a:xfrm>
        </p:spPr>
        <p:txBody>
          <a:bodyPr/>
          <a:lstStyle/>
          <a:p>
            <a:r>
              <a:rPr lang="ru-RU" b="1" dirty="0"/>
              <a:t>Типы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7530630" cy="41044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srgbClr val="92D050"/>
                </a:solidFill>
                <a:latin typeface="+mj-lt"/>
              </a:rPr>
              <a:t>Число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Числовой тип данных </a:t>
            </a:r>
            <a:r>
              <a:rPr lang="ru-RU" altLang="ru-RU" sz="1600" dirty="0" err="1">
                <a:solidFill>
                  <a:srgbClr val="FFFF00"/>
                </a:solidFill>
              </a:rPr>
              <a:t>number</a:t>
            </a:r>
            <a:r>
              <a:rPr lang="ru-RU" altLang="ru-RU" sz="1600" dirty="0">
                <a:solidFill>
                  <a:srgbClr val="E2E3E7"/>
                </a:solidFill>
              </a:rPr>
              <a:t> представляет как целочисленные значения, так и числа с плавающей точкой.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		</a:t>
            </a:r>
            <a:r>
              <a:rPr lang="ru-RU" altLang="ru-RU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 n = 123; n = 12.345;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Существует множество операций для чисел, например, умножение </a:t>
            </a:r>
            <a:r>
              <a:rPr lang="ru-RU" altLang="ru-RU" sz="1600" dirty="0">
                <a:solidFill>
                  <a:schemeClr val="tx1"/>
                </a:solidFill>
              </a:rPr>
              <a:t>*</a:t>
            </a:r>
            <a:r>
              <a:rPr lang="ru-RU" altLang="ru-RU" sz="1600" dirty="0">
                <a:solidFill>
                  <a:srgbClr val="E2E3E7"/>
                </a:solidFill>
              </a:rPr>
              <a:t>, деление </a:t>
            </a:r>
            <a:r>
              <a:rPr lang="ru-RU" altLang="ru-RU" sz="1600" dirty="0">
                <a:solidFill>
                  <a:schemeClr val="tx1"/>
                </a:solidFill>
              </a:rPr>
              <a:t>/</a:t>
            </a:r>
            <a:r>
              <a:rPr lang="ru-RU" altLang="ru-RU" sz="1600" dirty="0">
                <a:solidFill>
                  <a:srgbClr val="E2E3E7"/>
                </a:solidFill>
              </a:rPr>
              <a:t>, сложение </a:t>
            </a:r>
            <a:r>
              <a:rPr lang="ru-RU" altLang="ru-RU" sz="1600" dirty="0">
                <a:solidFill>
                  <a:schemeClr val="tx1"/>
                </a:solidFill>
              </a:rPr>
              <a:t>+</a:t>
            </a:r>
            <a:r>
              <a:rPr lang="ru-RU" altLang="ru-RU" sz="1600" dirty="0">
                <a:solidFill>
                  <a:srgbClr val="E2E3E7"/>
                </a:solidFill>
              </a:rPr>
              <a:t>, вычитание </a:t>
            </a:r>
            <a:r>
              <a:rPr lang="ru-RU" altLang="ru-RU" sz="1600" dirty="0">
                <a:solidFill>
                  <a:schemeClr val="tx1"/>
                </a:solidFill>
              </a:rPr>
              <a:t>-</a:t>
            </a:r>
            <a:r>
              <a:rPr lang="ru-RU" altLang="ru-RU" sz="1600" dirty="0">
                <a:solidFill>
                  <a:srgbClr val="E2E3E7"/>
                </a:solidFill>
              </a:rPr>
              <a:t> и так далее.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Кроме обычных чисел, существуют так называемые «</a:t>
            </a:r>
            <a:r>
              <a:rPr lang="ru-RU" altLang="ru-RU" sz="1600" dirty="0">
                <a:solidFill>
                  <a:srgbClr val="FFFF00"/>
                </a:solidFill>
              </a:rPr>
              <a:t>специальные числовые значения</a:t>
            </a:r>
            <a:r>
              <a:rPr lang="ru-RU" altLang="ru-RU" sz="1600" dirty="0">
                <a:solidFill>
                  <a:srgbClr val="E2E3E7"/>
                </a:solidFill>
              </a:rPr>
              <a:t>», которые относятся к этому типу данных: </a:t>
            </a:r>
            <a:r>
              <a:rPr lang="ru-RU" altLang="ru-RU" sz="1600" dirty="0" err="1">
                <a:solidFill>
                  <a:srgbClr val="FFFF00"/>
                </a:solidFill>
              </a:rPr>
              <a:t>Infinity</a:t>
            </a:r>
            <a:r>
              <a:rPr lang="ru-RU" altLang="ru-RU" sz="1600" dirty="0">
                <a:solidFill>
                  <a:srgbClr val="E2E3E7"/>
                </a:solidFill>
              </a:rPr>
              <a:t>, </a:t>
            </a:r>
            <a:r>
              <a:rPr lang="ru-RU" altLang="ru-RU" sz="1600" dirty="0">
                <a:solidFill>
                  <a:schemeClr val="tx1"/>
                </a:solidFill>
              </a:rPr>
              <a:t>-</a:t>
            </a:r>
            <a:r>
              <a:rPr lang="ru-RU" altLang="ru-RU" sz="1600" dirty="0" err="1">
                <a:solidFill>
                  <a:srgbClr val="FFFF00"/>
                </a:solidFill>
              </a:rPr>
              <a:t>Infinity</a:t>
            </a:r>
            <a:r>
              <a:rPr lang="ru-RU" altLang="ru-RU" sz="1600" dirty="0">
                <a:solidFill>
                  <a:srgbClr val="E2E3E7"/>
                </a:solidFill>
              </a:rPr>
              <a:t> и </a:t>
            </a:r>
            <a:r>
              <a:rPr lang="ru-RU" altLang="ru-RU" sz="1600" dirty="0" err="1">
                <a:solidFill>
                  <a:srgbClr val="FFFF00"/>
                </a:solidFill>
              </a:rPr>
              <a:t>NaN</a:t>
            </a:r>
            <a:r>
              <a:rPr lang="ru-RU" altLang="ru-RU" sz="1600" dirty="0">
                <a:solidFill>
                  <a:srgbClr val="E2E3E7"/>
                </a:solidFill>
              </a:rPr>
              <a:t>.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FF00"/>
                </a:solidFill>
              </a:rPr>
              <a:t>I</a:t>
            </a:r>
            <a:r>
              <a:rPr lang="ru-RU" altLang="ru-RU" sz="1600" dirty="0" err="1">
                <a:solidFill>
                  <a:srgbClr val="FFFF00"/>
                </a:solidFill>
              </a:rPr>
              <a:t>nfinity</a:t>
            </a:r>
            <a:r>
              <a:rPr lang="ru-RU" altLang="ru-RU" sz="1600" dirty="0">
                <a:solidFill>
                  <a:srgbClr val="FFFF00"/>
                </a:solidFill>
              </a:rPr>
              <a:t> </a:t>
            </a:r>
            <a:r>
              <a:rPr lang="ru-RU" altLang="ru-RU" sz="1600" dirty="0">
                <a:solidFill>
                  <a:srgbClr val="E2E3E7"/>
                </a:solidFill>
              </a:rPr>
              <a:t>представляет собой математическую </a:t>
            </a:r>
            <a:r>
              <a:rPr lang="ru-RU" altLang="ru-RU" sz="1600" dirty="0">
                <a:solidFill>
                  <a:schemeClr val="tx1"/>
                </a:solidFill>
              </a:rPr>
              <a:t>бесконечность</a:t>
            </a:r>
            <a:r>
              <a:rPr lang="ru-RU" altLang="ru-RU" sz="1600" dirty="0">
                <a:solidFill>
                  <a:srgbClr val="E2E3E7"/>
                </a:solidFill>
              </a:rPr>
              <a:t>. Это особое значение, которое больше любого числа.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chemeClr val="tx1"/>
                </a:solidFill>
              </a:rPr>
              <a:t>		</a:t>
            </a:r>
            <a:r>
              <a:rPr lang="ru-RU" altLang="ru-RU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( 1 / 0 ); // </a:t>
            </a:r>
            <a:r>
              <a:rPr lang="ru-RU" altLang="ru-RU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Infinity</a:t>
            </a:r>
            <a:r>
              <a:rPr lang="ru-RU" alt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FF00"/>
                </a:solidFill>
              </a:rPr>
              <a:t>NaN</a:t>
            </a:r>
            <a:r>
              <a:rPr lang="ru-RU" altLang="ru-RU" sz="1600" dirty="0">
                <a:solidFill>
                  <a:srgbClr val="E2E3E7"/>
                </a:solidFill>
              </a:rPr>
              <a:t> означает вычислительную ошибку. Это результат неправильной или неопределённой математической операции, например: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  <a:endParaRPr lang="en-US" altLang="ru-RU" sz="1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FF00"/>
                </a:solidFill>
              </a:rPr>
              <a:t>		</a:t>
            </a:r>
            <a:r>
              <a:rPr lang="ru-RU" altLang="ru-RU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( "не число" / 2 ); // </a:t>
            </a:r>
            <a:r>
              <a:rPr lang="ru-RU" altLang="ru-RU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NaN</a:t>
            </a:r>
            <a:r>
              <a:rPr lang="ru-RU" alt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, такое деление является ошибкой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ru-RU" sz="8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altLang="ru-RU" sz="1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rgbClr val="92D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5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997" y="267494"/>
            <a:ext cx="7334387" cy="504056"/>
          </a:xfrm>
        </p:spPr>
        <p:txBody>
          <a:bodyPr/>
          <a:lstStyle/>
          <a:p>
            <a:r>
              <a:rPr lang="ru-RU" b="1" dirty="0"/>
              <a:t>Типы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5" y="771550"/>
            <a:ext cx="7694427" cy="41044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800" b="1" dirty="0" err="1">
                <a:solidFill>
                  <a:srgbClr val="92D050"/>
                </a:solidFill>
              </a:rPr>
              <a:t>BigInt</a:t>
            </a:r>
            <a:endParaRPr lang="en-US" altLang="ru-RU" sz="1800" b="1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/>
              <a:t>Максимальные значения, которые мы можем поместить в переменную числового типа, лежат в диапазоне </a:t>
            </a:r>
            <a:r>
              <a:rPr lang="ru-RU" sz="1600" dirty="0">
                <a:solidFill>
                  <a:srgbClr val="FFFF00"/>
                </a:solidFill>
              </a:rPr>
              <a:t>от </a:t>
            </a:r>
            <a:r>
              <a:rPr lang="ru-RU" altLang="ru-RU" sz="1600" dirty="0">
                <a:solidFill>
                  <a:srgbClr val="FFFF00"/>
                </a:solidFill>
              </a:rPr>
              <a:t>-(2</a:t>
            </a:r>
            <a:r>
              <a:rPr lang="ru-RU" altLang="ru-RU" sz="1600" baseline="30000" dirty="0">
                <a:solidFill>
                  <a:srgbClr val="FFFF00"/>
                </a:solidFill>
              </a:rPr>
              <a:t>53</a:t>
            </a:r>
            <a:r>
              <a:rPr lang="ru-RU" altLang="ru-RU" sz="1600" dirty="0">
                <a:solidFill>
                  <a:srgbClr val="FFFF00"/>
                </a:solidFill>
              </a:rPr>
              <a:t>-1) </a:t>
            </a:r>
            <a:r>
              <a:rPr lang="ru-RU" sz="1600" dirty="0">
                <a:solidFill>
                  <a:srgbClr val="FFFF00"/>
                </a:solidFill>
              </a:rPr>
              <a:t>до </a:t>
            </a:r>
            <a:r>
              <a:rPr lang="ru-RU" altLang="ru-RU" sz="1600" dirty="0">
                <a:solidFill>
                  <a:srgbClr val="FFFF00"/>
                </a:solidFill>
              </a:rPr>
              <a:t>(2</a:t>
            </a:r>
            <a:r>
              <a:rPr lang="ru-RU" altLang="ru-RU" sz="1600" baseline="30000" dirty="0">
                <a:solidFill>
                  <a:srgbClr val="FFFF00"/>
                </a:solidFill>
              </a:rPr>
              <a:t>53</a:t>
            </a:r>
            <a:r>
              <a:rPr lang="ru-RU" altLang="ru-RU" sz="1600" dirty="0">
                <a:solidFill>
                  <a:srgbClr val="FFFF00"/>
                </a:solidFill>
              </a:rPr>
              <a:t>-1) </a:t>
            </a:r>
            <a:r>
              <a:rPr lang="ru-RU" sz="1600" dirty="0">
                <a:solidFill>
                  <a:srgbClr val="FFFF00"/>
                </a:solidFill>
              </a:rPr>
              <a:t>т.е. от -9007199254740991 до 9007199254740991.</a:t>
            </a:r>
            <a:endParaRPr lang="en-US" sz="16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Если говорить совсем точно, то, технически, тип </a:t>
            </a:r>
            <a:r>
              <a:rPr lang="ru-RU" altLang="ru-RU" sz="1600" dirty="0" err="1">
                <a:solidFill>
                  <a:srgbClr val="FFFF00"/>
                </a:solidFill>
              </a:rPr>
              <a:t>number</a:t>
            </a:r>
            <a:r>
              <a:rPr lang="ru-RU" altLang="ru-RU" sz="1600" dirty="0">
                <a:solidFill>
                  <a:schemeClr val="tx1"/>
                </a:solidFill>
              </a:rPr>
              <a:t> может хранить большие целые числа (до 1.7976931348623157 * 10</a:t>
            </a:r>
            <a:r>
              <a:rPr lang="ru-RU" altLang="ru-RU" sz="1600" baseline="30000" dirty="0">
                <a:solidFill>
                  <a:schemeClr val="tx1"/>
                </a:solidFill>
              </a:rPr>
              <a:t>308</a:t>
            </a:r>
            <a:r>
              <a:rPr lang="ru-RU" altLang="ru-RU" sz="1600" dirty="0">
                <a:solidFill>
                  <a:schemeClr val="tx1"/>
                </a:solidFill>
              </a:rPr>
              <a:t>), но за пределами безопасного диапазона целых чисел </a:t>
            </a:r>
            <a:r>
              <a:rPr lang="ru-RU" altLang="ru-RU" sz="1600" dirty="0">
                <a:solidFill>
                  <a:srgbClr val="FFFF00"/>
                </a:solidFill>
              </a:rPr>
              <a:t>±(2</a:t>
            </a:r>
            <a:r>
              <a:rPr lang="ru-RU" altLang="ru-RU" sz="1600" baseline="30000" dirty="0">
                <a:solidFill>
                  <a:srgbClr val="FFFF00"/>
                </a:solidFill>
              </a:rPr>
              <a:t>53</a:t>
            </a:r>
            <a:r>
              <a:rPr lang="ru-RU" altLang="ru-RU" sz="1600" dirty="0">
                <a:solidFill>
                  <a:srgbClr val="FFFF00"/>
                </a:solidFill>
              </a:rPr>
              <a:t>-1) </a:t>
            </a:r>
            <a:r>
              <a:rPr lang="ru-RU" altLang="ru-RU" sz="1600" dirty="0">
                <a:solidFill>
                  <a:schemeClr val="tx1"/>
                </a:solidFill>
              </a:rPr>
              <a:t>будет ошибка точности, так как не все цифры помещаются в фиксированную 64-битную память. Поэтому можно хранить «</a:t>
            </a:r>
            <a:r>
              <a:rPr lang="ru-RU" altLang="ru-RU" sz="1600" dirty="0">
                <a:solidFill>
                  <a:srgbClr val="FFFF00"/>
                </a:solidFill>
              </a:rPr>
              <a:t>приблизительное</a:t>
            </a:r>
            <a:r>
              <a:rPr lang="ru-RU" altLang="ru-RU" sz="1600" dirty="0">
                <a:solidFill>
                  <a:schemeClr val="tx1"/>
                </a:solidFill>
              </a:rPr>
              <a:t>» значение.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Например, эти два числа (прямо за пределами безопасного диапазона) совпадают: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console.log(9007199254740991 + 1); // 9007199254740992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console.log(9007199254740991 + 2); // 9007199254740992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То есть все нечетные целые числа</a:t>
            </a:r>
            <a:r>
              <a:rPr lang="en-US" altLang="ru-RU" sz="1600" dirty="0">
                <a:solidFill>
                  <a:schemeClr val="tx1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больше чем </a:t>
            </a:r>
            <a:r>
              <a:rPr lang="ru-RU" altLang="ru-RU" sz="1600" dirty="0">
                <a:solidFill>
                  <a:srgbClr val="FFFF00"/>
                </a:solidFill>
              </a:rPr>
              <a:t>(2</a:t>
            </a:r>
            <a:r>
              <a:rPr lang="ru-RU" altLang="ru-RU" sz="1600" baseline="30000" dirty="0">
                <a:solidFill>
                  <a:srgbClr val="FFFF00"/>
                </a:solidFill>
              </a:rPr>
              <a:t>53</a:t>
            </a:r>
            <a:r>
              <a:rPr lang="ru-RU" altLang="ru-RU" sz="1600" dirty="0">
                <a:solidFill>
                  <a:srgbClr val="FFFF00"/>
                </a:solidFill>
              </a:rPr>
              <a:t>-1) </a:t>
            </a:r>
            <a:r>
              <a:rPr lang="ru-RU" altLang="ru-RU" sz="1600" dirty="0">
                <a:solidFill>
                  <a:schemeClr val="tx1"/>
                </a:solidFill>
              </a:rPr>
              <a:t>вообще не могут храниться в типе </a:t>
            </a:r>
            <a:r>
              <a:rPr lang="ru-RU" altLang="ru-RU" sz="1600" dirty="0" err="1">
                <a:solidFill>
                  <a:srgbClr val="FFFF00"/>
                </a:solidFill>
              </a:rPr>
              <a:t>number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altLang="ru-RU" sz="1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rgbClr val="92D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412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997" y="267494"/>
            <a:ext cx="7334387" cy="504056"/>
          </a:xfrm>
        </p:spPr>
        <p:txBody>
          <a:bodyPr/>
          <a:lstStyle/>
          <a:p>
            <a:r>
              <a:rPr lang="ru-RU" b="1" dirty="0"/>
              <a:t>Типы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7530630" cy="38164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ru-RU" sz="1800" b="1" dirty="0" err="1">
                <a:solidFill>
                  <a:srgbClr val="92D050"/>
                </a:solidFill>
              </a:rPr>
              <a:t>BigInt</a:t>
            </a:r>
            <a:endParaRPr lang="en-US" altLang="ru-RU" sz="1800" b="1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В большинстве случаев безопасного диапазона чисел от </a:t>
            </a:r>
            <a:r>
              <a:rPr lang="ru-RU" altLang="ru-RU" sz="1600" dirty="0">
                <a:solidFill>
                  <a:srgbClr val="FFFF00"/>
                </a:solidFill>
              </a:rPr>
              <a:t>-(2</a:t>
            </a:r>
            <a:r>
              <a:rPr lang="ru-RU" altLang="ru-RU" sz="1600" baseline="30000" dirty="0">
                <a:solidFill>
                  <a:srgbClr val="FFFF00"/>
                </a:solidFill>
              </a:rPr>
              <a:t>53</a:t>
            </a:r>
            <a:r>
              <a:rPr lang="ru-RU" altLang="ru-RU" sz="1600" dirty="0">
                <a:solidFill>
                  <a:srgbClr val="FFFF00"/>
                </a:solidFill>
              </a:rPr>
              <a:t>-1) </a:t>
            </a:r>
            <a:r>
              <a:rPr lang="ru-RU" altLang="ru-RU" sz="1600" dirty="0">
                <a:solidFill>
                  <a:srgbClr val="E2E3E7"/>
                </a:solidFill>
              </a:rPr>
              <a:t>до 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FFFF00"/>
                </a:solidFill>
              </a:rPr>
              <a:t>(2</a:t>
            </a:r>
            <a:r>
              <a:rPr lang="ru-RU" altLang="ru-RU" sz="1600" baseline="30000" dirty="0">
                <a:solidFill>
                  <a:srgbClr val="FFFF00"/>
                </a:solidFill>
              </a:rPr>
              <a:t>53</a:t>
            </a:r>
            <a:r>
              <a:rPr lang="ru-RU" altLang="ru-RU" sz="1600" dirty="0">
                <a:solidFill>
                  <a:srgbClr val="FFFF00"/>
                </a:solidFill>
              </a:rPr>
              <a:t>-1) </a:t>
            </a:r>
            <a:r>
              <a:rPr lang="ru-RU" altLang="ru-RU" sz="1600" dirty="0">
                <a:solidFill>
                  <a:srgbClr val="E2E3E7"/>
                </a:solidFill>
              </a:rPr>
              <a:t>вполне достаточно,</a:t>
            </a:r>
            <a:r>
              <a:rPr lang="ru-RU" altLang="ru-RU" sz="1600" dirty="0">
                <a:solidFill>
                  <a:schemeClr val="tx1"/>
                </a:solidFill>
              </a:rPr>
              <a:t> но иногда нам требуется весь диапазон действительно гигантских целых чисел без каких-либо ограничений или пропущенных значений внутри него. Например, в криптографии или при использовании метки времени («</a:t>
            </a:r>
            <a:r>
              <a:rPr lang="ru-RU" altLang="ru-RU" sz="1600" dirty="0" err="1">
                <a:solidFill>
                  <a:schemeClr val="tx1"/>
                </a:solidFill>
              </a:rPr>
              <a:t>timestamp</a:t>
            </a:r>
            <a:r>
              <a:rPr lang="ru-RU" altLang="ru-RU" sz="1600" dirty="0">
                <a:solidFill>
                  <a:schemeClr val="tx1"/>
                </a:solidFill>
              </a:rPr>
              <a:t>») с микросекундами.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Тип </a:t>
            </a:r>
            <a:r>
              <a:rPr lang="ru-RU" altLang="ru-RU" sz="1600" dirty="0" err="1">
                <a:solidFill>
                  <a:srgbClr val="FFFF00"/>
                </a:solidFill>
              </a:rPr>
              <a:t>BigInt</a:t>
            </a:r>
            <a:r>
              <a:rPr lang="ru-RU" altLang="ru-RU" sz="1600" dirty="0">
                <a:solidFill>
                  <a:schemeClr val="tx1"/>
                </a:solidFill>
              </a:rPr>
              <a:t> был добавлен в </a:t>
            </a:r>
            <a:r>
              <a:rPr lang="ru-RU" altLang="ru-RU" sz="1600" dirty="0" err="1">
                <a:solidFill>
                  <a:schemeClr val="tx1"/>
                </a:solidFill>
              </a:rPr>
              <a:t>JavaScript</a:t>
            </a:r>
            <a:r>
              <a:rPr lang="ru-RU" altLang="ru-RU" sz="1600" dirty="0">
                <a:solidFill>
                  <a:schemeClr val="tx1"/>
                </a:solidFill>
              </a:rPr>
              <a:t>, чтобы дать возможность работать с целыми числами произвольной длины.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Чтобы создать значение типа </a:t>
            </a:r>
            <a:r>
              <a:rPr lang="ru-RU" altLang="ru-RU" sz="1600" dirty="0" err="1">
                <a:solidFill>
                  <a:srgbClr val="FFFF00"/>
                </a:solidFill>
              </a:rPr>
              <a:t>BigInt</a:t>
            </a:r>
            <a:r>
              <a:rPr lang="ru-RU" altLang="ru-RU" sz="1600" dirty="0">
                <a:solidFill>
                  <a:schemeClr val="tx1"/>
                </a:solidFill>
              </a:rPr>
              <a:t>, необходимо добавить </a:t>
            </a:r>
            <a:r>
              <a:rPr lang="ru-RU" altLang="ru-RU" sz="1600" dirty="0">
                <a:solidFill>
                  <a:srgbClr val="FFFF00"/>
                </a:solidFill>
              </a:rPr>
              <a:t>n</a:t>
            </a:r>
            <a:r>
              <a:rPr lang="ru-RU" altLang="ru-RU" sz="1600" dirty="0">
                <a:solidFill>
                  <a:schemeClr val="tx1"/>
                </a:solidFill>
              </a:rPr>
              <a:t> в конец числового литерала: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FFC000"/>
                </a:solidFill>
              </a:rPr>
              <a:t>const</a:t>
            </a:r>
            <a:r>
              <a:rPr lang="ru-RU" altLang="ru-RU" sz="1600" dirty="0">
                <a:solidFill>
                  <a:srgbClr val="FFC000"/>
                </a:solidFill>
              </a:rPr>
              <a:t> </a:t>
            </a:r>
            <a:r>
              <a:rPr lang="ru-RU" altLang="ru-RU" sz="1600" dirty="0" err="1">
                <a:solidFill>
                  <a:srgbClr val="FFC000"/>
                </a:solidFill>
              </a:rPr>
              <a:t>bigInt</a:t>
            </a:r>
            <a:r>
              <a:rPr lang="ru-RU" altLang="ru-RU" sz="1600" dirty="0">
                <a:solidFill>
                  <a:srgbClr val="FFC000"/>
                </a:solidFill>
              </a:rPr>
              <a:t> = 1234567890123456789012345678901234567890n;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В данный момент </a:t>
            </a:r>
            <a:r>
              <a:rPr lang="ru-RU" altLang="ru-RU" sz="1600" dirty="0" err="1">
                <a:solidFill>
                  <a:schemeClr val="tx1"/>
                </a:solidFill>
              </a:rPr>
              <a:t>BigInt</a:t>
            </a:r>
            <a:r>
              <a:rPr lang="ru-RU" altLang="ru-RU" sz="1600" dirty="0">
                <a:solidFill>
                  <a:srgbClr val="E2E3E7"/>
                </a:solidFill>
              </a:rPr>
              <a:t> поддерживается только в браузерах </a:t>
            </a:r>
            <a:r>
              <a:rPr lang="ru-RU" altLang="ru-RU" sz="1600" dirty="0" err="1">
                <a:solidFill>
                  <a:srgbClr val="E2E3E7"/>
                </a:solidFill>
              </a:rPr>
              <a:t>Firefox</a:t>
            </a:r>
            <a:r>
              <a:rPr lang="ru-RU" altLang="ru-RU" sz="1600" dirty="0">
                <a:solidFill>
                  <a:srgbClr val="E2E3E7"/>
                </a:solidFill>
              </a:rPr>
              <a:t>, </a:t>
            </a:r>
            <a:r>
              <a:rPr lang="ru-RU" altLang="ru-RU" sz="1600" dirty="0" err="1">
                <a:solidFill>
                  <a:srgbClr val="E2E3E7"/>
                </a:solidFill>
              </a:rPr>
              <a:t>Chrome</a:t>
            </a:r>
            <a:r>
              <a:rPr lang="ru-RU" altLang="ru-RU" sz="1600" dirty="0">
                <a:solidFill>
                  <a:srgbClr val="E2E3E7"/>
                </a:solidFill>
              </a:rPr>
              <a:t>, </a:t>
            </a:r>
            <a:r>
              <a:rPr lang="ru-RU" altLang="ru-RU" sz="1600" dirty="0" err="1">
                <a:solidFill>
                  <a:srgbClr val="E2E3E7"/>
                </a:solidFill>
              </a:rPr>
              <a:t>Edge</a:t>
            </a:r>
            <a:r>
              <a:rPr lang="ru-RU" altLang="ru-RU" sz="1600" dirty="0">
                <a:solidFill>
                  <a:srgbClr val="E2E3E7"/>
                </a:solidFill>
              </a:rPr>
              <a:t> и </a:t>
            </a:r>
            <a:r>
              <a:rPr lang="ru-RU" altLang="ru-RU" sz="1600" dirty="0" err="1">
                <a:solidFill>
                  <a:srgbClr val="E2E3E7"/>
                </a:solidFill>
              </a:rPr>
              <a:t>Safari</a:t>
            </a:r>
            <a:r>
              <a:rPr lang="ru-RU" altLang="ru-RU" sz="1600" dirty="0">
                <a:solidFill>
                  <a:srgbClr val="E2E3E7"/>
                </a:solidFill>
              </a:rPr>
              <a:t>, но не поддерживается в IE.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rgbClr val="92D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614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997" y="267494"/>
            <a:ext cx="7334387" cy="504056"/>
          </a:xfrm>
        </p:spPr>
        <p:txBody>
          <a:bodyPr/>
          <a:lstStyle/>
          <a:p>
            <a:r>
              <a:rPr lang="ru-RU" b="1" dirty="0"/>
              <a:t>Типы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771550"/>
            <a:ext cx="7530630" cy="38884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altLang="ru-RU" sz="1800" b="1" dirty="0">
                <a:solidFill>
                  <a:srgbClr val="92D050"/>
                </a:solidFill>
              </a:rPr>
              <a:t>Строка</a:t>
            </a:r>
            <a:endParaRPr lang="en-US" altLang="ru-RU" sz="1800" b="1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FFFF00"/>
                </a:solidFill>
              </a:rPr>
              <a:t>Строка (</a:t>
            </a:r>
            <a:r>
              <a:rPr lang="ru-RU" sz="1600" dirty="0" err="1">
                <a:solidFill>
                  <a:srgbClr val="FFFF00"/>
                </a:solidFill>
              </a:rPr>
              <a:t>string</a:t>
            </a:r>
            <a:r>
              <a:rPr lang="ru-RU" sz="1600" dirty="0">
                <a:solidFill>
                  <a:srgbClr val="FFFF00"/>
                </a:solidFill>
              </a:rPr>
              <a:t>) </a:t>
            </a:r>
            <a:r>
              <a:rPr lang="ru-RU" sz="1600" dirty="0">
                <a:solidFill>
                  <a:schemeClr val="tx1"/>
                </a:solidFill>
              </a:rPr>
              <a:t>в </a:t>
            </a:r>
            <a:r>
              <a:rPr lang="ru-RU" sz="1600" dirty="0" err="1">
                <a:solidFill>
                  <a:schemeClr val="tx1"/>
                </a:solidFill>
              </a:rPr>
              <a:t>JavaScript</a:t>
            </a:r>
            <a:r>
              <a:rPr lang="ru-RU" sz="1600" dirty="0">
                <a:solidFill>
                  <a:schemeClr val="tx1"/>
                </a:solidFill>
              </a:rPr>
              <a:t> должна быть заключена в кавычки.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str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"Привет";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str2 = 'Одинарные кавычки тоже подойдут';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phrase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`Обратные кавычки позволяют встраивать переменные ${</a:t>
            </a:r>
            <a:r>
              <a:rPr 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str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}`;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>
                <a:solidFill>
                  <a:schemeClr val="tx1"/>
                </a:solidFill>
              </a:rPr>
              <a:t>В </a:t>
            </a:r>
            <a:r>
              <a:rPr lang="ru-RU" sz="1600" dirty="0" err="1">
                <a:solidFill>
                  <a:schemeClr val="tx1"/>
                </a:solidFill>
              </a:rPr>
              <a:t>JavaScript</a:t>
            </a:r>
            <a:r>
              <a:rPr lang="ru-RU" sz="1600" dirty="0">
                <a:solidFill>
                  <a:schemeClr val="tx1"/>
                </a:solidFill>
              </a:rPr>
              <a:t> существует </a:t>
            </a:r>
            <a:r>
              <a:rPr lang="ru-RU" sz="1600" dirty="0">
                <a:solidFill>
                  <a:srgbClr val="FFFF00"/>
                </a:solidFill>
              </a:rPr>
              <a:t>три</a:t>
            </a:r>
            <a:r>
              <a:rPr lang="ru-RU" sz="1600" dirty="0">
                <a:solidFill>
                  <a:schemeClr val="tx1"/>
                </a:solidFill>
              </a:rPr>
              <a:t> типа кавычек.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Двойные кавычки: </a:t>
            </a:r>
            <a:r>
              <a:rPr lang="ru-RU" sz="1600" dirty="0">
                <a:solidFill>
                  <a:srgbClr val="FFFF00"/>
                </a:solidFill>
              </a:rPr>
              <a:t>"Привет"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Одинарные кавычки: </a:t>
            </a:r>
            <a:r>
              <a:rPr lang="ru-RU" sz="1600" dirty="0">
                <a:solidFill>
                  <a:srgbClr val="FFFF00"/>
                </a:solidFill>
              </a:rPr>
              <a:t>'Привет'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Обратные кавычки: </a:t>
            </a:r>
            <a:r>
              <a:rPr lang="ru-RU" sz="1600" dirty="0">
                <a:solidFill>
                  <a:srgbClr val="FFFF00"/>
                </a:solidFill>
              </a:rPr>
              <a:t>`Привет`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tx1"/>
                </a:solidFill>
              </a:rPr>
              <a:t>Двойные или одинарные кавычки являются «простыми», между ними нет разницы в </a:t>
            </a:r>
            <a:r>
              <a:rPr lang="ru-RU" sz="1600" dirty="0" err="1">
                <a:solidFill>
                  <a:schemeClr val="tx1"/>
                </a:solidFill>
              </a:rPr>
              <a:t>JavaScript</a:t>
            </a:r>
            <a:r>
              <a:rPr lang="ru-RU" sz="1600" dirty="0">
                <a:solidFill>
                  <a:schemeClr val="tx1"/>
                </a:solidFill>
              </a:rPr>
              <a:t>. Обратные же кавычки имеют расширенную функциональность. Они позволяют нам встраивать выражения в строку, заключая их в </a:t>
            </a:r>
            <a:r>
              <a:rPr lang="ru-RU" sz="1600" dirty="0">
                <a:solidFill>
                  <a:srgbClr val="FFFF00"/>
                </a:solidFill>
              </a:rPr>
              <a:t>${…}</a:t>
            </a:r>
            <a:r>
              <a:rPr lang="ru-RU" sz="1600" dirty="0">
                <a:solidFill>
                  <a:schemeClr val="tx1"/>
                </a:solidFill>
              </a:rPr>
              <a:t>. Например:</a:t>
            </a:r>
          </a:p>
        </p:txBody>
      </p:sp>
    </p:spTree>
    <p:extLst>
      <p:ext uri="{BB962C8B-B14F-4D97-AF65-F5344CB8AC3E}">
        <p14:creationId xmlns:p14="http://schemas.microsoft.com/office/powerpoint/2010/main" val="133187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997" y="267494"/>
            <a:ext cx="7334387" cy="504056"/>
          </a:xfrm>
        </p:spPr>
        <p:txBody>
          <a:bodyPr/>
          <a:lstStyle/>
          <a:p>
            <a:r>
              <a:rPr lang="ru-RU" b="1" dirty="0"/>
              <a:t>Типы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7530630" cy="35283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altLang="ru-RU" sz="1800" b="1" dirty="0">
                <a:solidFill>
                  <a:srgbClr val="92D050"/>
                </a:solidFill>
              </a:rPr>
              <a:t>Строка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Выражение внутри </a:t>
            </a:r>
            <a:r>
              <a:rPr lang="ru-RU" altLang="ru-RU" sz="1600" dirty="0">
                <a:solidFill>
                  <a:srgbClr val="FFFF00"/>
                </a:solidFill>
              </a:rPr>
              <a:t>${…}</a:t>
            </a:r>
            <a:r>
              <a:rPr lang="ru-RU" altLang="ru-RU" sz="1600" dirty="0">
                <a:solidFill>
                  <a:schemeClr val="tx1"/>
                </a:solidFill>
              </a:rPr>
              <a:t> вычисляется, и его результат становится частью строки. Мы можем положить туда всё, что угодно: переменную </a:t>
            </a:r>
            <a:r>
              <a:rPr lang="ru-RU" altLang="ru-RU" sz="1600" dirty="0" err="1">
                <a:solidFill>
                  <a:srgbClr val="FFFF00"/>
                </a:solidFill>
              </a:rPr>
              <a:t>name</a:t>
            </a:r>
            <a:r>
              <a:rPr lang="ru-RU" altLang="ru-RU" sz="1600" dirty="0">
                <a:solidFill>
                  <a:schemeClr val="tx1"/>
                </a:solidFill>
              </a:rPr>
              <a:t>, или выражение </a:t>
            </a:r>
            <a:r>
              <a:rPr lang="ru-RU" altLang="ru-RU" sz="1600" dirty="0">
                <a:solidFill>
                  <a:srgbClr val="FFFF00"/>
                </a:solidFill>
              </a:rPr>
              <a:t>1 + 2</a:t>
            </a:r>
            <a:r>
              <a:rPr lang="ru-RU" altLang="ru-RU" sz="1600" dirty="0">
                <a:solidFill>
                  <a:schemeClr val="tx1"/>
                </a:solidFill>
              </a:rPr>
              <a:t>, или что-то более сложное.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</a:rPr>
              <a:t> </a:t>
            </a:r>
            <a:r>
              <a:rPr lang="ru-RU" altLang="ru-RU" sz="1600" dirty="0" err="1">
                <a:solidFill>
                  <a:srgbClr val="FFC000"/>
                </a:solidFill>
              </a:rPr>
              <a:t>name</a:t>
            </a:r>
            <a:r>
              <a:rPr lang="ru-RU" altLang="ru-RU" sz="1600" dirty="0">
                <a:solidFill>
                  <a:srgbClr val="FFC000"/>
                </a:solidFill>
              </a:rPr>
              <a:t> = "Иван"; // Вставим переменную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</a:rPr>
              <a:t>( `Привет, ${</a:t>
            </a:r>
            <a:r>
              <a:rPr lang="ru-RU" altLang="ru-RU" sz="1600" dirty="0" err="1">
                <a:solidFill>
                  <a:srgbClr val="FFC000"/>
                </a:solidFill>
              </a:rPr>
              <a:t>name</a:t>
            </a:r>
            <a:r>
              <a:rPr lang="ru-RU" altLang="ru-RU" sz="1600" dirty="0">
                <a:solidFill>
                  <a:srgbClr val="FFC000"/>
                </a:solidFill>
              </a:rPr>
              <a:t>}!` ); // Привет, Иван!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</a:rPr>
              <a:t>// Вставим выражение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FFC000"/>
                </a:solidFill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</a:rPr>
              <a:t>( `результат: ${1 + 2}` ); // результат: 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Обратите внимание, что это можно делать только в обратных кавычках. Другие кавычки не имеют такой функциональности встраивания!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</a:rPr>
              <a:t>( "результат: ${1 + 2}" ); 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</a:rPr>
              <a:t>// результат: ${1 + 2} (двойные кавычки ничего не делают)</a:t>
            </a:r>
            <a:endParaRPr lang="en-US" altLang="ru-RU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78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997" y="267494"/>
            <a:ext cx="7334387" cy="504056"/>
          </a:xfrm>
        </p:spPr>
        <p:txBody>
          <a:bodyPr/>
          <a:lstStyle/>
          <a:p>
            <a:r>
              <a:rPr lang="ru-RU" b="1" dirty="0"/>
              <a:t>Типы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7530630" cy="41044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altLang="ru-RU" sz="1600" b="1" dirty="0" err="1">
                <a:solidFill>
                  <a:srgbClr val="92D050"/>
                </a:solidFill>
              </a:rPr>
              <a:t>Булевый</a:t>
            </a:r>
            <a:r>
              <a:rPr lang="ru-RU" altLang="ru-RU" sz="1600" b="1" dirty="0">
                <a:solidFill>
                  <a:srgbClr val="92D050"/>
                </a:solidFill>
              </a:rPr>
              <a:t> (логический) тип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FFFF00"/>
                </a:solidFill>
              </a:rPr>
              <a:t>Булевый</a:t>
            </a:r>
            <a:r>
              <a:rPr lang="ru-RU" altLang="ru-RU" sz="1600" dirty="0">
                <a:solidFill>
                  <a:srgbClr val="FFFF00"/>
                </a:solidFill>
              </a:rPr>
              <a:t> тип (</a:t>
            </a:r>
            <a:r>
              <a:rPr lang="ru-RU" altLang="ru-RU" sz="1600" dirty="0" err="1">
                <a:solidFill>
                  <a:srgbClr val="FFFF00"/>
                </a:solidFill>
              </a:rPr>
              <a:t>boolean</a:t>
            </a:r>
            <a:r>
              <a:rPr lang="ru-RU" altLang="ru-RU" sz="1600" dirty="0">
                <a:solidFill>
                  <a:srgbClr val="FFFF00"/>
                </a:solidFill>
              </a:rPr>
              <a:t>) </a:t>
            </a:r>
            <a:r>
              <a:rPr lang="ru-RU" altLang="ru-RU" sz="1600" dirty="0">
                <a:solidFill>
                  <a:schemeClr val="tx1"/>
                </a:solidFill>
              </a:rPr>
              <a:t>может принимать только два значения: </a:t>
            </a:r>
            <a:r>
              <a:rPr lang="ru-RU" altLang="ru-RU" sz="1600" dirty="0" err="1">
                <a:solidFill>
                  <a:srgbClr val="FFFF00"/>
                </a:solidFill>
              </a:rPr>
              <a:t>true</a:t>
            </a:r>
            <a:r>
              <a:rPr lang="ru-RU" altLang="ru-RU" sz="1600" dirty="0">
                <a:solidFill>
                  <a:schemeClr val="tx1"/>
                </a:solidFill>
              </a:rPr>
              <a:t> (истина) и </a:t>
            </a:r>
            <a:r>
              <a:rPr lang="ru-RU" altLang="ru-RU" sz="1600" dirty="0" err="1">
                <a:solidFill>
                  <a:srgbClr val="FFFF00"/>
                </a:solidFill>
              </a:rPr>
              <a:t>false</a:t>
            </a:r>
            <a:r>
              <a:rPr lang="ru-RU" altLang="ru-RU" sz="1600" dirty="0">
                <a:solidFill>
                  <a:schemeClr val="tx1"/>
                </a:solidFill>
              </a:rPr>
              <a:t> (ложь).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Такой тип, как правило, используется для хранения значений да/нет: </a:t>
            </a:r>
            <a:r>
              <a:rPr lang="ru-RU" altLang="ru-RU" sz="1600" dirty="0" err="1">
                <a:solidFill>
                  <a:srgbClr val="FFFF00"/>
                </a:solidFill>
              </a:rPr>
              <a:t>true</a:t>
            </a:r>
            <a:r>
              <a:rPr lang="ru-RU" altLang="ru-RU" sz="1600" dirty="0">
                <a:solidFill>
                  <a:schemeClr val="tx1"/>
                </a:solidFill>
              </a:rPr>
              <a:t> значит </a:t>
            </a:r>
            <a:r>
              <a:rPr lang="ru-RU" altLang="ru-RU" sz="1600" dirty="0">
                <a:solidFill>
                  <a:srgbClr val="FFFF00"/>
                </a:solidFill>
              </a:rPr>
              <a:t>«да, правильно»</a:t>
            </a:r>
            <a:r>
              <a:rPr lang="ru-RU" altLang="ru-RU" sz="1600" dirty="0">
                <a:solidFill>
                  <a:schemeClr val="tx1"/>
                </a:solidFill>
              </a:rPr>
              <a:t>, а </a:t>
            </a:r>
            <a:r>
              <a:rPr lang="ru-RU" altLang="ru-RU" sz="1600" dirty="0" err="1">
                <a:solidFill>
                  <a:srgbClr val="FFFF00"/>
                </a:solidFill>
              </a:rPr>
              <a:t>false</a:t>
            </a:r>
            <a:r>
              <a:rPr lang="ru-RU" altLang="ru-RU" sz="1600" dirty="0">
                <a:solidFill>
                  <a:schemeClr val="tx1"/>
                </a:solidFill>
              </a:rPr>
              <a:t> значит </a:t>
            </a:r>
            <a:r>
              <a:rPr lang="ru-RU" altLang="ru-RU" sz="1600" dirty="0">
                <a:solidFill>
                  <a:srgbClr val="FFFF00"/>
                </a:solidFill>
              </a:rPr>
              <a:t>«нет, не правильно»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Например: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</a:rPr>
              <a:t> </a:t>
            </a:r>
            <a:r>
              <a:rPr lang="ru-RU" altLang="ru-RU" sz="1600" dirty="0" err="1">
                <a:solidFill>
                  <a:srgbClr val="FFC000"/>
                </a:solidFill>
              </a:rPr>
              <a:t>nameFieldChecked</a:t>
            </a:r>
            <a:r>
              <a:rPr lang="ru-RU" altLang="ru-RU" sz="1600" dirty="0">
                <a:solidFill>
                  <a:srgbClr val="FFC000"/>
                </a:solidFill>
              </a:rPr>
              <a:t> = </a:t>
            </a:r>
            <a:r>
              <a:rPr lang="ru-RU" altLang="ru-RU" sz="1600" dirty="0" err="1">
                <a:solidFill>
                  <a:srgbClr val="FFC000"/>
                </a:solidFill>
              </a:rPr>
              <a:t>true</a:t>
            </a:r>
            <a:r>
              <a:rPr lang="ru-RU" altLang="ru-RU" sz="1600" dirty="0">
                <a:solidFill>
                  <a:srgbClr val="FFC000"/>
                </a:solidFill>
              </a:rPr>
              <a:t>; // да, поле отмечено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FFC000"/>
                </a:solidFill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</a:rPr>
              <a:t> </a:t>
            </a:r>
            <a:r>
              <a:rPr lang="ru-RU" altLang="ru-RU" sz="1600" dirty="0" err="1">
                <a:solidFill>
                  <a:srgbClr val="FFC000"/>
                </a:solidFill>
              </a:rPr>
              <a:t>ageFieldChecked</a:t>
            </a:r>
            <a:r>
              <a:rPr lang="ru-RU" altLang="ru-RU" sz="1600" dirty="0">
                <a:solidFill>
                  <a:srgbClr val="FFC000"/>
                </a:solidFill>
              </a:rPr>
              <a:t> = </a:t>
            </a:r>
            <a:r>
              <a:rPr lang="ru-RU" altLang="ru-RU" sz="1600" dirty="0" err="1">
                <a:solidFill>
                  <a:srgbClr val="FFC000"/>
                </a:solidFill>
              </a:rPr>
              <a:t>false</a:t>
            </a:r>
            <a:r>
              <a:rPr lang="ru-RU" altLang="ru-RU" sz="1600" dirty="0">
                <a:solidFill>
                  <a:srgbClr val="FFC000"/>
                </a:solidFill>
              </a:rPr>
              <a:t>; // нет, поле не отмечено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chemeClr val="tx1"/>
                </a:solidFill>
              </a:rPr>
              <a:t>Булевые</a:t>
            </a:r>
            <a:r>
              <a:rPr lang="ru-RU" altLang="ru-RU" sz="1600" dirty="0">
                <a:solidFill>
                  <a:schemeClr val="tx1"/>
                </a:solidFill>
              </a:rPr>
              <a:t> значения также могут быть результатом сравнений: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</a:rPr>
              <a:t> </a:t>
            </a:r>
            <a:r>
              <a:rPr lang="ru-RU" altLang="ru-RU" sz="1600" dirty="0" err="1">
                <a:solidFill>
                  <a:srgbClr val="FFC000"/>
                </a:solidFill>
              </a:rPr>
              <a:t>isGreater</a:t>
            </a:r>
            <a:r>
              <a:rPr lang="ru-RU" altLang="ru-RU" sz="1600" dirty="0">
                <a:solidFill>
                  <a:srgbClr val="FFC000"/>
                </a:solidFill>
              </a:rPr>
              <a:t> = 4 &gt; 1;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</a:rPr>
              <a:t>( </a:t>
            </a:r>
            <a:r>
              <a:rPr lang="ru-RU" altLang="ru-RU" sz="1600" dirty="0" err="1">
                <a:solidFill>
                  <a:srgbClr val="FFC000"/>
                </a:solidFill>
              </a:rPr>
              <a:t>isGreater</a:t>
            </a:r>
            <a:r>
              <a:rPr lang="ru-RU" altLang="ru-RU" sz="1600" dirty="0">
                <a:solidFill>
                  <a:srgbClr val="FFC000"/>
                </a:solidFill>
              </a:rPr>
              <a:t> ); // </a:t>
            </a:r>
            <a:r>
              <a:rPr lang="ru-RU" altLang="ru-RU" sz="1600" dirty="0" err="1">
                <a:solidFill>
                  <a:srgbClr val="FFC000"/>
                </a:solidFill>
              </a:rPr>
              <a:t>true</a:t>
            </a:r>
            <a:r>
              <a:rPr lang="ru-RU" altLang="ru-RU" sz="1600" dirty="0">
                <a:solidFill>
                  <a:srgbClr val="FFC000"/>
                </a:solidFill>
              </a:rPr>
              <a:t> (результатом сравнения будет "да")</a:t>
            </a:r>
            <a:endParaRPr lang="en-US" altLang="ru-RU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5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997" y="267494"/>
            <a:ext cx="7334387" cy="504056"/>
          </a:xfrm>
        </p:spPr>
        <p:txBody>
          <a:bodyPr/>
          <a:lstStyle/>
          <a:p>
            <a:r>
              <a:rPr lang="ru-RU" b="1" dirty="0"/>
              <a:t>Типы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7530630" cy="41044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Значение «</a:t>
            </a:r>
            <a:r>
              <a:rPr lang="en-US" altLang="ru-RU" sz="1600" b="1" dirty="0">
                <a:solidFill>
                  <a:srgbClr val="92D050"/>
                </a:solidFill>
              </a:rPr>
              <a:t>null»</a:t>
            </a:r>
            <a:endParaRPr lang="ru-RU" altLang="ru-RU" sz="1600" b="1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Специальное значение </a:t>
            </a:r>
            <a:r>
              <a:rPr lang="ru-RU" altLang="ru-RU" sz="1600" dirty="0" err="1">
                <a:solidFill>
                  <a:srgbClr val="FFFF00"/>
                </a:solidFill>
              </a:rPr>
              <a:t>null</a:t>
            </a:r>
            <a:r>
              <a:rPr lang="ru-RU" altLang="ru-RU" sz="1600" dirty="0">
                <a:solidFill>
                  <a:schemeClr val="tx1"/>
                </a:solidFill>
              </a:rPr>
              <a:t> не относится ни к одному из типов, описанных выше. Оно формирует отдельный тип, который содержит только значение </a:t>
            </a:r>
            <a:r>
              <a:rPr lang="ru-RU" altLang="ru-RU" sz="1600" dirty="0" err="1">
                <a:solidFill>
                  <a:srgbClr val="FFFF00"/>
                </a:solidFill>
              </a:rPr>
              <a:t>null</a:t>
            </a:r>
            <a:r>
              <a:rPr lang="ru-RU" altLang="ru-RU" sz="1600" dirty="0">
                <a:solidFill>
                  <a:schemeClr val="tx1"/>
                </a:solidFill>
              </a:rPr>
              <a:t>: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age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null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В </a:t>
            </a:r>
            <a:r>
              <a:rPr lang="ru-RU" altLang="ru-RU" sz="1600" dirty="0" err="1">
                <a:solidFill>
                  <a:schemeClr val="tx1"/>
                </a:solidFill>
              </a:rPr>
              <a:t>JavaScript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  <a:r>
              <a:rPr lang="ru-RU" altLang="ru-RU" sz="1600" dirty="0" err="1">
                <a:solidFill>
                  <a:srgbClr val="FFFF00"/>
                </a:solidFill>
              </a:rPr>
              <a:t>null</a:t>
            </a:r>
            <a:r>
              <a:rPr lang="ru-RU" altLang="ru-RU" sz="1600" dirty="0">
                <a:solidFill>
                  <a:schemeClr val="tx1"/>
                </a:solidFill>
              </a:rPr>
              <a:t> не является «ссылкой на несуществующий объект» или «нулевым указателем», как в некоторых других языках.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Это просто специальное значение, которое представляет собой </a:t>
            </a:r>
            <a:r>
              <a:rPr lang="ru-RU" altLang="ru-RU" sz="1600" dirty="0">
                <a:solidFill>
                  <a:srgbClr val="FFFF00"/>
                </a:solidFill>
              </a:rPr>
              <a:t>«НИЧЕГО»</a:t>
            </a:r>
            <a:r>
              <a:rPr lang="ru-RU" altLang="ru-RU" sz="1600" dirty="0">
                <a:solidFill>
                  <a:schemeClr val="tx1"/>
                </a:solidFill>
              </a:rPr>
              <a:t>,</a:t>
            </a:r>
            <a:r>
              <a:rPr lang="ru-RU" altLang="ru-RU" sz="1600" dirty="0">
                <a:solidFill>
                  <a:srgbClr val="FFFF00"/>
                </a:solidFill>
              </a:rPr>
              <a:t> «ПУСТО» </a:t>
            </a:r>
            <a:r>
              <a:rPr lang="ru-RU" altLang="ru-RU" sz="1600" dirty="0">
                <a:solidFill>
                  <a:schemeClr val="tx1"/>
                </a:solidFill>
              </a:rPr>
              <a:t>или </a:t>
            </a:r>
            <a:r>
              <a:rPr lang="ru-RU" altLang="ru-RU" sz="1600" dirty="0">
                <a:solidFill>
                  <a:srgbClr val="FFFF00"/>
                </a:solidFill>
              </a:rPr>
              <a:t>«ЗНАЧЕНИЕ НЕИЗВЕСТНО»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В приведённом выше коде указано, что значение переменной </a:t>
            </a:r>
            <a:r>
              <a:rPr lang="ru-RU" altLang="ru-RU" sz="1600" dirty="0" err="1">
                <a:solidFill>
                  <a:srgbClr val="FFFF00"/>
                </a:solidFill>
              </a:rPr>
              <a:t>age</a:t>
            </a:r>
            <a:r>
              <a:rPr lang="ru-RU" altLang="ru-RU" sz="1600" dirty="0">
                <a:solidFill>
                  <a:schemeClr val="tx1"/>
                </a:solidFill>
              </a:rPr>
              <a:t> неизвестно.</a:t>
            </a:r>
          </a:p>
        </p:txBody>
      </p:sp>
    </p:spTree>
    <p:extLst>
      <p:ext uri="{BB962C8B-B14F-4D97-AF65-F5344CB8AC3E}">
        <p14:creationId xmlns:p14="http://schemas.microsoft.com/office/powerpoint/2010/main" val="216147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997" y="267494"/>
            <a:ext cx="7334387" cy="504056"/>
          </a:xfrm>
        </p:spPr>
        <p:txBody>
          <a:bodyPr/>
          <a:lstStyle/>
          <a:p>
            <a:r>
              <a:rPr lang="ru-RU" b="1" dirty="0"/>
              <a:t>Типы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771550"/>
            <a:ext cx="7530630" cy="41044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Значение «</a:t>
            </a:r>
            <a:r>
              <a:rPr lang="ru-RU" altLang="ru-RU" sz="1600" b="1" dirty="0" err="1">
                <a:solidFill>
                  <a:srgbClr val="92D050"/>
                </a:solidFill>
              </a:rPr>
              <a:t>undefined</a:t>
            </a:r>
            <a:r>
              <a:rPr lang="ru-RU" altLang="ru-RU" sz="1600" b="1" dirty="0">
                <a:solidFill>
                  <a:srgbClr val="92D050"/>
                </a:solidFill>
              </a:rPr>
              <a:t>»</a:t>
            </a:r>
            <a:endParaRPr lang="ru-RU" altLang="ru-RU" sz="16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Специальное значение </a:t>
            </a:r>
            <a:r>
              <a:rPr lang="ru-RU" altLang="ru-RU" sz="1600" dirty="0" err="1">
                <a:solidFill>
                  <a:srgbClr val="FFFF00"/>
                </a:solidFill>
              </a:rPr>
              <a:t>undefined</a:t>
            </a:r>
            <a:r>
              <a:rPr lang="ru-RU" altLang="ru-RU" sz="1600" dirty="0">
                <a:solidFill>
                  <a:schemeClr val="tx1"/>
                </a:solidFill>
              </a:rPr>
              <a:t> также стоит особняком. Оно формирует тип из самого себя так же, как и </a:t>
            </a:r>
            <a:r>
              <a:rPr lang="ru-RU" altLang="ru-RU" sz="1600" dirty="0" err="1">
                <a:solidFill>
                  <a:srgbClr val="FFFF00"/>
                </a:solidFill>
              </a:rPr>
              <a:t>null</a:t>
            </a:r>
            <a:r>
              <a:rPr lang="ru-RU" altLang="ru-RU" sz="1600" dirty="0">
                <a:solidFill>
                  <a:schemeClr val="tx1"/>
                </a:solidFill>
              </a:rPr>
              <a:t>. Оно означает, что </a:t>
            </a:r>
            <a:r>
              <a:rPr lang="ru-RU" altLang="ru-RU" sz="1600" dirty="0">
                <a:solidFill>
                  <a:srgbClr val="FFFF00"/>
                </a:solidFill>
              </a:rPr>
              <a:t>«ЗНАЧЕНИЕ НЕ БЫЛО ПРИСВОЕНО»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  <a:r>
              <a:rPr lang="ru-RU" altLang="ru-RU" sz="1600" dirty="0">
                <a:solidFill>
                  <a:srgbClr val="FFFF00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Если переменная объявлена, но ей не присвоено никакого значения, то её значением будет </a:t>
            </a:r>
            <a:r>
              <a:rPr lang="ru-RU" altLang="ru-RU" sz="1600" dirty="0" err="1">
                <a:solidFill>
                  <a:srgbClr val="FFFF00"/>
                </a:solidFill>
              </a:rPr>
              <a:t>undefined</a:t>
            </a:r>
            <a:r>
              <a:rPr lang="ru-RU" altLang="ru-RU" sz="1600" dirty="0">
                <a:solidFill>
                  <a:schemeClr val="tx1"/>
                </a:solidFill>
              </a:rPr>
              <a:t>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age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age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); // выведет "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undefined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Технически мы можем присвоить значение </a:t>
            </a:r>
            <a:r>
              <a:rPr lang="ru-RU" altLang="ru-RU" sz="1600" dirty="0" err="1">
                <a:solidFill>
                  <a:srgbClr val="FFFF00"/>
                </a:solidFill>
              </a:rPr>
              <a:t>undefined</a:t>
            </a:r>
            <a:r>
              <a:rPr lang="ru-RU" altLang="ru-RU" sz="1600" dirty="0">
                <a:solidFill>
                  <a:schemeClr val="tx1"/>
                </a:solidFill>
              </a:rPr>
              <a:t> любой переменной: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age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123;// изменяем значение на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undefined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age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undefined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age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); // "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undefined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Но так делать не рекомендуется. Обычно </a:t>
            </a:r>
            <a:r>
              <a:rPr lang="ru-RU" altLang="ru-RU" sz="1600" dirty="0" err="1">
                <a:solidFill>
                  <a:srgbClr val="FFFF00"/>
                </a:solidFill>
              </a:rPr>
              <a:t>null</a:t>
            </a:r>
            <a:r>
              <a:rPr lang="ru-RU" altLang="ru-RU" sz="1600" dirty="0">
                <a:solidFill>
                  <a:schemeClr val="tx1"/>
                </a:solidFill>
              </a:rPr>
              <a:t> используется для присвоения переменной «пустого» или «неизвестного» значения, а </a:t>
            </a:r>
            <a:r>
              <a:rPr lang="ru-RU" altLang="ru-RU" sz="1600" dirty="0" err="1">
                <a:solidFill>
                  <a:srgbClr val="FFFF00"/>
                </a:solidFill>
              </a:rPr>
              <a:t>undefined</a:t>
            </a:r>
            <a:r>
              <a:rPr lang="ru-RU" altLang="ru-RU" sz="1600" dirty="0">
                <a:solidFill>
                  <a:schemeClr val="tx1"/>
                </a:solidFill>
              </a:rPr>
              <a:t> – для проверок, была ли переменная назначена.</a:t>
            </a:r>
          </a:p>
        </p:txBody>
      </p:sp>
    </p:spTree>
    <p:extLst>
      <p:ext uri="{BB962C8B-B14F-4D97-AF65-F5344CB8AC3E}">
        <p14:creationId xmlns:p14="http://schemas.microsoft.com/office/powerpoint/2010/main" val="125324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997" y="267494"/>
            <a:ext cx="7334387" cy="504056"/>
          </a:xfrm>
        </p:spPr>
        <p:txBody>
          <a:bodyPr/>
          <a:lstStyle/>
          <a:p>
            <a:r>
              <a:rPr lang="ru-RU" b="1" dirty="0"/>
              <a:t>Типы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7530630" cy="41044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Объекты и символы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b="1" dirty="0">
                <a:solidFill>
                  <a:srgbClr val="FFFF00"/>
                </a:solidFill>
              </a:rPr>
              <a:t>Тип </a:t>
            </a:r>
            <a:r>
              <a:rPr lang="ru-RU" altLang="ru-RU" sz="1600" b="1" dirty="0" err="1">
                <a:solidFill>
                  <a:srgbClr val="FFFF00"/>
                </a:solidFill>
              </a:rPr>
              <a:t>object</a:t>
            </a:r>
            <a:r>
              <a:rPr lang="ru-RU" altLang="ru-RU" sz="1600" b="1" dirty="0">
                <a:solidFill>
                  <a:srgbClr val="FFFF00"/>
                </a:solidFill>
              </a:rPr>
              <a:t> (объект) – особенный</a:t>
            </a:r>
            <a:r>
              <a:rPr lang="ru-RU" altLang="ru-RU" sz="1600" b="1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Все остальные типы называются </a:t>
            </a:r>
            <a:r>
              <a:rPr lang="ru-RU" altLang="ru-RU" sz="1600" dirty="0">
                <a:solidFill>
                  <a:srgbClr val="FFFF00"/>
                </a:solidFill>
              </a:rPr>
              <a:t>«примитивными»</a:t>
            </a:r>
            <a:r>
              <a:rPr lang="ru-RU" altLang="ru-RU" sz="1600" dirty="0">
                <a:solidFill>
                  <a:schemeClr val="tx1"/>
                </a:solidFill>
              </a:rPr>
              <a:t>,</a:t>
            </a:r>
            <a:r>
              <a:rPr lang="ru-RU" altLang="ru-RU" sz="1600" dirty="0">
                <a:solidFill>
                  <a:srgbClr val="FFFF00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потому что их значениями могут быть только простые значения (будь то строка, или число, или что-то ещё). В объектах же хранят коллекции данных или более сложные структуры.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user = {   // 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объект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name: "John",// 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под ключом "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name" 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хранится значение "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John"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age: 30  // 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под ключом "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age" 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хранится значение 30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Объекты занимают важное место в языке и требуют особого внимания.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b="1" dirty="0">
                <a:solidFill>
                  <a:srgbClr val="FFFF00"/>
                </a:solidFill>
              </a:rPr>
              <a:t>Тип </a:t>
            </a:r>
            <a:r>
              <a:rPr lang="ru-RU" altLang="ru-RU" sz="1600" b="1" dirty="0" err="1">
                <a:solidFill>
                  <a:srgbClr val="FFFF00"/>
                </a:solidFill>
              </a:rPr>
              <a:t>symbol</a:t>
            </a:r>
            <a:r>
              <a:rPr lang="ru-RU" altLang="ru-RU" sz="1600" b="1" dirty="0">
                <a:solidFill>
                  <a:srgbClr val="FFFF00"/>
                </a:solidFill>
              </a:rPr>
              <a:t> (символ) </a:t>
            </a:r>
            <a:r>
              <a:rPr lang="ru-RU" altLang="ru-RU" sz="1600" dirty="0">
                <a:solidFill>
                  <a:schemeClr val="tx1"/>
                </a:solidFill>
              </a:rPr>
              <a:t>используется для создания уникальных идентификаторов в объектах.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997" y="267494"/>
            <a:ext cx="7334387" cy="504056"/>
          </a:xfrm>
        </p:spPr>
        <p:txBody>
          <a:bodyPr/>
          <a:lstStyle/>
          <a:p>
            <a:r>
              <a:rPr lang="ru-RU" b="1" dirty="0"/>
              <a:t>Типы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7530630" cy="41044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800" b="1" dirty="0">
                <a:solidFill>
                  <a:srgbClr val="92D050"/>
                </a:solidFill>
              </a:rPr>
              <a:t>Оператор </a:t>
            </a:r>
            <a:r>
              <a:rPr lang="ru-RU" altLang="ru-RU" sz="1800" b="1" dirty="0" err="1">
                <a:solidFill>
                  <a:srgbClr val="92D050"/>
                </a:solidFill>
              </a:rPr>
              <a:t>typeof</a:t>
            </a:r>
            <a:endParaRPr lang="ru-RU" altLang="ru-RU" sz="1800" b="1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Оператор </a:t>
            </a:r>
            <a:r>
              <a:rPr lang="ru-RU" altLang="ru-RU" sz="1600" dirty="0" err="1">
                <a:solidFill>
                  <a:srgbClr val="FFFF00"/>
                </a:solidFill>
              </a:rPr>
              <a:t>typeof</a:t>
            </a:r>
            <a:r>
              <a:rPr lang="ru-RU" altLang="ru-RU" sz="1600" dirty="0">
                <a:solidFill>
                  <a:schemeClr val="tx1"/>
                </a:solidFill>
              </a:rPr>
              <a:t> возвращает тип аргумента. Это полезно, когда мы хотим обрабатывать значения различных типов по-разному или просто хотим сделать проверку.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FF00"/>
                </a:solidFill>
              </a:rPr>
              <a:t>У него есть две синтаксические формы: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typeof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5 // Выведет "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number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typeof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(5) // Также выведет "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number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Если передается выражение, то нужно заключать его в скобки, т.к. </a:t>
            </a:r>
            <a:r>
              <a:rPr lang="ru-RU" altLang="ru-RU" sz="1600" dirty="0" err="1">
                <a:solidFill>
                  <a:srgbClr val="FFFF00"/>
                </a:solidFill>
              </a:rPr>
              <a:t>typeof</a:t>
            </a:r>
            <a:r>
              <a:rPr lang="ru-RU" altLang="ru-RU" sz="1600" dirty="0">
                <a:solidFill>
                  <a:schemeClr val="tx1"/>
                </a:solidFill>
              </a:rPr>
              <a:t> имеет более высокий приоритет, чем бинарные операторы: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typeof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50 + " Квартир"; // Выведет "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number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Квартир"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typeof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(50 + " Квартир"); // Выведет "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Другими словами, скобки необходимы для определения типа значения, которое получилось в результате выполнения выражения в них.</a:t>
            </a:r>
          </a:p>
        </p:txBody>
      </p:sp>
    </p:spTree>
    <p:extLst>
      <p:ext uri="{BB962C8B-B14F-4D97-AF65-F5344CB8AC3E}">
        <p14:creationId xmlns:p14="http://schemas.microsoft.com/office/powerpoint/2010/main" val="216205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733BC-A3E5-4A63-AB5A-19D4896A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68" y="267494"/>
            <a:ext cx="6447501" cy="458366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мы помним с прошлого занятия</a:t>
            </a:r>
            <a:r>
              <a:rPr lang="en-US" dirty="0"/>
              <a:t>?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86BF2D-99A0-4072-B791-8B365B2C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915566"/>
            <a:ext cx="6447501" cy="361545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/>
              <a:t>Что же все таки за зверь такой </a:t>
            </a:r>
            <a:r>
              <a:rPr lang="en-US" sz="1600" dirty="0"/>
              <a:t>JavaScript </a:t>
            </a:r>
            <a:r>
              <a:rPr lang="ru-RU" sz="1600" dirty="0"/>
              <a:t>и основное его применение</a:t>
            </a:r>
            <a:r>
              <a:rPr lang="en-US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Где используется данный язык программирования</a:t>
            </a:r>
            <a:r>
              <a:rPr lang="en-US" sz="1600" dirty="0"/>
              <a:t>?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Какие есть способы чтобы применить его в программе</a:t>
            </a:r>
            <a:r>
              <a:rPr lang="en-US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Какие методы глобального объекта </a:t>
            </a:r>
            <a:r>
              <a:rPr lang="en-US" sz="1600" dirty="0">
                <a:solidFill>
                  <a:srgbClr val="FFFF00"/>
                </a:solidFill>
              </a:rPr>
              <a:t>window</a:t>
            </a:r>
            <a:r>
              <a:rPr lang="ru-RU" sz="1600" dirty="0">
                <a:solidFill>
                  <a:srgbClr val="FFFF00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мы использовали для взаимодействия с пользователем?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Что такое комментарии и какие они бывают?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Что такое переменные в </a:t>
            </a:r>
            <a:r>
              <a:rPr lang="en-US" sz="1600" dirty="0">
                <a:solidFill>
                  <a:schemeClr val="tx1"/>
                </a:solidFill>
              </a:rPr>
              <a:t>JavaScript</a:t>
            </a:r>
            <a:r>
              <a:rPr lang="ru-RU" sz="1600" dirty="0">
                <a:solidFill>
                  <a:schemeClr val="tx1"/>
                </a:solidFill>
              </a:rPr>
              <a:t> и какими способами их можно объявлять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  <a:endParaRPr lang="ru-RU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Правило </a:t>
            </a:r>
            <a:r>
              <a:rPr lang="ru-RU" sz="1600" dirty="0" err="1">
                <a:solidFill>
                  <a:schemeClr val="tx1"/>
                </a:solidFill>
              </a:rPr>
              <a:t>нэйминга</a:t>
            </a:r>
            <a:r>
              <a:rPr lang="ru-RU" sz="1600" dirty="0">
                <a:solidFill>
                  <a:schemeClr val="tx1"/>
                </a:solidFill>
              </a:rPr>
              <a:t> переменных в </a:t>
            </a:r>
            <a:r>
              <a:rPr lang="en-US" sz="1600" dirty="0">
                <a:solidFill>
                  <a:schemeClr val="tx1"/>
                </a:solidFill>
              </a:rPr>
              <a:t>JavaScript?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</a:rPr>
              <a:t>Как можно провести контроль правильности выполнения программы в браузере?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7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997" y="267494"/>
            <a:ext cx="7334387" cy="504056"/>
          </a:xfrm>
        </p:spPr>
        <p:txBody>
          <a:bodyPr/>
          <a:lstStyle/>
          <a:p>
            <a:r>
              <a:rPr lang="ru-RU" b="1" dirty="0"/>
              <a:t>Типы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7530630" cy="40324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altLang="ru-RU" sz="1600" b="1" dirty="0">
                <a:solidFill>
                  <a:schemeClr val="accent1"/>
                </a:solidFill>
              </a:rPr>
              <a:t>Оператор </a:t>
            </a:r>
            <a:r>
              <a:rPr lang="ru-RU" altLang="ru-RU" sz="1600" b="1" dirty="0" err="1">
                <a:solidFill>
                  <a:schemeClr val="accent1"/>
                </a:solidFill>
              </a:rPr>
              <a:t>typeof</a:t>
            </a:r>
            <a:endParaRPr lang="ru-RU" altLang="ru-RU" sz="1600" b="1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FFFF00"/>
                </a:solidFill>
              </a:rPr>
              <a:t>Вызов </a:t>
            </a:r>
            <a:r>
              <a:rPr lang="en-US" altLang="ru-RU" sz="1600" dirty="0" err="1">
                <a:solidFill>
                  <a:srgbClr val="FFFF00"/>
                </a:solidFill>
              </a:rPr>
              <a:t>typeof</a:t>
            </a:r>
            <a:r>
              <a:rPr lang="en-US" altLang="ru-RU" sz="1600" dirty="0">
                <a:solidFill>
                  <a:srgbClr val="FFFF00"/>
                </a:solidFill>
              </a:rPr>
              <a:t> x </a:t>
            </a:r>
            <a:r>
              <a:rPr lang="ru-RU" altLang="ru-RU" sz="1600" dirty="0">
                <a:solidFill>
                  <a:srgbClr val="FFFF00"/>
                </a:solidFill>
              </a:rPr>
              <a:t>возвращает строку с именем типа: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typeof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undefined // "undefined"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typeof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0 // "number"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typeof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10n // "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bigint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typeof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true // "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typeof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"foo" // "string"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typeof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Symbol("id") // "symbol"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typeof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Math // "object"  (1)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typeof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null // "object"  (2)</a:t>
            </a:r>
            <a:endParaRPr lang="en-US" altLang="ru-RU" sz="16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typeof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alert // "function"  (3)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Результатом вызова </a:t>
            </a:r>
            <a:r>
              <a:rPr lang="ru-RU" altLang="ru-RU" sz="1600" dirty="0" err="1">
                <a:solidFill>
                  <a:srgbClr val="FFFF00"/>
                </a:solidFill>
              </a:rPr>
              <a:t>typeof</a:t>
            </a:r>
            <a:r>
              <a:rPr lang="ru-RU" altLang="ru-RU" sz="1600" dirty="0">
                <a:solidFill>
                  <a:srgbClr val="FFFF00"/>
                </a:solidFill>
              </a:rPr>
              <a:t> </a:t>
            </a:r>
            <a:r>
              <a:rPr lang="ru-RU" altLang="ru-RU" sz="1600" dirty="0" err="1">
                <a:solidFill>
                  <a:srgbClr val="FFFF00"/>
                </a:solidFill>
              </a:rPr>
              <a:t>null</a:t>
            </a:r>
            <a:r>
              <a:rPr lang="ru-RU" altLang="ru-RU" sz="1600" dirty="0">
                <a:solidFill>
                  <a:srgbClr val="FFFF00"/>
                </a:solidFill>
              </a:rPr>
              <a:t> </a:t>
            </a:r>
            <a:r>
              <a:rPr lang="ru-RU" altLang="ru-RU" sz="1600" dirty="0">
                <a:solidFill>
                  <a:srgbClr val="E2E3E7"/>
                </a:solidFill>
              </a:rPr>
              <a:t>является </a:t>
            </a:r>
            <a:r>
              <a:rPr lang="ru-RU" altLang="ru-RU" sz="1600" dirty="0">
                <a:solidFill>
                  <a:srgbClr val="FFFF00"/>
                </a:solidFill>
              </a:rPr>
              <a:t>"</a:t>
            </a:r>
            <a:r>
              <a:rPr lang="ru-RU" altLang="ru-RU" sz="1600" dirty="0" err="1">
                <a:solidFill>
                  <a:srgbClr val="FFFF00"/>
                </a:solidFill>
              </a:rPr>
              <a:t>object</a:t>
            </a:r>
            <a:r>
              <a:rPr lang="ru-RU" altLang="ru-RU" sz="1600" dirty="0">
                <a:solidFill>
                  <a:srgbClr val="FFFF00"/>
                </a:solidFill>
              </a:rPr>
              <a:t>"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  <a:r>
              <a:rPr lang="ru-RU" altLang="ru-RU" sz="1600" dirty="0">
                <a:solidFill>
                  <a:srgbClr val="FFFF00"/>
                </a:solidFill>
              </a:rPr>
              <a:t> </a:t>
            </a:r>
            <a:r>
              <a:rPr lang="ru-RU" altLang="ru-RU" sz="1600" dirty="0">
                <a:solidFill>
                  <a:srgbClr val="E2E3E7"/>
                </a:solidFill>
              </a:rPr>
              <a:t>Это официально признанная ошибка в </a:t>
            </a:r>
            <a:r>
              <a:rPr lang="ru-RU" altLang="ru-RU" sz="1600" dirty="0" err="1">
                <a:solidFill>
                  <a:srgbClr val="FFFF00"/>
                </a:solidFill>
              </a:rPr>
              <a:t>typeof</a:t>
            </a:r>
            <a:r>
              <a:rPr lang="ru-RU" altLang="ru-RU" sz="1600" dirty="0">
                <a:solidFill>
                  <a:srgbClr val="E2E3E7"/>
                </a:solidFill>
              </a:rPr>
              <a:t>, ведущая начало с времён создания </a:t>
            </a:r>
            <a:r>
              <a:rPr lang="ru-RU" altLang="ru-RU" sz="1600" dirty="0" err="1">
                <a:solidFill>
                  <a:srgbClr val="E2E3E7"/>
                </a:solidFill>
              </a:rPr>
              <a:t>JavaScript</a:t>
            </a:r>
            <a:r>
              <a:rPr lang="ru-RU" altLang="ru-RU" sz="1600" dirty="0">
                <a:solidFill>
                  <a:srgbClr val="E2E3E7"/>
                </a:solidFill>
              </a:rPr>
              <a:t> и сохранённая для совместимости. Конечно, </a:t>
            </a:r>
            <a:r>
              <a:rPr lang="ru-RU" altLang="ru-RU" sz="1600" dirty="0" err="1">
                <a:solidFill>
                  <a:srgbClr val="FFFF00"/>
                </a:solidFill>
              </a:rPr>
              <a:t>null</a:t>
            </a:r>
            <a:r>
              <a:rPr lang="ru-RU" altLang="ru-RU" sz="1600" dirty="0">
                <a:solidFill>
                  <a:srgbClr val="E2E3E7"/>
                </a:solidFill>
              </a:rPr>
              <a:t> не является объектом. Это специальное значение с отдельным типом</a:t>
            </a:r>
            <a:r>
              <a:rPr lang="ru-RU" altLang="ru-RU" sz="1800" dirty="0">
                <a:solidFill>
                  <a:srgbClr val="E2E3E7"/>
                </a:solidFill>
                <a:latin typeface="BlinkMacSystemFont"/>
              </a:rPr>
              <a:t>.</a:t>
            </a:r>
            <a:r>
              <a:rPr lang="ru-RU" altLang="ru-RU" sz="800" dirty="0">
                <a:solidFill>
                  <a:schemeClr val="tx1"/>
                </a:solidFill>
              </a:rPr>
              <a:t> 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17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0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771550"/>
            <a:ext cx="7488832" cy="39527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kern="100" dirty="0">
                <a:solidFill>
                  <a:schemeClr val="tx1"/>
                </a:solidFill>
              </a:rPr>
              <a:t>В </a:t>
            </a:r>
            <a:r>
              <a:rPr lang="ru-RU" sz="1600" kern="100" dirty="0" err="1">
                <a:solidFill>
                  <a:schemeClr val="tx1"/>
                </a:solidFill>
              </a:rPr>
              <a:t>JavaScript</a:t>
            </a:r>
            <a:r>
              <a:rPr lang="ru-RU" sz="1600" kern="100" dirty="0">
                <a:solidFill>
                  <a:schemeClr val="tx1"/>
                </a:solidFill>
              </a:rPr>
              <a:t> есть 8 основных типов данных.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kern="100" dirty="0">
                <a:solidFill>
                  <a:schemeClr val="tx1"/>
                </a:solidFill>
              </a:rPr>
              <a:t>Семь из них называют </a:t>
            </a:r>
            <a:r>
              <a:rPr lang="ru-RU" sz="1600" kern="100" dirty="0">
                <a:solidFill>
                  <a:srgbClr val="FFFF00"/>
                </a:solidFill>
              </a:rPr>
              <a:t>«примитивными» </a:t>
            </a:r>
            <a:r>
              <a:rPr lang="ru-RU" sz="1600" kern="100" dirty="0">
                <a:solidFill>
                  <a:schemeClr val="tx1"/>
                </a:solidFill>
              </a:rPr>
              <a:t>типами данных: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N</a:t>
            </a:r>
            <a:r>
              <a:rPr lang="ru-RU" sz="1600" kern="100" dirty="0" err="1">
                <a:solidFill>
                  <a:srgbClr val="FFFF00"/>
                </a:solidFill>
              </a:rPr>
              <a:t>umber</a:t>
            </a:r>
            <a:r>
              <a:rPr lang="ru-RU" sz="1600" kern="100" dirty="0">
                <a:solidFill>
                  <a:schemeClr val="tx1"/>
                </a:solidFill>
              </a:rPr>
              <a:t> для любых чисел: целочисленных или чисел с плавающей точкой; целочисленные значения ограничены диапазоном </a:t>
            </a:r>
            <a:r>
              <a:rPr lang="ru-RU" sz="1600" kern="100" dirty="0">
                <a:solidFill>
                  <a:srgbClr val="FFFF00"/>
                </a:solidFill>
              </a:rPr>
              <a:t>±</a:t>
            </a:r>
            <a:r>
              <a:rPr lang="ru-RU" altLang="ru-RU" sz="1600" dirty="0">
                <a:solidFill>
                  <a:srgbClr val="FFFF00"/>
                </a:solidFill>
              </a:rPr>
              <a:t>(2</a:t>
            </a:r>
            <a:r>
              <a:rPr lang="ru-RU" altLang="ru-RU" sz="1600" baseline="30000" dirty="0">
                <a:solidFill>
                  <a:srgbClr val="FFFF00"/>
                </a:solidFill>
              </a:rPr>
              <a:t>53</a:t>
            </a:r>
            <a:r>
              <a:rPr lang="ru-RU" altLang="ru-RU" sz="1600" dirty="0">
                <a:solidFill>
                  <a:srgbClr val="FFFF00"/>
                </a:solidFill>
              </a:rPr>
              <a:t>-1) </a:t>
            </a:r>
            <a:endParaRPr lang="ru-RU" sz="16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B</a:t>
            </a:r>
            <a:r>
              <a:rPr lang="ru-RU" sz="1600" kern="100" dirty="0" err="1">
                <a:solidFill>
                  <a:srgbClr val="FFFF00"/>
                </a:solidFill>
              </a:rPr>
              <a:t>ig</a:t>
            </a:r>
            <a:r>
              <a:rPr lang="en-US" sz="1600" kern="100" dirty="0">
                <a:solidFill>
                  <a:srgbClr val="FFFF00"/>
                </a:solidFill>
              </a:rPr>
              <a:t>I</a:t>
            </a:r>
            <a:r>
              <a:rPr lang="ru-RU" sz="1600" kern="100" dirty="0" err="1">
                <a:solidFill>
                  <a:srgbClr val="FFFF00"/>
                </a:solidFill>
              </a:rPr>
              <a:t>nt</a:t>
            </a:r>
            <a:r>
              <a:rPr lang="ru-RU" sz="1600" kern="100" dirty="0">
                <a:solidFill>
                  <a:schemeClr val="tx1"/>
                </a:solidFill>
              </a:rPr>
              <a:t> для целых чисел произвольной длины.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S</a:t>
            </a:r>
            <a:r>
              <a:rPr lang="ru-RU" sz="1600" kern="100" dirty="0" err="1">
                <a:solidFill>
                  <a:srgbClr val="FFFF00"/>
                </a:solidFill>
              </a:rPr>
              <a:t>tring</a:t>
            </a:r>
            <a:r>
              <a:rPr lang="ru-RU" sz="1600" kern="100" dirty="0">
                <a:solidFill>
                  <a:schemeClr val="tx1"/>
                </a:solidFill>
              </a:rPr>
              <a:t> для строк. Строка может содержать ноль или больше символов, нет отдельного символьного типа.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B</a:t>
            </a:r>
            <a:r>
              <a:rPr lang="ru-RU" sz="1600" kern="100" dirty="0" err="1">
                <a:solidFill>
                  <a:srgbClr val="FFFF00"/>
                </a:solidFill>
              </a:rPr>
              <a:t>oolean</a:t>
            </a:r>
            <a:r>
              <a:rPr lang="ru-RU" sz="1600" kern="100" dirty="0">
                <a:solidFill>
                  <a:schemeClr val="tx1"/>
                </a:solidFill>
              </a:rPr>
              <a:t> для </a:t>
            </a:r>
            <a:r>
              <a:rPr lang="ru-RU" sz="1600" kern="100" dirty="0" err="1">
                <a:solidFill>
                  <a:schemeClr val="tx1"/>
                </a:solidFill>
              </a:rPr>
              <a:t>true</a:t>
            </a:r>
            <a:r>
              <a:rPr lang="ru-RU" sz="1600" kern="100" dirty="0">
                <a:solidFill>
                  <a:schemeClr val="tx1"/>
                </a:solidFill>
              </a:rPr>
              <a:t>/</a:t>
            </a:r>
            <a:r>
              <a:rPr lang="ru-RU" sz="1600" kern="100" dirty="0" err="1">
                <a:solidFill>
                  <a:schemeClr val="tx1"/>
                </a:solidFill>
              </a:rPr>
              <a:t>false</a:t>
            </a:r>
            <a:r>
              <a:rPr lang="ru-RU" sz="1600" kern="10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N</a:t>
            </a:r>
            <a:r>
              <a:rPr lang="ru-RU" sz="1600" kern="100" dirty="0" err="1">
                <a:solidFill>
                  <a:srgbClr val="FFFF00"/>
                </a:solidFill>
              </a:rPr>
              <a:t>ull</a:t>
            </a:r>
            <a:r>
              <a:rPr lang="ru-RU" sz="1600" kern="100" dirty="0">
                <a:solidFill>
                  <a:schemeClr val="tx1"/>
                </a:solidFill>
              </a:rPr>
              <a:t> для неизвестных значений – отдельный тип, имеющий одно значение </a:t>
            </a:r>
            <a:r>
              <a:rPr lang="en-US" sz="1600" kern="100" dirty="0">
                <a:solidFill>
                  <a:schemeClr val="tx1"/>
                </a:solidFill>
              </a:rPr>
              <a:t>n</a:t>
            </a:r>
            <a:r>
              <a:rPr lang="ru-RU" sz="1600" kern="100" dirty="0" err="1">
                <a:solidFill>
                  <a:schemeClr val="tx1"/>
                </a:solidFill>
              </a:rPr>
              <a:t>ull</a:t>
            </a:r>
            <a:r>
              <a:rPr lang="ru-RU" sz="1600" kern="10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U</a:t>
            </a:r>
            <a:r>
              <a:rPr lang="ru-RU" sz="1600" kern="100" dirty="0" err="1">
                <a:solidFill>
                  <a:srgbClr val="FFFF00"/>
                </a:solidFill>
              </a:rPr>
              <a:t>ndefined</a:t>
            </a:r>
            <a:r>
              <a:rPr lang="ru-RU" sz="1600" kern="100" dirty="0">
                <a:solidFill>
                  <a:schemeClr val="tx1"/>
                </a:solidFill>
              </a:rPr>
              <a:t> для </a:t>
            </a:r>
            <a:r>
              <a:rPr lang="ru-RU" sz="1600" kern="100" dirty="0" err="1">
                <a:solidFill>
                  <a:schemeClr val="tx1"/>
                </a:solidFill>
              </a:rPr>
              <a:t>неприсвоенных</a:t>
            </a:r>
            <a:r>
              <a:rPr lang="ru-RU" sz="1600" kern="100" dirty="0">
                <a:solidFill>
                  <a:schemeClr val="tx1"/>
                </a:solidFill>
              </a:rPr>
              <a:t> значений – отдельный тип, имеющий одно значение </a:t>
            </a:r>
            <a:r>
              <a:rPr lang="ru-RU" sz="1600" kern="100" dirty="0" err="1">
                <a:solidFill>
                  <a:schemeClr val="tx1"/>
                </a:solidFill>
              </a:rPr>
              <a:t>undefined</a:t>
            </a:r>
            <a:r>
              <a:rPr lang="ru-RU" sz="1600" kern="10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S</a:t>
            </a:r>
            <a:r>
              <a:rPr lang="ru-RU" sz="1600" kern="100" dirty="0" err="1">
                <a:solidFill>
                  <a:srgbClr val="FFFF00"/>
                </a:solidFill>
              </a:rPr>
              <a:t>ymbol</a:t>
            </a:r>
            <a:r>
              <a:rPr lang="ru-RU" sz="1600" kern="100" dirty="0">
                <a:solidFill>
                  <a:schemeClr val="tx1"/>
                </a:solidFill>
              </a:rPr>
              <a:t> для уникальных идентификаторов.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kern="100" dirty="0">
                <a:solidFill>
                  <a:schemeClr val="tx1"/>
                </a:solidFill>
              </a:rPr>
              <a:t>И </a:t>
            </a:r>
            <a:r>
              <a:rPr lang="ru-RU" sz="1600" kern="100" dirty="0">
                <a:solidFill>
                  <a:srgbClr val="FFFF00"/>
                </a:solidFill>
              </a:rPr>
              <a:t>один</a:t>
            </a:r>
            <a:r>
              <a:rPr lang="ru-RU" sz="1600" kern="100" dirty="0">
                <a:solidFill>
                  <a:schemeClr val="tx1"/>
                </a:solidFill>
              </a:rPr>
              <a:t> не является «примитивным» и стоит особняком: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O</a:t>
            </a:r>
            <a:r>
              <a:rPr lang="ru-RU" sz="1600" kern="100" dirty="0" err="1">
                <a:solidFill>
                  <a:srgbClr val="FFFF00"/>
                </a:solidFill>
              </a:rPr>
              <a:t>bject</a:t>
            </a:r>
            <a:r>
              <a:rPr lang="ru-RU" sz="1600" kern="100" dirty="0">
                <a:solidFill>
                  <a:schemeClr val="tx1"/>
                </a:solidFill>
              </a:rPr>
              <a:t> для более сложных структур данных</a:t>
            </a:r>
            <a:r>
              <a:rPr lang="en-US" sz="1600" kern="100" dirty="0">
                <a:solidFill>
                  <a:schemeClr val="tx1"/>
                </a:solidFill>
              </a:rPr>
              <a:t> </a:t>
            </a:r>
            <a:r>
              <a:rPr lang="ru-RU" sz="1600" kern="100" dirty="0">
                <a:solidFill>
                  <a:schemeClr val="tx1"/>
                </a:solidFill>
              </a:rPr>
              <a:t>таких как </a:t>
            </a:r>
            <a:r>
              <a:rPr lang="en-US" sz="1600" kern="100" dirty="0">
                <a:solidFill>
                  <a:schemeClr val="tx1"/>
                </a:solidFill>
              </a:rPr>
              <a:t>Array, Map, Set </a:t>
            </a:r>
            <a:r>
              <a:rPr lang="ru-RU" sz="1600" kern="100" dirty="0">
                <a:solidFill>
                  <a:schemeClr val="tx1"/>
                </a:solidFill>
              </a:rPr>
              <a:t>и т.д.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dirty="0"/>
              <a:t>Итого</a:t>
            </a:r>
          </a:p>
        </p:txBody>
      </p:sp>
    </p:spTree>
    <p:extLst>
      <p:ext uri="{BB962C8B-B14F-4D97-AF65-F5344CB8AC3E}">
        <p14:creationId xmlns:p14="http://schemas.microsoft.com/office/powerpoint/2010/main" val="424116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1294"/>
            <a:ext cx="7704856" cy="33766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kern="100" dirty="0">
                <a:solidFill>
                  <a:srgbClr val="FFFF00"/>
                </a:solidFill>
              </a:rPr>
              <a:t>Какие типы значений будут присвоены переменной </a:t>
            </a:r>
            <a:r>
              <a:rPr lang="en-US" sz="1800" kern="100" dirty="0">
                <a:solidFill>
                  <a:srgbClr val="FFFF00"/>
                </a:solidFill>
              </a:rPr>
              <a:t>x?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let x = 0;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let x = false;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let x = null;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let x;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let x = (</a:t>
            </a:r>
            <a:r>
              <a:rPr lang="ru-RU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2 / ‘</a:t>
            </a:r>
            <a:r>
              <a:rPr lang="ru-RU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ноль</a:t>
            </a: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’</a:t>
            </a:r>
            <a:r>
              <a:rPr lang="ru-RU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let x = ‘true’;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let x = {};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let x = 2n;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let x = ‘5’;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let x = new Symbol();</a:t>
            </a:r>
          </a:p>
          <a:p>
            <a:pPr marL="0" indent="0">
              <a:buNone/>
            </a:pPr>
            <a:endParaRPr lang="ru-RU" sz="1700" kern="100" dirty="0">
              <a:solidFill>
                <a:srgbClr val="FFFF00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b="1" dirty="0"/>
              <a:t>Наши любимые задачки </a:t>
            </a:r>
            <a:r>
              <a:rPr lang="ru-RU" b="1" dirty="0">
                <a:sym typeface="Wingdings" panose="05000000000000000000" pitchFamily="2" charset="2"/>
              </a:rPr>
              <a:t>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7286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A4E2-D840-44AD-A8C5-B07E96B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067695"/>
            <a:ext cx="5256584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Преобразование типов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4802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393" y="267494"/>
            <a:ext cx="7334387" cy="504056"/>
          </a:xfrm>
        </p:spPr>
        <p:txBody>
          <a:bodyPr/>
          <a:lstStyle/>
          <a:p>
            <a:r>
              <a:rPr lang="ru-RU" b="1" dirty="0"/>
              <a:t>Преобразование типов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7530630" cy="40324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Чаще всего операторы и функции автоматически приводят переданные им значения к нужному типу. Например, </a:t>
            </a:r>
            <a:r>
              <a:rPr lang="ru-RU" altLang="ru-RU" sz="1600" dirty="0" err="1">
                <a:solidFill>
                  <a:srgbClr val="FFFF00"/>
                </a:solidFill>
              </a:rPr>
              <a:t>alert</a:t>
            </a:r>
            <a:r>
              <a:rPr lang="ru-RU" altLang="ru-RU" sz="1600" dirty="0">
                <a:solidFill>
                  <a:schemeClr val="tx1"/>
                </a:solidFill>
              </a:rPr>
              <a:t> автоматически преобразует любое значение к строке. Математические операторы преобразуют значения к числам. Есть также случаи, когда нам нужно явно преобразовать значение в ожидаемый тип.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b="1" dirty="0">
                <a:solidFill>
                  <a:schemeClr val="accent1"/>
                </a:solidFill>
              </a:rPr>
              <a:t>Строковое преобразование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Строковое преобразование происходит, когда требуется представление чего-либо в виде строки. Например, </a:t>
            </a:r>
            <a:r>
              <a:rPr lang="ru-RU" altLang="ru-RU" sz="1600" dirty="0" err="1">
                <a:solidFill>
                  <a:srgbClr val="FFFF00"/>
                </a:solidFill>
              </a:rPr>
              <a:t>alert</a:t>
            </a:r>
            <a:r>
              <a:rPr lang="ru-RU" altLang="ru-RU" sz="1600" dirty="0">
                <a:solidFill>
                  <a:srgbClr val="FFFF00"/>
                </a:solidFill>
              </a:rPr>
              <a:t>(</a:t>
            </a:r>
            <a:r>
              <a:rPr lang="ru-RU" altLang="ru-RU" sz="1600" dirty="0" err="1">
                <a:solidFill>
                  <a:srgbClr val="FFFF00"/>
                </a:solidFill>
              </a:rPr>
              <a:t>value</a:t>
            </a:r>
            <a:r>
              <a:rPr lang="ru-RU" altLang="ru-RU" sz="1600" dirty="0">
                <a:solidFill>
                  <a:srgbClr val="FFFF00"/>
                </a:solidFill>
              </a:rPr>
              <a:t>) </a:t>
            </a:r>
            <a:r>
              <a:rPr lang="ru-RU" altLang="ru-RU" sz="1600" dirty="0">
                <a:solidFill>
                  <a:schemeClr val="tx1"/>
                </a:solidFill>
              </a:rPr>
              <a:t>преобразует значение к строке. Также мы можем использовать функцию </a:t>
            </a:r>
            <a:r>
              <a:rPr lang="ru-RU" altLang="ru-RU" sz="1600" dirty="0" err="1">
                <a:solidFill>
                  <a:srgbClr val="FFFF00"/>
                </a:solidFill>
              </a:rPr>
              <a:t>String</a:t>
            </a:r>
            <a:r>
              <a:rPr lang="ru-RU" altLang="ru-RU" sz="1600" dirty="0">
                <a:solidFill>
                  <a:srgbClr val="FFFF00"/>
                </a:solidFill>
              </a:rPr>
              <a:t>(</a:t>
            </a:r>
            <a:r>
              <a:rPr lang="ru-RU" altLang="ru-RU" sz="1600" dirty="0" err="1">
                <a:solidFill>
                  <a:srgbClr val="FFFF00"/>
                </a:solidFill>
              </a:rPr>
              <a:t>value</a:t>
            </a:r>
            <a:r>
              <a:rPr lang="ru-RU" altLang="ru-RU" sz="1600" dirty="0">
                <a:solidFill>
                  <a:srgbClr val="FFFF00"/>
                </a:solidFill>
              </a:rPr>
              <a:t>)</a:t>
            </a:r>
            <a:r>
              <a:rPr lang="ru-RU" altLang="ru-RU" sz="1600" dirty="0">
                <a:solidFill>
                  <a:schemeClr val="tx1"/>
                </a:solidFill>
              </a:rPr>
              <a:t>,</a:t>
            </a:r>
            <a:r>
              <a:rPr lang="ru-RU" altLang="ru-RU" sz="1600" dirty="0">
                <a:solidFill>
                  <a:srgbClr val="FFFF00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чтобы преобразовать значение к строке: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value = true;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typeof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value); //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boolean</a:t>
            </a:r>
            <a:endParaRPr lang="en-US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value = String(value); // 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теперь 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value 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это строка "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true"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typeof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value); // string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393" y="267494"/>
            <a:ext cx="7334387" cy="504056"/>
          </a:xfrm>
        </p:spPr>
        <p:txBody>
          <a:bodyPr/>
          <a:lstStyle/>
          <a:p>
            <a:r>
              <a:rPr lang="ru-RU" b="1" dirty="0"/>
              <a:t>Преобразование типов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6912768" cy="40324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900" b="1" dirty="0">
                <a:solidFill>
                  <a:schemeClr val="accent1"/>
                </a:solidFill>
              </a:rPr>
              <a:t>Численное преобразование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Численное преобразование происходит в математических функциях и выражениях.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Например, когда операция деления </a:t>
            </a:r>
            <a:r>
              <a:rPr lang="ru-RU" altLang="ru-RU" sz="1600" dirty="0">
                <a:solidFill>
                  <a:srgbClr val="FFFF00"/>
                </a:solidFill>
              </a:rPr>
              <a:t>/</a:t>
            </a:r>
            <a:r>
              <a:rPr lang="ru-RU" altLang="ru-RU" sz="1600" dirty="0">
                <a:solidFill>
                  <a:schemeClr val="tx1"/>
                </a:solidFill>
              </a:rPr>
              <a:t> применяется не к числу: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"6" / "2" ); // 3, строки преобразуются в числа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Мы можем использовать функцию </a:t>
            </a:r>
            <a:r>
              <a:rPr lang="ru-RU" altLang="ru-RU" sz="1600" dirty="0" err="1">
                <a:solidFill>
                  <a:srgbClr val="FFFF00"/>
                </a:solidFill>
              </a:rPr>
              <a:t>Number</a:t>
            </a:r>
            <a:r>
              <a:rPr lang="ru-RU" altLang="ru-RU" sz="1600" dirty="0">
                <a:solidFill>
                  <a:srgbClr val="FFFF00"/>
                </a:solidFill>
              </a:rPr>
              <a:t>(</a:t>
            </a:r>
            <a:r>
              <a:rPr lang="ru-RU" altLang="ru-RU" sz="1600" dirty="0" err="1">
                <a:solidFill>
                  <a:srgbClr val="FFFF00"/>
                </a:solidFill>
              </a:rPr>
              <a:t>value</a:t>
            </a:r>
            <a:r>
              <a:rPr lang="ru-RU" altLang="ru-RU" sz="1600" dirty="0">
                <a:solidFill>
                  <a:srgbClr val="FFFF00"/>
                </a:solidFill>
              </a:rPr>
              <a:t>)</a:t>
            </a:r>
            <a:r>
              <a:rPr lang="ru-RU" altLang="ru-RU" sz="1600" dirty="0">
                <a:solidFill>
                  <a:schemeClr val="tx1"/>
                </a:solidFill>
              </a:rPr>
              <a:t>,</a:t>
            </a:r>
            <a:r>
              <a:rPr lang="ru-RU" altLang="ru-RU" sz="1600" dirty="0">
                <a:solidFill>
                  <a:srgbClr val="FFFF00"/>
                </a:solidFill>
              </a:rPr>
              <a:t> </a:t>
            </a:r>
            <a:r>
              <a:rPr lang="ru-RU" altLang="ru-RU" sz="1600" dirty="0">
                <a:solidFill>
                  <a:srgbClr val="E2E3E7"/>
                </a:solidFill>
              </a:rPr>
              <a:t>чтобы явно преобразовать </a:t>
            </a:r>
            <a:r>
              <a:rPr lang="ru-RU" altLang="ru-RU" sz="1600" dirty="0" err="1">
                <a:solidFill>
                  <a:srgbClr val="FFFF00"/>
                </a:solidFill>
              </a:rPr>
              <a:t>value</a:t>
            </a:r>
            <a:r>
              <a:rPr lang="ru-RU" altLang="ru-RU" sz="1600" dirty="0">
                <a:solidFill>
                  <a:srgbClr val="E2E3E7"/>
                </a:solidFill>
              </a:rPr>
              <a:t> к числу: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str = "123";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typeof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str); // string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num = Number(str); // 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становится числом 123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typeof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num); // number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Явное преобразование часто применяется, когда мы ожидаем получить число из строкового контекста, например из текстовых полей форм.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468CE8-2122-4BFB-878C-4224E02F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5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393" y="267494"/>
            <a:ext cx="7334387" cy="504056"/>
          </a:xfrm>
        </p:spPr>
        <p:txBody>
          <a:bodyPr/>
          <a:lstStyle/>
          <a:p>
            <a:r>
              <a:rPr lang="ru-RU" b="1" dirty="0"/>
              <a:t>Преобразование типов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6912768" cy="40324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900" b="1" dirty="0">
                <a:solidFill>
                  <a:schemeClr val="accent1"/>
                </a:solidFill>
              </a:rPr>
              <a:t>Численное преобразование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Если строка не может быть явно приведена к числу, то результатом преобразования будет </a:t>
            </a:r>
            <a:r>
              <a:rPr lang="ru-RU" altLang="ru-RU" sz="1600" dirty="0" err="1">
                <a:solidFill>
                  <a:srgbClr val="FFFF00"/>
                </a:solidFill>
              </a:rPr>
              <a:t>NaN</a:t>
            </a:r>
            <a:r>
              <a:rPr lang="ru-RU" altLang="ru-RU" sz="1600" dirty="0">
                <a:solidFill>
                  <a:srgbClr val="E2E3E7"/>
                </a:solidFill>
              </a:rPr>
              <a:t>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Например: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age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Number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("Любая строка вместо числа");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age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); //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NaN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, преобразование не удалось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600" dirty="0"/>
              <a:t>Правила численного преобразования: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468CE8-2122-4BFB-878C-4224E02F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98E819F1-C66D-49A2-A031-DD2EC5F0F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08948"/>
              </p:ext>
            </p:extLst>
          </p:nvPr>
        </p:nvGraphicFramePr>
        <p:xfrm>
          <a:off x="827584" y="2859783"/>
          <a:ext cx="6840760" cy="2013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62344732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1733830510"/>
                    </a:ext>
                  </a:extLst>
                </a:gridCol>
              </a:tblGrid>
              <a:tr h="281601">
                <a:tc>
                  <a:txBody>
                    <a:bodyPr/>
                    <a:lstStyle/>
                    <a:p>
                      <a:r>
                        <a:rPr lang="ru-RU" sz="11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dirty="0">
                          <a:effectLst/>
                        </a:rPr>
                        <a:t>Преобразуется в</a:t>
                      </a:r>
                    </a:p>
                  </a:txBody>
                  <a:tcPr marL="47625" marT="19050" marB="19050" anchor="b"/>
                </a:tc>
                <a:extLst>
                  <a:ext uri="{0D108BD9-81ED-4DB2-BD59-A6C34878D82A}">
                    <a16:rowId xmlns:a16="http://schemas.microsoft.com/office/drawing/2014/main" val="3952330913"/>
                  </a:ext>
                </a:extLst>
              </a:tr>
              <a:tr h="281601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385030"/>
                  </a:ext>
                </a:extLst>
              </a:tr>
              <a:tr h="281601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69445"/>
                  </a:ext>
                </a:extLst>
              </a:tr>
              <a:tr h="281601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 / false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1</a:t>
                      </a:r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/ </a:t>
                      </a:r>
                      <a:r>
                        <a:rPr lang="ru-RU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58172"/>
                  </a:ext>
                </a:extLst>
              </a:tr>
              <a:tr h="81781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Пробельные символы (пробелы, знаки табуляции </a:t>
                      </a:r>
                      <a:r>
                        <a:rPr lang="ru-RU" sz="1100" dirty="0"/>
                        <a:t>\t</a:t>
                      </a:r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знаки новой строки </a:t>
                      </a:r>
                      <a:r>
                        <a:rPr lang="ru-RU" sz="1100" dirty="0"/>
                        <a:t>\n</a:t>
                      </a:r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 т. п.) по краям обрезаются. Далее, если остаётся пустая строка, то получаем </a:t>
                      </a:r>
                      <a:r>
                        <a:rPr lang="ru-RU" sz="1100" dirty="0"/>
                        <a:t>0</a:t>
                      </a:r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иначе из непустой строки «считывается» число. При ошибке результат </a:t>
                      </a:r>
                      <a:r>
                        <a:rPr lang="ru-RU" sz="1100" dirty="0" err="1"/>
                        <a:t>NaN</a:t>
                      </a:r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83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1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393" y="267494"/>
            <a:ext cx="7334387" cy="504056"/>
          </a:xfrm>
        </p:spPr>
        <p:txBody>
          <a:bodyPr/>
          <a:lstStyle/>
          <a:p>
            <a:r>
              <a:rPr lang="ru-RU" b="1" dirty="0"/>
              <a:t>Преобразование типов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1711" y="843558"/>
            <a:ext cx="7328204" cy="40324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900" b="1" dirty="0">
                <a:solidFill>
                  <a:schemeClr val="accent1"/>
                </a:solidFill>
              </a:rPr>
              <a:t>Численное преобразование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Примеры: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Number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("   123   ") ); // 123</a:t>
            </a:r>
          </a:p>
          <a:p>
            <a:pPr marL="600075" lvl="2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Number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("123z") );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//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NaN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(ошибка чтения числа на месте символа "z")</a:t>
            </a:r>
          </a:p>
          <a:p>
            <a:pPr marL="600075" lvl="2" indent="0" defTabSz="914400" eaLnBrk="0" fontAlgn="base" hangingPunct="0">
              <a:spcBef>
                <a:spcPct val="0"/>
              </a:spcBef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Number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) );   // 1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Number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) ); 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// 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Учтите, что </a:t>
            </a:r>
            <a:r>
              <a:rPr lang="ru-RU" altLang="ru-RU" sz="1600" dirty="0" err="1">
                <a:solidFill>
                  <a:srgbClr val="FFFF00"/>
                </a:solidFill>
              </a:rPr>
              <a:t>null</a:t>
            </a:r>
            <a:r>
              <a:rPr lang="ru-RU" altLang="ru-RU" sz="1600" dirty="0">
                <a:solidFill>
                  <a:schemeClr val="tx1"/>
                </a:solidFill>
              </a:rPr>
              <a:t> и </a:t>
            </a:r>
            <a:r>
              <a:rPr lang="ru-RU" altLang="ru-RU" sz="1600" dirty="0" err="1">
                <a:solidFill>
                  <a:srgbClr val="FFFF00"/>
                </a:solidFill>
              </a:rPr>
              <a:t>undefined</a:t>
            </a:r>
            <a:r>
              <a:rPr lang="ru-RU" altLang="ru-RU" sz="1600" dirty="0">
                <a:solidFill>
                  <a:schemeClr val="tx1"/>
                </a:solidFill>
              </a:rPr>
              <a:t> ведут себя по-разному. Так, </a:t>
            </a:r>
            <a:r>
              <a:rPr lang="ru-RU" altLang="ru-RU" sz="1600" dirty="0" err="1">
                <a:solidFill>
                  <a:srgbClr val="FFFF00"/>
                </a:solidFill>
              </a:rPr>
              <a:t>null</a:t>
            </a:r>
            <a:r>
              <a:rPr lang="ru-RU" altLang="ru-RU" sz="1600" dirty="0">
                <a:solidFill>
                  <a:schemeClr val="tx1"/>
                </a:solidFill>
              </a:rPr>
              <a:t> становится нулём, тогда как </a:t>
            </a:r>
            <a:r>
              <a:rPr lang="ru-RU" altLang="ru-RU" sz="1600" dirty="0" err="1">
                <a:solidFill>
                  <a:srgbClr val="FFFF00"/>
                </a:solidFill>
              </a:rPr>
              <a:t>undefined</a:t>
            </a:r>
            <a:r>
              <a:rPr lang="ru-RU" altLang="ru-RU" sz="1600" dirty="0">
                <a:solidFill>
                  <a:schemeClr val="tx1"/>
                </a:solidFill>
              </a:rPr>
              <a:t> приводится к </a:t>
            </a:r>
            <a:r>
              <a:rPr lang="ru-RU" altLang="ru-RU" sz="1600" dirty="0" err="1">
                <a:solidFill>
                  <a:srgbClr val="FFFF00"/>
                </a:solidFill>
              </a:rPr>
              <a:t>NaN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120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Большинство математических операторов также производит данное преобразование</a:t>
            </a:r>
            <a:r>
              <a:rPr lang="en-US" altLang="ru-RU" sz="1600" dirty="0">
                <a:solidFill>
                  <a:schemeClr val="tx1"/>
                </a:solidFill>
              </a:rPr>
              <a:t>.</a:t>
            </a:r>
            <a:endParaRPr lang="ru-RU" altLang="ru-RU" sz="1600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468CE8-2122-4BFB-878C-4224E02F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2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393" y="267494"/>
            <a:ext cx="7334387" cy="504056"/>
          </a:xfrm>
        </p:spPr>
        <p:txBody>
          <a:bodyPr/>
          <a:lstStyle/>
          <a:p>
            <a:r>
              <a:rPr lang="ru-RU" b="1" dirty="0"/>
              <a:t>Преобразование типов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7328204" cy="40324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900" b="1" dirty="0">
                <a:solidFill>
                  <a:schemeClr val="accent1"/>
                </a:solidFill>
              </a:rPr>
              <a:t>Логическое преобразование</a:t>
            </a:r>
            <a:endParaRPr lang="en-US" altLang="ru-RU" sz="1900" b="1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Логическое преобразование происходит в логических операциях, но также может быть выполнено явно с помощью функции </a:t>
            </a:r>
            <a:r>
              <a:rPr lang="ru-RU" altLang="ru-RU" sz="1600" dirty="0" err="1">
                <a:solidFill>
                  <a:schemeClr val="tx1"/>
                </a:solidFill>
              </a:rPr>
              <a:t>Boolean</a:t>
            </a:r>
            <a:r>
              <a:rPr lang="ru-RU" altLang="ru-RU" sz="1600" dirty="0">
                <a:solidFill>
                  <a:schemeClr val="tx1"/>
                </a:solidFill>
              </a:rPr>
              <a:t>(</a:t>
            </a:r>
            <a:r>
              <a:rPr lang="ru-RU" altLang="ru-RU" sz="1600" dirty="0" err="1">
                <a:solidFill>
                  <a:schemeClr val="tx1"/>
                </a:solidFill>
              </a:rPr>
              <a:t>value</a:t>
            </a:r>
            <a:r>
              <a:rPr lang="ru-RU" altLang="ru-RU" sz="1600" dirty="0">
                <a:solidFill>
                  <a:schemeClr val="tx1"/>
                </a:solidFill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Правило преобразования: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Значения, которые интуитивно </a:t>
            </a:r>
            <a:r>
              <a:rPr lang="ru-RU" altLang="ru-RU" sz="1600" dirty="0">
                <a:solidFill>
                  <a:srgbClr val="FFFF00"/>
                </a:solidFill>
              </a:rPr>
              <a:t>«ПУСТЫЕ»</a:t>
            </a:r>
            <a:r>
              <a:rPr lang="ru-RU" altLang="ru-RU" sz="1600" dirty="0">
                <a:solidFill>
                  <a:schemeClr val="tx1"/>
                </a:solidFill>
              </a:rPr>
              <a:t>,</a:t>
            </a:r>
            <a:r>
              <a:rPr lang="ru-RU" altLang="ru-RU" sz="1600" dirty="0">
                <a:solidFill>
                  <a:srgbClr val="FFFF00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вроде </a:t>
            </a:r>
            <a:r>
              <a:rPr lang="ru-RU" altLang="ru-RU" sz="1600" dirty="0">
                <a:solidFill>
                  <a:srgbClr val="FFFF00"/>
                </a:solidFill>
              </a:rPr>
              <a:t>0</a:t>
            </a:r>
            <a:r>
              <a:rPr lang="ru-RU" altLang="ru-RU" sz="1600" dirty="0">
                <a:solidFill>
                  <a:schemeClr val="tx1"/>
                </a:solidFill>
              </a:rPr>
              <a:t>, </a:t>
            </a:r>
            <a:r>
              <a:rPr lang="ru-RU" altLang="ru-RU" sz="1600" dirty="0">
                <a:solidFill>
                  <a:srgbClr val="FFFF00"/>
                </a:solidFill>
              </a:rPr>
              <a:t>пустой строки</a:t>
            </a:r>
            <a:r>
              <a:rPr lang="ru-RU" altLang="ru-RU" sz="1600" dirty="0">
                <a:solidFill>
                  <a:schemeClr val="tx1"/>
                </a:solidFill>
              </a:rPr>
              <a:t>, </a:t>
            </a:r>
            <a:r>
              <a:rPr lang="ru-RU" altLang="ru-RU" sz="1600" dirty="0" err="1">
                <a:solidFill>
                  <a:srgbClr val="FFFF00"/>
                </a:solidFill>
              </a:rPr>
              <a:t>null</a:t>
            </a:r>
            <a:r>
              <a:rPr lang="ru-RU" altLang="ru-RU" sz="1600" dirty="0">
                <a:solidFill>
                  <a:schemeClr val="tx1"/>
                </a:solidFill>
              </a:rPr>
              <a:t>, </a:t>
            </a:r>
            <a:r>
              <a:rPr lang="ru-RU" altLang="ru-RU" sz="1600" dirty="0" err="1">
                <a:solidFill>
                  <a:srgbClr val="FFFF00"/>
                </a:solidFill>
              </a:rPr>
              <a:t>undefined</a:t>
            </a:r>
            <a:r>
              <a:rPr lang="ru-RU" altLang="ru-RU" sz="1600" dirty="0">
                <a:solidFill>
                  <a:schemeClr val="tx1"/>
                </a:solidFill>
              </a:rPr>
              <a:t> и </a:t>
            </a:r>
            <a:r>
              <a:rPr lang="ru-RU" altLang="ru-RU" sz="1600" dirty="0" err="1">
                <a:solidFill>
                  <a:srgbClr val="FFFF00"/>
                </a:solidFill>
              </a:rPr>
              <a:t>NaN</a:t>
            </a:r>
            <a:r>
              <a:rPr lang="ru-RU" altLang="ru-RU" sz="1600" dirty="0">
                <a:solidFill>
                  <a:schemeClr val="tx1"/>
                </a:solidFill>
              </a:rPr>
              <a:t>, становятся </a:t>
            </a:r>
            <a:r>
              <a:rPr lang="ru-RU" altLang="ru-RU" sz="1600" dirty="0" err="1">
                <a:solidFill>
                  <a:srgbClr val="FFFF00"/>
                </a:solidFill>
              </a:rPr>
              <a:t>false</a:t>
            </a:r>
            <a:r>
              <a:rPr lang="ru-RU" altLang="ru-RU" sz="1600" dirty="0">
                <a:solidFill>
                  <a:schemeClr val="tx1"/>
                </a:solidFill>
              </a:rPr>
              <a:t> (так называемые </a:t>
            </a:r>
            <a:r>
              <a:rPr lang="en-US" altLang="ru-RU" sz="1600" dirty="0" err="1">
                <a:solidFill>
                  <a:srgbClr val="FFFF00"/>
                </a:solidFill>
              </a:rPr>
              <a:t>falsy</a:t>
            </a:r>
            <a:r>
              <a:rPr lang="en-US" altLang="ru-RU" sz="1600" dirty="0">
                <a:solidFill>
                  <a:schemeClr val="tx1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значения).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Все остальные значения становятся </a:t>
            </a:r>
            <a:r>
              <a:rPr lang="ru-RU" altLang="ru-RU" sz="1600" dirty="0" err="1">
                <a:solidFill>
                  <a:srgbClr val="FFFF00"/>
                </a:solidFill>
              </a:rPr>
              <a:t>true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Например: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Boolean(1) ); // true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Boolean(0) ); // false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Boolean("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Привет!") ); // 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true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Boolean("") ); // false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2000" b="1" dirty="0">
                <a:solidFill>
                  <a:srgbClr val="FFFF00"/>
                </a:solidFill>
              </a:rPr>
              <a:t>Заметим, что строка с нулём "0" — это </a:t>
            </a:r>
            <a:r>
              <a:rPr lang="ru-RU" altLang="ru-RU" sz="2000" b="1" dirty="0" err="1">
                <a:solidFill>
                  <a:srgbClr val="FFFF00"/>
                </a:solidFill>
              </a:rPr>
              <a:t>true</a:t>
            </a:r>
            <a:r>
              <a:rPr lang="ru-RU" altLang="ru-RU" sz="2000" b="1" dirty="0">
                <a:solidFill>
                  <a:srgbClr val="FFFF00"/>
                </a:solidFill>
              </a:rPr>
              <a:t>!!!</a:t>
            </a:r>
            <a:r>
              <a:rPr lang="ru-RU" altLang="ru-RU" sz="2000" dirty="0">
                <a:solidFill>
                  <a:srgbClr val="FFFF00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19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468CE8-2122-4BFB-878C-4224E02F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8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85734"/>
            <a:ext cx="7334387" cy="557824"/>
          </a:xfrm>
        </p:spPr>
        <p:txBody>
          <a:bodyPr>
            <a:normAutofit/>
          </a:bodyPr>
          <a:lstStyle/>
          <a:p>
            <a:r>
              <a:rPr lang="ru-RU" b="1" dirty="0"/>
              <a:t>Итого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6005" y="843558"/>
            <a:ext cx="7334387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Существует </a:t>
            </a:r>
            <a:r>
              <a:rPr lang="ru-RU" sz="1600" dirty="0">
                <a:solidFill>
                  <a:srgbClr val="FFFF00"/>
                </a:solidFill>
              </a:rPr>
              <a:t>3</a:t>
            </a:r>
            <a:r>
              <a:rPr lang="ru-RU" sz="1600" dirty="0"/>
              <a:t> наиболее широко используемых преобразования: </a:t>
            </a:r>
            <a:r>
              <a:rPr lang="ru-RU" sz="1600" dirty="0">
                <a:solidFill>
                  <a:srgbClr val="FFFF00"/>
                </a:solidFill>
              </a:rPr>
              <a:t>строковое, численное и логическое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FF00"/>
                </a:solidFill>
              </a:rPr>
              <a:t>Строковое</a:t>
            </a:r>
            <a:r>
              <a:rPr lang="ru-RU" sz="1600" dirty="0"/>
              <a:t> – происходит, когда нам нужно что-то вывести на экран пользователю. Может быть вызвано с помощью </a:t>
            </a:r>
            <a:r>
              <a:rPr lang="ru-RU" sz="1600" dirty="0" err="1"/>
              <a:t>String</a:t>
            </a:r>
            <a:r>
              <a:rPr lang="ru-RU" sz="1600" dirty="0"/>
              <a:t>(</a:t>
            </a:r>
            <a:r>
              <a:rPr lang="ru-RU" sz="1600" dirty="0" err="1"/>
              <a:t>value</a:t>
            </a:r>
            <a:r>
              <a:rPr lang="ru-RU" sz="1600" dirty="0"/>
              <a:t>). 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FF00"/>
                </a:solidFill>
              </a:rPr>
              <a:t>Численное</a:t>
            </a:r>
            <a:r>
              <a:rPr lang="ru-RU" sz="1600" dirty="0"/>
              <a:t> – происходит в математических операциях. Может быть вызвано с помощью </a:t>
            </a:r>
            <a:r>
              <a:rPr lang="ru-RU" sz="1600" dirty="0" err="1"/>
              <a:t>Number</a:t>
            </a:r>
            <a:r>
              <a:rPr lang="ru-RU" sz="1600" dirty="0"/>
              <a:t>(</a:t>
            </a:r>
            <a:r>
              <a:rPr lang="ru-RU" sz="1600" dirty="0" err="1"/>
              <a:t>value</a:t>
            </a:r>
            <a:r>
              <a:rPr lang="ru-RU" sz="1600" dirty="0"/>
              <a:t>) также с помощью унарного </a:t>
            </a:r>
            <a:r>
              <a:rPr lang="ru-RU" sz="1600" dirty="0">
                <a:solidFill>
                  <a:srgbClr val="FFFF00"/>
                </a:solidFill>
              </a:rPr>
              <a:t>+</a:t>
            </a:r>
            <a:r>
              <a:rPr lang="ru-RU" sz="1600" dirty="0"/>
              <a:t> впереди значения.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FF00"/>
                </a:solidFill>
              </a:rPr>
              <a:t>Логическое</a:t>
            </a:r>
            <a:r>
              <a:rPr lang="ru-RU" sz="1600" dirty="0"/>
              <a:t> – происходит в логических операциях. Может быть вызвано с помощью </a:t>
            </a:r>
            <a:r>
              <a:rPr lang="ru-RU" sz="1600" dirty="0" err="1"/>
              <a:t>Boolean</a:t>
            </a:r>
            <a:r>
              <a:rPr lang="ru-RU" sz="1600" dirty="0"/>
              <a:t>(</a:t>
            </a:r>
            <a:r>
              <a:rPr lang="ru-RU" sz="1600" dirty="0" err="1"/>
              <a:t>value</a:t>
            </a:r>
            <a:r>
              <a:rPr lang="ru-RU" sz="1600" dirty="0"/>
              <a:t>).</a:t>
            </a:r>
          </a:p>
          <a:p>
            <a:pPr marL="0" indent="0">
              <a:buNone/>
            </a:pPr>
            <a:r>
              <a:rPr lang="ru-RU" sz="1600" dirty="0"/>
              <a:t>Подчиняется правилам:</a:t>
            </a:r>
          </a:p>
          <a:p>
            <a:pPr marL="0" indent="0">
              <a:buNone/>
            </a:pPr>
            <a:endParaRPr lang="ru-RU" sz="1600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EB301C27-66EC-41C1-9E7A-33D6E959D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49212"/>
              </p:ext>
            </p:extLst>
          </p:nvPr>
        </p:nvGraphicFramePr>
        <p:xfrm>
          <a:off x="827584" y="3854341"/>
          <a:ext cx="5760640" cy="89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532">
                  <a:extLst>
                    <a:ext uri="{9D8B030D-6E8A-4147-A177-3AD203B41FA5}">
                      <a16:colId xmlns:a16="http://schemas.microsoft.com/office/drawing/2014/main" val="3623447321"/>
                    </a:ext>
                  </a:extLst>
                </a:gridCol>
                <a:gridCol w="3335108">
                  <a:extLst>
                    <a:ext uri="{9D8B030D-6E8A-4147-A177-3AD203B41FA5}">
                      <a16:colId xmlns:a16="http://schemas.microsoft.com/office/drawing/2014/main" val="1733830510"/>
                    </a:ext>
                  </a:extLst>
                </a:gridCol>
              </a:tblGrid>
              <a:tr h="281601">
                <a:tc>
                  <a:txBody>
                    <a:bodyPr/>
                    <a:lstStyle/>
                    <a:p>
                      <a:r>
                        <a:rPr lang="ru-RU" sz="11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dirty="0">
                          <a:effectLst/>
                        </a:rPr>
                        <a:t>Преобразуется в</a:t>
                      </a:r>
                    </a:p>
                  </a:txBody>
                  <a:tcPr marL="47625" marT="19050" marB="19050" anchor="b"/>
                </a:tc>
                <a:extLst>
                  <a:ext uri="{0D108BD9-81ED-4DB2-BD59-A6C34878D82A}">
                    <a16:rowId xmlns:a16="http://schemas.microsoft.com/office/drawing/2014/main" val="3952330913"/>
                  </a:ext>
                </a:extLst>
              </a:tr>
              <a:tr h="281601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400" dirty="0"/>
                        <a:t>null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400" dirty="0"/>
                        <a:t>undefined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400" dirty="0" err="1"/>
                        <a:t>NaN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400" dirty="0"/>
                        <a:t>"</a:t>
                      </a:r>
                      <a:r>
                        <a:rPr lang="ru-RU" sz="1400" dirty="0"/>
                        <a:t> </a:t>
                      </a:r>
                      <a:r>
                        <a:rPr lang="en-US" sz="1400" dirty="0"/>
                        <a:t>"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385030"/>
                  </a:ext>
                </a:extLst>
              </a:tr>
              <a:tr h="281601">
                <a:tc>
                  <a:txBody>
                    <a:bodyPr/>
                    <a:lstStyle/>
                    <a:p>
                      <a:r>
                        <a:rPr lang="ru-RU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любое другое значение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6944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A4E2-D840-44AD-A8C5-B07E96B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989257"/>
            <a:ext cx="7560840" cy="798517"/>
          </a:xfrm>
        </p:spPr>
        <p:txBody>
          <a:bodyPr>
            <a:noAutofit/>
          </a:bodyPr>
          <a:lstStyle/>
          <a:p>
            <a:r>
              <a:rPr lang="ru-RU" sz="3600" dirty="0"/>
              <a:t>Домашнее задание </a:t>
            </a:r>
            <a:r>
              <a:rPr lang="ru-RU" sz="3600" dirty="0" err="1"/>
              <a:t>лайфкодинг</a:t>
            </a:r>
            <a:r>
              <a:rPr lang="ru-RU" sz="3600" dirty="0"/>
              <a:t> </a:t>
            </a:r>
            <a:r>
              <a:rPr lang="ru-RU" sz="3600" dirty="0">
                <a:sym typeface="Wingdings" panose="05000000000000000000" pitchFamily="2" charset="2"/>
              </a:rPr>
              <a:t>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885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A4E2-D840-44AD-A8C5-B07E96B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95686"/>
            <a:ext cx="7272808" cy="798517"/>
          </a:xfrm>
        </p:spPr>
        <p:txBody>
          <a:bodyPr>
            <a:noAutofit/>
          </a:bodyPr>
          <a:lstStyle/>
          <a:p>
            <a:r>
              <a:rPr lang="ru-RU" sz="3400" b="1" dirty="0"/>
              <a:t>Базовые операторы, математика</a:t>
            </a:r>
          </a:p>
        </p:txBody>
      </p:sp>
    </p:spTree>
    <p:extLst>
      <p:ext uri="{BB962C8B-B14F-4D97-AF65-F5344CB8AC3E}">
        <p14:creationId xmlns:p14="http://schemas.microsoft.com/office/powerpoint/2010/main" val="419859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393" y="267494"/>
            <a:ext cx="7334387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Базовые операторы, математика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7328204" cy="40324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Многие операторы знакомы нам ещё со школы: сложение +, умножение *, вычитание - и так далее.</a:t>
            </a:r>
            <a:r>
              <a:rPr lang="en-US" altLang="ru-RU" sz="1600" dirty="0">
                <a:solidFill>
                  <a:schemeClr val="tx1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Ну есть ряд специфичных моментов в </a:t>
            </a:r>
            <a:r>
              <a:rPr lang="en-US" altLang="ru-RU" sz="1600" dirty="0">
                <a:solidFill>
                  <a:schemeClr val="tx1"/>
                </a:solidFill>
              </a:rPr>
              <a:t>JavaScript, </a:t>
            </a:r>
            <a:r>
              <a:rPr lang="ru-RU" altLang="ru-RU" sz="1600" dirty="0">
                <a:solidFill>
                  <a:schemeClr val="tx1"/>
                </a:solidFill>
              </a:rPr>
              <a:t>которые надо обсудить.</a:t>
            </a:r>
            <a:endParaRPr lang="en-US" altLang="ru-RU" sz="1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Термины: «унарный», «бинарный», «операнд»</a:t>
            </a:r>
            <a:endParaRPr lang="en-US" altLang="ru-RU" sz="1600" b="1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i="1" dirty="0">
                <a:solidFill>
                  <a:srgbClr val="FFFF00"/>
                </a:solidFill>
              </a:rPr>
              <a:t>Операнд</a:t>
            </a:r>
            <a:r>
              <a:rPr lang="ru-RU" altLang="ru-RU" sz="1600" dirty="0">
                <a:solidFill>
                  <a:srgbClr val="E2E3E7"/>
                </a:solidFill>
              </a:rPr>
              <a:t> – то, к чему применяется оператор. Например, в умножении </a:t>
            </a:r>
            <a:br>
              <a:rPr lang="en-US" altLang="ru-RU" sz="1600" dirty="0">
                <a:solidFill>
                  <a:srgbClr val="E2E3E7"/>
                </a:solidFill>
              </a:rPr>
            </a:br>
            <a:r>
              <a:rPr lang="ru-RU" altLang="ru-RU" sz="1600" dirty="0">
                <a:solidFill>
                  <a:srgbClr val="FFFF00"/>
                </a:solidFill>
              </a:rPr>
              <a:t>5 * 2 </a:t>
            </a:r>
            <a:r>
              <a:rPr lang="ru-RU" altLang="ru-RU" sz="1600" dirty="0">
                <a:solidFill>
                  <a:srgbClr val="E2E3E7"/>
                </a:solidFill>
              </a:rPr>
              <a:t>есть два </a:t>
            </a:r>
            <a:r>
              <a:rPr lang="ru-RU" altLang="ru-RU" sz="1600" dirty="0">
                <a:solidFill>
                  <a:srgbClr val="FFFF00"/>
                </a:solidFill>
              </a:rPr>
              <a:t>операнда</a:t>
            </a:r>
            <a:r>
              <a:rPr lang="ru-RU" altLang="ru-RU" sz="1600" dirty="0">
                <a:solidFill>
                  <a:srgbClr val="E2E3E7"/>
                </a:solidFill>
              </a:rPr>
              <a:t>: левый операнд равен 5, а правый операнд равен 2. Иногда их называют </a:t>
            </a:r>
            <a:r>
              <a:rPr lang="ru-RU" altLang="ru-RU" sz="1600" dirty="0">
                <a:solidFill>
                  <a:srgbClr val="FFFF00"/>
                </a:solidFill>
              </a:rPr>
              <a:t>«аргументами» </a:t>
            </a:r>
            <a:r>
              <a:rPr lang="ru-RU" altLang="ru-RU" sz="1600" dirty="0">
                <a:solidFill>
                  <a:srgbClr val="E2E3E7"/>
                </a:solidFill>
              </a:rPr>
              <a:t>вместо </a:t>
            </a:r>
            <a:r>
              <a:rPr lang="ru-RU" altLang="ru-RU" sz="1600" dirty="0">
                <a:solidFill>
                  <a:srgbClr val="FFFF00"/>
                </a:solidFill>
              </a:rPr>
              <a:t>«операндов»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i="1" dirty="0">
                <a:solidFill>
                  <a:srgbClr val="FFFF00"/>
                </a:solidFill>
              </a:rPr>
              <a:t>Унарным</a:t>
            </a:r>
            <a:r>
              <a:rPr lang="ru-RU" altLang="ru-RU" sz="1600" dirty="0">
                <a:solidFill>
                  <a:schemeClr val="tx1"/>
                </a:solidFill>
              </a:rPr>
              <a:t> называется оператор, который применяется к одному операнду. Например, оператор унарный минус </a:t>
            </a:r>
            <a:r>
              <a:rPr lang="ru-RU" altLang="ru-RU" sz="1600" dirty="0">
                <a:solidFill>
                  <a:srgbClr val="FFFF00"/>
                </a:solidFill>
              </a:rPr>
              <a:t>"-"</a:t>
            </a:r>
            <a:r>
              <a:rPr lang="ru-RU" altLang="ru-RU" sz="1600" dirty="0">
                <a:solidFill>
                  <a:schemeClr val="tx1"/>
                </a:solidFill>
              </a:rPr>
              <a:t> меняет знак числа на противоположный:</a:t>
            </a:r>
            <a:endParaRPr lang="en-US" altLang="ru-RU" sz="1600" dirty="0">
              <a:solidFill>
                <a:schemeClr val="tx1"/>
              </a:solidFill>
            </a:endParaRP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x = 1;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x = -x;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x ); // -1, применили унарный минус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468CE8-2122-4BFB-878C-4224E02F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7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393" y="267494"/>
            <a:ext cx="7334387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Базовые операторы, математика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7328204" cy="40324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i="1" dirty="0">
                <a:solidFill>
                  <a:srgbClr val="FFFF00"/>
                </a:solidFill>
              </a:rPr>
              <a:t>Бинарным</a:t>
            </a:r>
            <a:r>
              <a:rPr lang="ru-RU" altLang="ru-RU" sz="1600" dirty="0">
                <a:solidFill>
                  <a:schemeClr val="tx1"/>
                </a:solidFill>
              </a:rPr>
              <a:t> называется оператор, который применяется к двум операндам. Тот же минус существует и в бинарной форме: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x = 1, y = 3;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y - x ); // 2, бинарный минус вычитает значения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Формально, в последних примерах мы говорим о двух разных операторах, использующих один символ: оператор отрицания (унарный оператор, который обращает знак) и оператор вычитания (бинарный оператор, который вычитает одно число из другого).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468CE8-2122-4BFB-878C-4224E02F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03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393" y="267494"/>
            <a:ext cx="7334387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Базовые операторы, математика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7328204" cy="30243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b="1" dirty="0">
                <a:solidFill>
                  <a:schemeClr val="accent1"/>
                </a:solidFill>
              </a:rPr>
              <a:t>Математика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b="1" dirty="0">
                <a:solidFill>
                  <a:srgbClr val="FFFF00"/>
                </a:solidFill>
              </a:rPr>
              <a:t>В </a:t>
            </a:r>
            <a:r>
              <a:rPr lang="en-US" altLang="ru-RU" sz="1600" b="1" dirty="0">
                <a:solidFill>
                  <a:srgbClr val="FFFF00"/>
                </a:solidFill>
              </a:rPr>
              <a:t>JavaScript </a:t>
            </a:r>
            <a:r>
              <a:rPr lang="ru-RU" altLang="ru-RU" sz="1600" b="1" dirty="0">
                <a:solidFill>
                  <a:srgbClr val="FFFF00"/>
                </a:solidFill>
              </a:rPr>
              <a:t>поддерживаются следующие математические операторы: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chemeClr val="tx1"/>
                </a:solidFill>
              </a:rPr>
              <a:t>Сложение +,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chemeClr val="tx1"/>
                </a:solidFill>
              </a:rPr>
              <a:t>Вычитание -,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chemeClr val="tx1"/>
                </a:solidFill>
              </a:rPr>
              <a:t>Умножение *,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chemeClr val="tx1"/>
                </a:solidFill>
              </a:rPr>
              <a:t>Деление /,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chemeClr val="tx1"/>
                </a:solidFill>
              </a:rPr>
              <a:t>Взятие остатка от деления %,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chemeClr val="tx1"/>
                </a:solidFill>
              </a:rPr>
              <a:t>Возведение в степень **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468CE8-2122-4BFB-878C-4224E02F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0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393" y="267494"/>
            <a:ext cx="7334387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Базовые операторы, математика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7328204" cy="40324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b="1" dirty="0">
                <a:solidFill>
                  <a:schemeClr val="accent1"/>
                </a:solidFill>
                <a:latin typeface="+mj-lt"/>
              </a:rPr>
              <a:t>Математика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FFFF00"/>
                </a:solidFill>
              </a:rPr>
              <a:t>Взятие остатка %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Оператор взятия остатка </a:t>
            </a:r>
            <a:r>
              <a:rPr lang="ru-RU" altLang="ru-RU" sz="1600" dirty="0">
                <a:solidFill>
                  <a:srgbClr val="FFFF00"/>
                </a:solidFill>
              </a:rPr>
              <a:t>%</a:t>
            </a:r>
            <a:r>
              <a:rPr lang="ru-RU" altLang="ru-RU" sz="1600" dirty="0">
                <a:solidFill>
                  <a:schemeClr val="tx1"/>
                </a:solidFill>
              </a:rPr>
              <a:t>, несмотря на обозначение, никакого отношения к процентам не имеет. Результат a % b – это остаток от целочисленного деления a на b.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Например: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( 5 % 2 ); // 1, остаток от деления 5 на 2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( 8 % 3 ); // 2, остаток от деления 8 на 3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( 8 % 4 ); // 0, остаток от деления 8 на 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468CE8-2122-4BFB-878C-4224E02F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5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393" y="267494"/>
            <a:ext cx="7334387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Базовые операторы, математика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7328204" cy="40324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b="1" dirty="0">
                <a:solidFill>
                  <a:schemeClr val="accent1"/>
                </a:solidFill>
                <a:latin typeface="+mj-lt"/>
              </a:rPr>
              <a:t>Математика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FFFF00"/>
                </a:solidFill>
                <a:latin typeface="+mj-lt"/>
              </a:rPr>
              <a:t>Возведение в степень **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  <a:latin typeface="+mj-lt"/>
              </a:rPr>
              <a:t>Оператор возведения в степень a </a:t>
            </a:r>
            <a:r>
              <a:rPr lang="ru-RU" altLang="ru-RU" sz="1600" dirty="0">
                <a:solidFill>
                  <a:srgbClr val="FFFF00"/>
                </a:solidFill>
                <a:latin typeface="+mj-lt"/>
              </a:rPr>
              <a:t>**</a:t>
            </a:r>
            <a:r>
              <a:rPr lang="ru-RU" altLang="ru-RU" sz="1600" dirty="0">
                <a:solidFill>
                  <a:schemeClr val="tx1"/>
                </a:solidFill>
                <a:latin typeface="+mj-lt"/>
              </a:rPr>
              <a:t> b возводит a в степень b.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  <a:latin typeface="+mj-lt"/>
              </a:rPr>
              <a:t>Например: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( 2 ** 2 ); // 2² = 4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( 2 ** 3 ); // 2³ = 8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( 2 ** 4 ); // 2⁴ = 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  <a:latin typeface="+mj-lt"/>
              </a:rPr>
              <a:t>Математически, оператор работает и для нецелых чисел. Например, квадратный корень является возведением в степень ½: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( 4 ** (1/2) ); // 2 (степень 1/2 эквивалентна взятию квадратного корня)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468CE8-2122-4BFB-878C-4224E02F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67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393" y="267494"/>
            <a:ext cx="7334387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Базовые операторы, математика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7328204" cy="40324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b="1" dirty="0">
                <a:solidFill>
                  <a:schemeClr val="accent1"/>
                </a:solidFill>
                <a:latin typeface="+mj-lt"/>
              </a:rPr>
              <a:t>Математика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FFFF00"/>
                </a:solidFill>
                <a:latin typeface="+mj-lt"/>
              </a:rPr>
              <a:t>Сложение строк при помощи бинарного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  <a:latin typeface="+mj-lt"/>
              </a:rPr>
              <a:t>Обычно при помощи плюса '+' складывают числа.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  <a:latin typeface="+mj-lt"/>
              </a:rPr>
              <a:t>Но если бинарный оператор '+' применить к строкам, то он их объединяет в одну: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s = "моя" + "строка";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(s); //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моястрока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Обратите внимание, если хотя бы один операнд является строкой, то второй будет также преобразован в строку.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Например: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'1' + 2 ); // "12"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( 2 + '1' ); // "21"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Как видите, не важно, первый или второй операнд является строкой.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468CE8-2122-4BFB-878C-4224E02F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62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393" y="267494"/>
            <a:ext cx="7334387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Базовые операторы, математика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7328204" cy="32403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b="1" dirty="0">
                <a:solidFill>
                  <a:schemeClr val="accent1"/>
                </a:solidFill>
                <a:latin typeface="+mj-lt"/>
              </a:rPr>
              <a:t>Математика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FFFF00"/>
                </a:solidFill>
                <a:latin typeface="+mj-lt"/>
              </a:rPr>
              <a:t>Сложение строк при помощи бинарного +</a:t>
            </a:r>
            <a:endParaRPr lang="en-US" altLang="ru-RU" sz="1600" dirty="0">
              <a:solidFill>
                <a:srgbClr val="FFFF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rgbClr val="FFFF00"/>
                </a:solidFill>
                <a:latin typeface="+mj-lt"/>
              </a:rPr>
              <a:t>	   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(2 + 2 + '1' ); </a:t>
            </a:r>
            <a:endParaRPr lang="en-US" altLang="ru-RU" sz="1600" dirty="0">
              <a:solidFill>
                <a:srgbClr val="FFFF00"/>
              </a:solidFill>
              <a:latin typeface="+mj-lt"/>
            </a:endParaRP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(2 + 2 + '1' ); // будет "41", а не "221“</a:t>
            </a:r>
            <a:endParaRPr lang="en-US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Сложение и преобразование строк — это особенность бинарного плюса </a:t>
            </a:r>
            <a:r>
              <a:rPr lang="ru-RU" altLang="ru-RU" sz="1600" dirty="0">
                <a:solidFill>
                  <a:schemeClr val="tx1"/>
                </a:solidFill>
              </a:rPr>
              <a:t>+</a:t>
            </a:r>
            <a:r>
              <a:rPr lang="ru-RU" altLang="ru-RU" sz="1600" dirty="0">
                <a:solidFill>
                  <a:srgbClr val="E2E3E7"/>
                </a:solidFill>
              </a:rPr>
              <a:t>. Другие арифметические операторы работают только с числами и всегда преобразуют операнды в числа.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Например, вычитание и деление: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FFC000"/>
                </a:solidFill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</a:rPr>
              <a:t>( 6 - '2' ); // 4, '2' приводится к числу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FFC000"/>
                </a:solidFill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</a:rPr>
              <a:t>( '6' / '2' ); // 3, оба операнда приводятся к числам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468CE8-2122-4BFB-878C-4224E02F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7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393" y="267494"/>
            <a:ext cx="7334387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Базовые операторы, математика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7328204" cy="41044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b="1" dirty="0">
                <a:solidFill>
                  <a:schemeClr val="accent1"/>
                </a:solidFill>
                <a:latin typeface="+mj-lt"/>
              </a:rPr>
              <a:t>Математика</a:t>
            </a:r>
            <a:endParaRPr lang="en-US" altLang="ru-RU" sz="1600" b="1" dirty="0">
              <a:solidFill>
                <a:schemeClr val="accent1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b="1" dirty="0">
                <a:solidFill>
                  <a:srgbClr val="FFFF00"/>
                </a:solidFill>
                <a:latin typeface="+mj-lt"/>
              </a:rPr>
              <a:t>Приведение к числу, унарный +</a:t>
            </a:r>
            <a:endParaRPr lang="en-US" altLang="ru-RU" sz="1600" b="1" dirty="0">
              <a:solidFill>
                <a:srgbClr val="FFFF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  <a:latin typeface="+mj-lt"/>
              </a:rPr>
              <a:t>Плюс + существует в двух формах: бинарной и унарной.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  <a:latin typeface="+mj-lt"/>
              </a:rPr>
              <a:t>Унарный, то есть применённый к одному значению, плюс + ничего не делает с числами. Но если операнд не число, унарный плюс преобразует его в число.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  <a:latin typeface="+mj-lt"/>
              </a:rPr>
              <a:t>Например:</a:t>
            </a:r>
          </a:p>
          <a:p>
            <a:pPr marL="600075" lvl="2" indent="0">
              <a:spcBef>
                <a:spcPts val="0"/>
              </a:spcBef>
              <a:buNone/>
            </a:pPr>
            <a:endParaRPr lang="en-US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buNone/>
            </a:pPr>
            <a:endParaRPr lang="en-US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buNone/>
            </a:pPr>
            <a:endParaRPr lang="en-US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buNone/>
            </a:pPr>
            <a:endParaRPr lang="en-US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buNone/>
            </a:pPr>
            <a:endParaRPr lang="en-US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buNone/>
            </a:pPr>
            <a:endParaRPr lang="en-US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ru-RU" sz="19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468CE8-2122-4BFB-878C-4224E02F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6561918-CCCE-43D4-9943-B6992A3C4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75630"/>
              </p:ext>
            </p:extLst>
          </p:nvPr>
        </p:nvGraphicFramePr>
        <p:xfrm>
          <a:off x="827584" y="3003798"/>
          <a:ext cx="6912768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931845027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794833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44000" lvl="2" indent="0" algn="l">
                        <a:spcBef>
                          <a:spcPts val="0"/>
                        </a:spcBef>
                        <a:buNone/>
                      </a:pPr>
                      <a:r>
                        <a:rPr lang="ru-RU" altLang="ru-RU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// Не влияет на числа  </a:t>
                      </a:r>
                    </a:p>
                    <a:p>
                      <a:pPr marL="144000" lvl="2" indent="0" algn="l">
                        <a:spcBef>
                          <a:spcPts val="0"/>
                        </a:spcBef>
                        <a:buNone/>
                      </a:pPr>
                      <a:r>
                        <a:rPr lang="ru-RU" altLang="ru-RU" sz="1600" dirty="0" err="1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ru-RU" altLang="ru-RU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 x = 1;</a:t>
                      </a:r>
                    </a:p>
                    <a:p>
                      <a:pPr marL="144000" lvl="2" indent="0" algn="l">
                        <a:spcBef>
                          <a:spcPts val="0"/>
                        </a:spcBef>
                        <a:buNone/>
                      </a:pPr>
                      <a:r>
                        <a:rPr lang="ru-RU" altLang="ru-RU" sz="1600" dirty="0" err="1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alert</a:t>
                      </a:r>
                      <a:r>
                        <a:rPr lang="ru-RU" altLang="ru-RU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( +x ); // 1</a:t>
                      </a:r>
                    </a:p>
                    <a:p>
                      <a:pPr marL="144000" lvl="2" indent="0" algn="l">
                        <a:spcBef>
                          <a:spcPts val="0"/>
                        </a:spcBef>
                        <a:buNone/>
                      </a:pPr>
                      <a:r>
                        <a:rPr lang="ru-RU" altLang="ru-RU" sz="1600" dirty="0" err="1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ru-RU" altLang="ru-RU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 y = -2;</a:t>
                      </a:r>
                    </a:p>
                    <a:p>
                      <a:pPr marL="144000" lvl="2" indent="0" algn="l">
                        <a:spcBef>
                          <a:spcPts val="0"/>
                        </a:spcBef>
                        <a:buNone/>
                      </a:pPr>
                      <a:r>
                        <a:rPr lang="ru-RU" altLang="ru-RU" sz="1600" dirty="0" err="1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alert</a:t>
                      </a:r>
                      <a:r>
                        <a:rPr lang="ru-RU" altLang="ru-RU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( +y ); // -2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0000" lvl="2" indent="0">
                        <a:spcBef>
                          <a:spcPts val="0"/>
                        </a:spcBef>
                        <a:buNone/>
                      </a:pPr>
                      <a:r>
                        <a:rPr lang="ru-RU" altLang="ru-RU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// Преобразует не числа в числа</a:t>
                      </a:r>
                    </a:p>
                    <a:p>
                      <a:pPr marL="180000" lvl="2" indent="0">
                        <a:spcBef>
                          <a:spcPts val="0"/>
                        </a:spcBef>
                        <a:buNone/>
                      </a:pPr>
                      <a:r>
                        <a:rPr lang="ru-RU" altLang="ru-RU" sz="1600" dirty="0" err="1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alert</a:t>
                      </a:r>
                      <a:r>
                        <a:rPr lang="ru-RU" altLang="ru-RU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( +</a:t>
                      </a:r>
                      <a:r>
                        <a:rPr lang="ru-RU" altLang="ru-RU" sz="1600" dirty="0" err="1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ru-RU" altLang="ru-RU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 ); // 1</a:t>
                      </a:r>
                    </a:p>
                    <a:p>
                      <a:pPr marL="180000" lvl="2" indent="0">
                        <a:spcBef>
                          <a:spcPts val="0"/>
                        </a:spcBef>
                        <a:buNone/>
                      </a:pPr>
                      <a:r>
                        <a:rPr lang="ru-RU" altLang="ru-RU" sz="1600" dirty="0" err="1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alert</a:t>
                      </a:r>
                      <a:r>
                        <a:rPr lang="ru-RU" altLang="ru-RU" sz="160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( +"" );   // 0</a:t>
                      </a:r>
                      <a:endParaRPr lang="ru-RU" dirty="0">
                        <a:solidFill>
                          <a:srgbClr val="FFC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828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28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1294"/>
            <a:ext cx="7334387" cy="3808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Какой результат будет у выражений ниже?</a:t>
            </a:r>
            <a:endParaRPr lang="en-US" dirty="0"/>
          </a:p>
          <a:p>
            <a:pPr marL="685800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" " + 1 + 0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" " - 1 + 0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true + false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6 / "3"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"2" * "3"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4 + 5 + "px"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"$" + 4 + 5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"4" - 2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"4px" - 2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"  -9  " + 5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"  -9  " - 5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null + 1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undefined + 1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FF00"/>
                </a:solidFill>
              </a:rPr>
              <a:t>" \t \n" - 2</a:t>
            </a:r>
            <a:endParaRPr lang="ru-RU" sz="1600" kern="100" dirty="0">
              <a:solidFill>
                <a:srgbClr val="FFFF00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14296"/>
            <a:ext cx="7776864" cy="636998"/>
          </a:xfrm>
        </p:spPr>
        <p:txBody>
          <a:bodyPr>
            <a:normAutofit/>
          </a:bodyPr>
          <a:lstStyle/>
          <a:p>
            <a:r>
              <a:rPr lang="ru-RU" sz="2800" dirty="0"/>
              <a:t>Наши любимые задачки </a:t>
            </a:r>
            <a:r>
              <a:rPr lang="ru-RU" sz="2800" b="1" dirty="0">
                <a:sym typeface="Wingdings" panose="05000000000000000000" pitchFamily="2" charset="2"/>
              </a:rPr>
              <a:t> 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10267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A4E2-D840-44AD-A8C5-B07E96B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1995686"/>
            <a:ext cx="6552728" cy="798517"/>
          </a:xfrm>
        </p:spPr>
        <p:txBody>
          <a:bodyPr>
            <a:noAutofit/>
          </a:bodyPr>
          <a:lstStyle/>
          <a:p>
            <a:r>
              <a:rPr lang="ru-RU" sz="3600" b="1" dirty="0"/>
              <a:t>Строгий режим — "</a:t>
            </a:r>
            <a:r>
              <a:rPr lang="en-US" sz="3600" b="1" dirty="0"/>
              <a:t>use strict"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6650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1294"/>
            <a:ext cx="7560840" cy="3232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kern="100" dirty="0">
                <a:solidFill>
                  <a:srgbClr val="FFFF00"/>
                </a:solidFill>
              </a:rPr>
              <a:t>Задачи </a:t>
            </a:r>
            <a:r>
              <a:rPr lang="ru-RU" sz="1600" kern="100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Исправьте сложение</a:t>
            </a:r>
            <a:endParaRPr lang="en-US" dirty="0"/>
          </a:p>
          <a:p>
            <a:pPr marL="600075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let a = prompt("</a:t>
            </a: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Первое число?", 1);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let b = prompt("</a:t>
            </a: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Второе число?", 2);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alert(a + b); // 12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sz="1400" dirty="0"/>
              <a:t>Сложение строки и числа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/>
              <a:t>	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let str = "16"; </a:t>
            </a:r>
            <a:endParaRPr lang="ru-RU" sz="14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let num = 4; // </a:t>
            </a: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Ваш код здесь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console.log(result); </a:t>
            </a:r>
            <a:endParaRPr lang="ru-RU" sz="14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Должно вывести: 20</a:t>
            </a:r>
          </a:p>
          <a:p>
            <a:pPr marL="0" indent="0">
              <a:spcBef>
                <a:spcPts val="0"/>
              </a:spcBef>
              <a:buNone/>
            </a:pPr>
            <a:endParaRPr lang="ru-RU" sz="1400" kern="1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kern="100" dirty="0">
                <a:solidFill>
                  <a:srgbClr val="FFFF00"/>
                </a:solidFill>
              </a:rPr>
              <a:t>Задачки для самостоятельной подготовки: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kern="100" dirty="0">
                <a:solidFill>
                  <a:schemeClr val="tx1"/>
                </a:solidFill>
              </a:rPr>
              <a:t>6</a:t>
            </a:r>
            <a:r>
              <a:rPr lang="ru-RU" sz="1400" kern="100" dirty="0">
                <a:solidFill>
                  <a:schemeClr val="tx1"/>
                </a:solidFill>
              </a:rPr>
              <a:t>-</a:t>
            </a:r>
            <a:r>
              <a:rPr lang="en-US" sz="1400" kern="100" dirty="0">
                <a:solidFill>
                  <a:schemeClr val="tx1"/>
                </a:solidFill>
              </a:rPr>
              <a:t>30</a:t>
            </a:r>
            <a:r>
              <a:rPr lang="ru-RU" sz="1400" kern="100" dirty="0">
                <a:solidFill>
                  <a:schemeClr val="tx1"/>
                </a:solidFill>
              </a:rPr>
              <a:t> (</a:t>
            </a:r>
            <a:r>
              <a:rPr lang="en-US" sz="1400" kern="100" dirty="0">
                <a:solidFill>
                  <a:schemeClr val="tx1"/>
                </a:solidFill>
                <a:hlinkClick r:id="rId3"/>
              </a:rPr>
              <a:t>https://code-basics.com/ru/languages/javascript</a:t>
            </a:r>
            <a:r>
              <a:rPr lang="ru-RU" sz="1400" kern="10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14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14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  <a:p>
            <a:pPr marL="0" indent="0">
              <a:buNone/>
            </a:pPr>
            <a:endParaRPr lang="ru-RU" sz="1800" kern="1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kern="1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sz="3000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422809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1294"/>
            <a:ext cx="7560840" cy="39527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kern="100" dirty="0">
                <a:solidFill>
                  <a:srgbClr val="FFFF00"/>
                </a:solidFill>
              </a:rPr>
              <a:t>Задачи </a:t>
            </a:r>
            <a:r>
              <a:rPr lang="ru-RU" sz="1600" kern="100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kern="100" dirty="0">
                <a:solidFill>
                  <a:srgbClr val="92D050"/>
                </a:solidFill>
                <a:sym typeface="Wingdings" panose="05000000000000000000" pitchFamily="2" charset="2"/>
              </a:rPr>
              <a:t>Повышенной сложности (опционально)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Дана строка "3.14" и булево значение </a:t>
            </a:r>
            <a:r>
              <a:rPr lang="ru-RU" dirty="0" err="1"/>
              <a:t>true</a:t>
            </a:r>
            <a:r>
              <a:rPr lang="ru-RU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Выполните следующие действия: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1. Преобразуйте строку в число с плавающей точкой.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2. Умножьте полученное число на 2.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3. Преобразуйте булево значение в число и прибавьте его к результату предыдущего шага.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4. Округлите полученный результат до ближайшего целого числа.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5. Преобразуйте конечный результат обратно в строку.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dirty="0"/>
              <a:t>Выведите полученную строку в консоль.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const 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valuePI</a:t>
            </a: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 = "3.14";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const</a:t>
            </a: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bool</a:t>
            </a: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 = </a:t>
            </a:r>
            <a:r>
              <a:rPr lang="ru-RU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true</a:t>
            </a: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// Ваш код здесь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console.log(</a:t>
            </a:r>
            <a:r>
              <a:rPr lang="ru-RU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result</a:t>
            </a: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); // Должно вывести: "7"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Подсказка: Используйте методы </a:t>
            </a:r>
            <a:r>
              <a:rPr lang="ru-RU" dirty="0" err="1">
                <a:solidFill>
                  <a:srgbClr val="FFFF00"/>
                </a:solidFill>
              </a:rPr>
              <a:t>parseFloat</a:t>
            </a:r>
            <a:r>
              <a:rPr lang="ru-RU" dirty="0">
                <a:solidFill>
                  <a:srgbClr val="FFFF00"/>
                </a:solidFill>
              </a:rPr>
              <a:t>()</a:t>
            </a:r>
            <a:r>
              <a:rPr lang="ru-RU" dirty="0">
                <a:solidFill>
                  <a:schemeClr val="tx1"/>
                </a:solidFill>
              </a:rPr>
              <a:t>,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Math.round</a:t>
            </a:r>
            <a:r>
              <a:rPr lang="ru-RU" dirty="0">
                <a:solidFill>
                  <a:srgbClr val="FFFF00"/>
                </a:solidFill>
              </a:rPr>
              <a:t>() </a:t>
            </a:r>
            <a:r>
              <a:rPr lang="ru-RU" dirty="0"/>
              <a:t>и другие подходящие функции для преобразования типов.</a:t>
            </a:r>
            <a:endParaRPr lang="ru-RU" sz="14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14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  <a:p>
            <a:pPr marL="0" indent="0">
              <a:buNone/>
            </a:pPr>
            <a:endParaRPr lang="ru-RU" sz="1800" kern="1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kern="1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sz="3000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163529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1294"/>
            <a:ext cx="7334387" cy="4024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Литература</a:t>
            </a:r>
          </a:p>
          <a:p>
            <a:pPr marL="0" indent="0">
              <a:buNone/>
            </a:pPr>
            <a:r>
              <a:rPr lang="ru-RU" dirty="0"/>
              <a:t>🔗   </a:t>
            </a:r>
            <a:r>
              <a:rPr lang="ru-RU" dirty="0">
                <a:hlinkClick r:id="rId3"/>
              </a:rPr>
              <a:t>"Современный учебник </a:t>
            </a:r>
            <a:r>
              <a:rPr lang="en-US" dirty="0">
                <a:hlinkClick r:id="rId3"/>
              </a:rPr>
              <a:t>JavaScript". </a:t>
            </a:r>
            <a:r>
              <a:rPr lang="ru-RU" dirty="0">
                <a:hlinkClick r:id="rId3"/>
              </a:rPr>
              <a:t>Илья Кантор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🔗   </a:t>
            </a:r>
            <a:r>
              <a:rPr lang="en-US" dirty="0">
                <a:hlinkClick r:id="rId4"/>
              </a:rPr>
              <a:t>MDN Web Docs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🔗   </a:t>
            </a:r>
            <a:r>
              <a:rPr lang="ru-RU" dirty="0">
                <a:hlinkClick r:id="rId5"/>
              </a:rPr>
              <a:t>"Вы не знаете </a:t>
            </a:r>
            <a:r>
              <a:rPr lang="en-US" dirty="0">
                <a:hlinkClick r:id="rId5"/>
              </a:rPr>
              <a:t>JS". </a:t>
            </a:r>
            <a:r>
              <a:rPr lang="ru-RU" dirty="0">
                <a:hlinkClick r:id="rId5"/>
              </a:rPr>
              <a:t>Кайл Симпсон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🔗   </a:t>
            </a:r>
            <a:r>
              <a:rPr lang="ru-RU" dirty="0">
                <a:hlinkClick r:id="rId6"/>
              </a:rPr>
              <a:t>"</a:t>
            </a:r>
            <a:r>
              <a:rPr lang="en-US" dirty="0">
                <a:hlinkClick r:id="rId6"/>
              </a:rPr>
              <a:t>JavaScript. </a:t>
            </a:r>
            <a:r>
              <a:rPr lang="ru-RU" dirty="0">
                <a:hlinkClick r:id="rId6"/>
              </a:rPr>
              <a:t>Подробное руководство". Дэвид </a:t>
            </a:r>
            <a:r>
              <a:rPr lang="ru-RU" dirty="0" err="1">
                <a:hlinkClick r:id="rId6"/>
              </a:rPr>
              <a:t>Флэнаган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1800" kern="100" dirty="0">
                <a:solidFill>
                  <a:srgbClr val="FFFF00"/>
                </a:solidFill>
              </a:rPr>
              <a:t>Редакторы кода</a:t>
            </a:r>
          </a:p>
          <a:p>
            <a:pPr marL="0" indent="0">
              <a:buNone/>
            </a:pPr>
            <a:r>
              <a:rPr lang="ru-RU" dirty="0" err="1">
                <a:hlinkClick r:id="rId7"/>
              </a:rPr>
              <a:t>Visual</a:t>
            </a:r>
            <a:r>
              <a:rPr lang="ru-RU" dirty="0">
                <a:hlinkClick r:id="rId7"/>
              </a:rPr>
              <a:t> </a:t>
            </a:r>
            <a:r>
              <a:rPr lang="ru-RU" dirty="0" err="1">
                <a:hlinkClick r:id="rId7"/>
              </a:rPr>
              <a:t>Studio</a:t>
            </a:r>
            <a:r>
              <a:rPr lang="ru-RU" dirty="0">
                <a:hlinkClick r:id="rId7"/>
              </a:rPr>
              <a:t> </a:t>
            </a:r>
            <a:r>
              <a:rPr lang="ru-RU" dirty="0" err="1">
                <a:hlinkClick r:id="rId7"/>
              </a:rPr>
              <a:t>Code</a:t>
            </a:r>
            <a:r>
              <a:rPr lang="ru-RU" dirty="0"/>
              <a:t> (кросс-платформенная, бесплатная).</a:t>
            </a:r>
          </a:p>
          <a:p>
            <a:pPr marL="0" indent="0">
              <a:buNone/>
            </a:pPr>
            <a:r>
              <a:rPr lang="ru-RU" dirty="0" err="1">
                <a:hlinkClick r:id="rId8"/>
              </a:rPr>
              <a:t>WebStorm</a:t>
            </a:r>
            <a:r>
              <a:rPr lang="ru-RU" dirty="0"/>
              <a:t> (кросс-платформенная, платная).</a:t>
            </a:r>
          </a:p>
          <a:p>
            <a:pPr marL="0" indent="0">
              <a:buNone/>
            </a:pPr>
            <a:r>
              <a:rPr lang="ru-RU" dirty="0" err="1">
                <a:hlinkClick r:id="rId9"/>
              </a:rPr>
              <a:t>Sublime</a:t>
            </a:r>
            <a:r>
              <a:rPr lang="ru-RU" dirty="0">
                <a:hlinkClick r:id="rId9"/>
              </a:rPr>
              <a:t> </a:t>
            </a:r>
            <a:r>
              <a:rPr lang="ru-RU" dirty="0" err="1">
                <a:hlinkClick r:id="rId9"/>
              </a:rPr>
              <a:t>Text</a:t>
            </a:r>
            <a:r>
              <a:rPr lang="ru-RU" dirty="0"/>
              <a:t> (кроссплатформенный, условно-бесплатный).</a:t>
            </a:r>
          </a:p>
          <a:p>
            <a:pPr marL="0" indent="0">
              <a:buNone/>
            </a:pPr>
            <a:r>
              <a:rPr lang="ru-RU" dirty="0" err="1">
                <a:hlinkClick r:id="rId10"/>
              </a:rPr>
              <a:t>Notepad</a:t>
            </a:r>
            <a:r>
              <a:rPr lang="ru-RU" dirty="0">
                <a:hlinkClick r:id="rId10"/>
              </a:rPr>
              <a:t>++</a:t>
            </a:r>
            <a:r>
              <a:rPr lang="ru-RU" dirty="0"/>
              <a:t> (</a:t>
            </a:r>
            <a:r>
              <a:rPr lang="ru-RU" dirty="0" err="1"/>
              <a:t>Windows</a:t>
            </a:r>
            <a:r>
              <a:rPr lang="ru-RU" dirty="0"/>
              <a:t>, бесплатный).</a:t>
            </a:r>
          </a:p>
          <a:p>
            <a:pPr marL="0" indent="0">
              <a:buNone/>
            </a:pPr>
            <a:r>
              <a:rPr lang="ru-RU" dirty="0" err="1">
                <a:hlinkClick r:id="rId11"/>
              </a:rPr>
              <a:t>Vim</a:t>
            </a:r>
            <a:r>
              <a:rPr lang="ru-RU" dirty="0"/>
              <a:t> и </a:t>
            </a:r>
            <a:r>
              <a:rPr lang="ru-RU" dirty="0" err="1">
                <a:hlinkClick r:id="rId12"/>
              </a:rPr>
              <a:t>Emacs</a:t>
            </a:r>
            <a:r>
              <a:rPr lang="ru-RU" dirty="0"/>
              <a:t> тоже хороши, если знать, как ими пользоваться.</a:t>
            </a:r>
          </a:p>
          <a:p>
            <a:pPr marL="0" indent="0">
              <a:buNone/>
            </a:pPr>
            <a:endParaRPr lang="en-US" sz="1800" kern="1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sz="3000" dirty="0"/>
              <a:t>Дополнительные ресурсы </a:t>
            </a:r>
          </a:p>
        </p:txBody>
      </p:sp>
    </p:spTree>
    <p:extLst>
      <p:ext uri="{BB962C8B-B14F-4D97-AF65-F5344CB8AC3E}">
        <p14:creationId xmlns:p14="http://schemas.microsoft.com/office/powerpoint/2010/main" val="239378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339502"/>
            <a:ext cx="7334387" cy="6369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Строгий режим — "</a:t>
            </a:r>
            <a:r>
              <a:rPr lang="en-US" b="1" dirty="0"/>
              <a:t>use strict"</a:t>
            </a:r>
            <a:br>
              <a:rPr lang="en-US" b="1" dirty="0"/>
            </a:br>
            <a:br>
              <a:rPr lang="en-US" dirty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1059582"/>
            <a:ext cx="7334387" cy="3312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На протяжении долгого времени </a:t>
            </a:r>
            <a:r>
              <a:rPr lang="ru-RU" sz="1800" dirty="0" err="1">
                <a:solidFill>
                  <a:srgbClr val="FFFF00"/>
                </a:solidFill>
              </a:rPr>
              <a:t>JavaScript</a:t>
            </a:r>
            <a:r>
              <a:rPr lang="ru-RU" sz="1800" dirty="0"/>
              <a:t> развивался без проблем с обратной совместимостью. Новые функции добавлялись в язык, в то время как старая функциональность не менялась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ru-RU" altLang="ru-RU" sz="1800" dirty="0">
                <a:solidFill>
                  <a:srgbClr val="E2E3E7"/>
                </a:solidFill>
              </a:rPr>
              <a:t>Так было до 2009 года, когда появился </a:t>
            </a:r>
            <a:r>
              <a:rPr lang="ru-RU" altLang="ru-RU" sz="1800" dirty="0" err="1">
                <a:solidFill>
                  <a:srgbClr val="FFFF00"/>
                </a:solidFill>
              </a:rPr>
              <a:t>ECMAScript</a:t>
            </a:r>
            <a:r>
              <a:rPr lang="ru-RU" altLang="ru-RU" sz="1800" dirty="0">
                <a:solidFill>
                  <a:srgbClr val="FFFF00"/>
                </a:solidFill>
              </a:rPr>
              <a:t> 5 (ES5). </a:t>
            </a:r>
            <a:r>
              <a:rPr lang="ru-RU" altLang="ru-RU" sz="1800" dirty="0">
                <a:solidFill>
                  <a:srgbClr val="E2E3E7"/>
                </a:solidFill>
              </a:rPr>
              <a:t>Он добавил новые возможности в язык и изменил некоторые из существующих. Чтобы устаревший код работал, как и раньше, по умолчанию подобные изменения не применяются. Поэтому нам нужно явно их активировать с помощью специальной директивы: </a:t>
            </a:r>
            <a:r>
              <a:rPr lang="en-US" altLang="ru-RU" sz="1800" dirty="0">
                <a:solidFill>
                  <a:srgbClr val="FFFF00"/>
                </a:solidFill>
              </a:rPr>
              <a:t>“</a:t>
            </a:r>
            <a:r>
              <a:rPr lang="ru-RU" altLang="ru-RU" sz="1800" dirty="0" err="1">
                <a:solidFill>
                  <a:srgbClr val="FFFF00"/>
                </a:solidFill>
              </a:rPr>
              <a:t>use</a:t>
            </a:r>
            <a:r>
              <a:rPr lang="ru-RU" altLang="ru-RU" sz="1800" dirty="0">
                <a:solidFill>
                  <a:srgbClr val="FFFF00"/>
                </a:solidFill>
              </a:rPr>
              <a:t> </a:t>
            </a:r>
            <a:r>
              <a:rPr lang="ru-RU" altLang="ru-RU" sz="1800" dirty="0" err="1">
                <a:solidFill>
                  <a:srgbClr val="FFFF00"/>
                </a:solidFill>
              </a:rPr>
              <a:t>strict</a:t>
            </a:r>
            <a:r>
              <a:rPr lang="en-US" altLang="ru-RU" sz="1800" dirty="0">
                <a:solidFill>
                  <a:srgbClr val="FFFF00"/>
                </a:solidFill>
              </a:rPr>
              <a:t>”</a:t>
            </a:r>
            <a:r>
              <a:rPr lang="ru-RU" altLang="ru-RU" sz="1800" dirty="0">
                <a:solidFill>
                  <a:srgbClr val="FFFF00"/>
                </a:solidFill>
              </a:rPr>
              <a:t>. </a:t>
            </a: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6891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339502"/>
            <a:ext cx="7334387" cy="6369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Строгий режим — "</a:t>
            </a:r>
            <a:r>
              <a:rPr lang="en-US" b="1" dirty="0"/>
              <a:t>use strict"</a:t>
            </a:r>
            <a:br>
              <a:rPr lang="en-US" b="1" dirty="0"/>
            </a:br>
            <a:br>
              <a:rPr lang="en-US" dirty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915566"/>
            <a:ext cx="7334387" cy="381642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/>
              <a:t>Директива выглядит как строка: </a:t>
            </a:r>
            <a:r>
              <a:rPr lang="ru-RU" sz="1600" dirty="0">
                <a:solidFill>
                  <a:srgbClr val="FFFF00"/>
                </a:solidFill>
              </a:rPr>
              <a:t>"</a:t>
            </a:r>
            <a:r>
              <a:rPr lang="ru-RU" sz="1600" dirty="0" err="1">
                <a:solidFill>
                  <a:srgbClr val="FFFF00"/>
                </a:solidFill>
              </a:rPr>
              <a:t>use</a:t>
            </a:r>
            <a:r>
              <a:rPr lang="ru-RU" sz="1600" dirty="0">
                <a:solidFill>
                  <a:srgbClr val="FFFF00"/>
                </a:solidFill>
              </a:rPr>
              <a:t> </a:t>
            </a:r>
            <a:r>
              <a:rPr lang="ru-RU" sz="1600" dirty="0" err="1">
                <a:solidFill>
                  <a:srgbClr val="FFFF00"/>
                </a:solidFill>
              </a:rPr>
              <a:t>strict</a:t>
            </a:r>
            <a:r>
              <a:rPr lang="ru-RU" sz="1600" dirty="0">
                <a:solidFill>
                  <a:srgbClr val="FFFF00"/>
                </a:solidFill>
              </a:rPr>
              <a:t>" </a:t>
            </a:r>
            <a:r>
              <a:rPr lang="ru-RU" sz="1600" dirty="0">
                <a:solidFill>
                  <a:schemeClr val="tx1"/>
                </a:solidFill>
              </a:rPr>
              <a:t>или</a:t>
            </a:r>
            <a:r>
              <a:rPr lang="ru-RU" sz="1600" dirty="0">
                <a:solidFill>
                  <a:srgbClr val="FFFF00"/>
                </a:solidFill>
              </a:rPr>
              <a:t> '</a:t>
            </a:r>
            <a:r>
              <a:rPr lang="ru-RU" sz="1600" dirty="0" err="1">
                <a:solidFill>
                  <a:srgbClr val="FFFF00"/>
                </a:solidFill>
              </a:rPr>
              <a:t>use</a:t>
            </a:r>
            <a:r>
              <a:rPr lang="ru-RU" sz="1600" dirty="0">
                <a:solidFill>
                  <a:srgbClr val="FFFF00"/>
                </a:solidFill>
              </a:rPr>
              <a:t> </a:t>
            </a:r>
            <a:r>
              <a:rPr lang="ru-RU" sz="1600" dirty="0" err="1">
                <a:solidFill>
                  <a:srgbClr val="FFFF00"/>
                </a:solidFill>
              </a:rPr>
              <a:t>strict</a:t>
            </a:r>
            <a:r>
              <a:rPr lang="ru-RU" sz="1600" dirty="0">
                <a:solidFill>
                  <a:srgbClr val="FFFF00"/>
                </a:solidFill>
              </a:rPr>
              <a:t>'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  <a:r>
              <a:rPr lang="ru-RU" sz="1600" dirty="0">
                <a:solidFill>
                  <a:srgbClr val="FFFF00"/>
                </a:solidFill>
              </a:rPr>
              <a:t> </a:t>
            </a:r>
            <a:r>
              <a:rPr lang="ru-RU" sz="1600" dirty="0"/>
              <a:t>Когда она находится в начале скрипта, весь сценарий работает в </a:t>
            </a:r>
            <a:r>
              <a:rPr lang="ru-RU" sz="1600" dirty="0">
                <a:solidFill>
                  <a:srgbClr val="FFFF00"/>
                </a:solidFill>
              </a:rPr>
              <a:t>«современном» </a:t>
            </a:r>
            <a:r>
              <a:rPr lang="ru-RU" sz="1600" dirty="0"/>
              <a:t>режиме.</a:t>
            </a:r>
          </a:p>
          <a:p>
            <a:pPr marL="0" lv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  <a:cs typeface="Times New Roman" panose="02020603050405020304" pitchFamily="18" charset="0"/>
              </a:rPr>
              <a:t>Например:</a:t>
            </a:r>
            <a:endParaRPr lang="ru-RU" altLang="ru-RU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00075" lvl="2" indent="0" defTabSz="914400" eaLnBrk="0" fontAlgn="base" hangingPunct="0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FF00"/>
                </a:solidFill>
                <a:cs typeface="Times New Roman" panose="02020603050405020304" pitchFamily="18" charset="0"/>
              </a:rPr>
              <a:t>"</a:t>
            </a:r>
            <a:r>
              <a:rPr lang="ru-RU" altLang="ru-RU" sz="16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use</a:t>
            </a:r>
            <a:r>
              <a:rPr lang="ru-RU" altLang="ru-RU" sz="1600" dirty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16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strict</a:t>
            </a:r>
            <a:r>
              <a:rPr lang="ru-RU" altLang="ru-RU" sz="1600" dirty="0">
                <a:solidFill>
                  <a:srgbClr val="FFFF00"/>
                </a:solidFill>
                <a:cs typeface="Times New Roman" panose="02020603050405020304" pitchFamily="18" charset="0"/>
              </a:rPr>
              <a:t>"; </a:t>
            </a:r>
            <a:r>
              <a:rPr lang="ru-RU" altLang="ru-RU" sz="1600" dirty="0">
                <a:solidFill>
                  <a:srgbClr val="E2E3E7"/>
                </a:solidFill>
                <a:cs typeface="Times New Roman" panose="02020603050405020304" pitchFamily="18" charset="0"/>
              </a:rPr>
              <a:t>// этот код работает в «современном режиме»</a:t>
            </a:r>
            <a:endParaRPr lang="ru-RU" altLang="ru-RU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Совсем скоро мы начнём изучать функции (способ группировки команд), поэтому заранее отметим, что в начале большинства видов функций можно поставить </a:t>
            </a:r>
            <a:r>
              <a:rPr lang="ru-RU" altLang="ru-RU" sz="1600" dirty="0">
                <a:solidFill>
                  <a:srgbClr val="FFFF00"/>
                </a:solidFill>
              </a:rPr>
              <a:t>"</a:t>
            </a:r>
            <a:r>
              <a:rPr lang="ru-RU" altLang="ru-RU" sz="1600" dirty="0" err="1">
                <a:solidFill>
                  <a:srgbClr val="FFFF00"/>
                </a:solidFill>
              </a:rPr>
              <a:t>use</a:t>
            </a:r>
            <a:r>
              <a:rPr lang="ru-RU" altLang="ru-RU" sz="1600" dirty="0">
                <a:solidFill>
                  <a:srgbClr val="FFFF00"/>
                </a:solidFill>
              </a:rPr>
              <a:t> </a:t>
            </a:r>
            <a:r>
              <a:rPr lang="ru-RU" altLang="ru-RU" sz="1600" dirty="0" err="1">
                <a:solidFill>
                  <a:srgbClr val="FFFF00"/>
                </a:solidFill>
              </a:rPr>
              <a:t>strict</a:t>
            </a:r>
            <a:r>
              <a:rPr lang="ru-RU" altLang="ru-RU" sz="1600" dirty="0">
                <a:solidFill>
                  <a:srgbClr val="FFFF00"/>
                </a:solidFill>
              </a:rPr>
              <a:t>"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  <a:r>
              <a:rPr lang="ru-RU" altLang="ru-RU" sz="1600" dirty="0">
                <a:solidFill>
                  <a:srgbClr val="FFFF00"/>
                </a:solidFill>
              </a:rPr>
              <a:t> </a:t>
            </a:r>
            <a:r>
              <a:rPr lang="ru-RU" altLang="ru-RU" sz="1600" dirty="0">
                <a:solidFill>
                  <a:srgbClr val="E2E3E7"/>
                </a:solidFill>
              </a:rPr>
              <a:t>Это позволяет включить строгий режим только в конкретной функции. Но обычно люди используют его для всего файла.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>
                <a:solidFill>
                  <a:srgbClr val="FFFF00"/>
                </a:solidFill>
              </a:rPr>
              <a:t>Убедитесь, что </a:t>
            </a:r>
            <a:r>
              <a:rPr lang="en-US" sz="1600" b="1" dirty="0">
                <a:solidFill>
                  <a:srgbClr val="FFFF00"/>
                </a:solidFill>
              </a:rPr>
              <a:t>“</a:t>
            </a:r>
            <a:r>
              <a:rPr lang="ru-RU" sz="1600" b="1" dirty="0" err="1">
                <a:solidFill>
                  <a:srgbClr val="FFFF00"/>
                </a:solidFill>
              </a:rPr>
              <a:t>use</a:t>
            </a:r>
            <a:r>
              <a:rPr lang="ru-RU" sz="1600" b="1" dirty="0">
                <a:solidFill>
                  <a:srgbClr val="FFFF00"/>
                </a:solidFill>
              </a:rPr>
              <a:t> </a:t>
            </a:r>
            <a:r>
              <a:rPr lang="ru-RU" sz="1600" b="1" dirty="0" err="1">
                <a:solidFill>
                  <a:srgbClr val="FFFF00"/>
                </a:solidFill>
              </a:rPr>
              <a:t>strict</a:t>
            </a:r>
            <a:r>
              <a:rPr lang="en-US" sz="1600" b="1" dirty="0">
                <a:solidFill>
                  <a:srgbClr val="FFFF00"/>
                </a:solidFill>
              </a:rPr>
              <a:t>”</a:t>
            </a:r>
            <a:r>
              <a:rPr lang="ru-RU" sz="1600" b="1" dirty="0">
                <a:solidFill>
                  <a:srgbClr val="FFFF00"/>
                </a:solidFill>
              </a:rPr>
              <a:t> находится в начале!!!</a:t>
            </a:r>
            <a:endParaRPr lang="en-US" sz="1600" b="1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b="1" dirty="0">
                <a:solidFill>
                  <a:srgbClr val="FFFF00"/>
                </a:solidFill>
              </a:rPr>
              <a:t>Нет никакого способа отменить </a:t>
            </a:r>
            <a:r>
              <a:rPr lang="ru-RU" altLang="ru-RU" sz="1600" b="1" dirty="0" err="1">
                <a:solidFill>
                  <a:srgbClr val="FFFF00"/>
                </a:solidFill>
              </a:rPr>
              <a:t>use</a:t>
            </a:r>
            <a:r>
              <a:rPr lang="ru-RU" altLang="ru-RU" sz="1600" b="1" dirty="0">
                <a:solidFill>
                  <a:srgbClr val="FFFF00"/>
                </a:solidFill>
              </a:rPr>
              <a:t> </a:t>
            </a:r>
            <a:r>
              <a:rPr lang="ru-RU" altLang="ru-RU" sz="1600" b="1" dirty="0" err="1">
                <a:solidFill>
                  <a:srgbClr val="FFFF00"/>
                </a:solidFill>
              </a:rPr>
              <a:t>strict</a:t>
            </a:r>
            <a:endParaRPr lang="ru-RU" altLang="ru-RU" sz="16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Нет директивы типа </a:t>
            </a:r>
            <a:r>
              <a:rPr lang="ru-RU" altLang="ru-RU" sz="1600" dirty="0">
                <a:solidFill>
                  <a:srgbClr val="FFFF00"/>
                </a:solidFill>
              </a:rPr>
              <a:t>"</a:t>
            </a:r>
            <a:r>
              <a:rPr lang="ru-RU" altLang="ru-RU" sz="1600" dirty="0" err="1">
                <a:solidFill>
                  <a:srgbClr val="FFFF00"/>
                </a:solidFill>
              </a:rPr>
              <a:t>no</a:t>
            </a:r>
            <a:r>
              <a:rPr lang="ru-RU" altLang="ru-RU" sz="1600" dirty="0">
                <a:solidFill>
                  <a:srgbClr val="FFFF00"/>
                </a:solidFill>
              </a:rPr>
              <a:t> </a:t>
            </a:r>
            <a:r>
              <a:rPr lang="ru-RU" altLang="ru-RU" sz="1600" dirty="0" err="1">
                <a:solidFill>
                  <a:srgbClr val="FFFF00"/>
                </a:solidFill>
              </a:rPr>
              <a:t>use</a:t>
            </a:r>
            <a:r>
              <a:rPr lang="ru-RU" altLang="ru-RU" sz="1600" dirty="0">
                <a:solidFill>
                  <a:srgbClr val="FFFF00"/>
                </a:solidFill>
              </a:rPr>
              <a:t> </a:t>
            </a:r>
            <a:r>
              <a:rPr lang="ru-RU" altLang="ru-RU" sz="1600" dirty="0" err="1">
                <a:solidFill>
                  <a:srgbClr val="FFFF00"/>
                </a:solidFill>
              </a:rPr>
              <a:t>strict</a:t>
            </a:r>
            <a:r>
              <a:rPr lang="ru-RU" altLang="ru-RU" sz="1600" dirty="0">
                <a:solidFill>
                  <a:srgbClr val="FFFF00"/>
                </a:solidFill>
              </a:rPr>
              <a:t>", </a:t>
            </a:r>
            <a:r>
              <a:rPr lang="ru-RU" altLang="ru-RU" sz="1600" dirty="0">
                <a:solidFill>
                  <a:srgbClr val="E2E3E7"/>
                </a:solidFill>
              </a:rPr>
              <a:t>которая возвращала бы движок к старому поведению.</a:t>
            </a:r>
            <a:endParaRPr lang="en-US" altLang="ru-RU" sz="1600" dirty="0">
              <a:solidFill>
                <a:srgbClr val="E2E3E7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Как только мы входим в строгий режим, отменить это </a:t>
            </a:r>
            <a:r>
              <a:rPr lang="ru-RU" altLang="ru-RU" sz="1600" dirty="0">
                <a:solidFill>
                  <a:srgbClr val="FFFF00"/>
                </a:solidFill>
              </a:rPr>
              <a:t>НЕВОЗМОЖНО</a:t>
            </a:r>
            <a:r>
              <a:rPr lang="ru-RU" altLang="ru-RU" sz="1600" dirty="0">
                <a:solidFill>
                  <a:srgbClr val="E2E3E7"/>
                </a:solidFill>
              </a:rPr>
              <a:t>.</a:t>
            </a:r>
            <a:endParaRPr lang="ru-RU" altLang="ru-RU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altLang="ru-RU" sz="1600" dirty="0">
              <a:solidFill>
                <a:srgbClr val="E2E3E7"/>
              </a:solidFill>
              <a:latin typeface="BlinkMacSystemFont"/>
            </a:endParaRPr>
          </a:p>
          <a:p>
            <a:pPr marL="0" indent="0">
              <a:buNone/>
            </a:pPr>
            <a:endParaRPr lang="ru-RU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7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339502"/>
            <a:ext cx="7334387" cy="6369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Итоги:</a:t>
            </a:r>
            <a:br>
              <a:rPr lang="en-US" b="1" dirty="0"/>
            </a:br>
            <a:br>
              <a:rPr lang="en-US" dirty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915566"/>
            <a:ext cx="7334387" cy="31683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/>
              <a:t>Всегда ли нужно использовать </a:t>
            </a:r>
            <a:r>
              <a:rPr lang="en-US" sz="1800" dirty="0">
                <a:solidFill>
                  <a:srgbClr val="FFFF00"/>
                </a:solidFill>
              </a:rPr>
              <a:t>“</a:t>
            </a:r>
            <a:r>
              <a:rPr lang="ru-RU" sz="1800" dirty="0" err="1">
                <a:solidFill>
                  <a:srgbClr val="FFFF00"/>
                </a:solidFill>
              </a:rPr>
              <a:t>use</a:t>
            </a:r>
            <a:r>
              <a:rPr lang="ru-RU" sz="1800" dirty="0">
                <a:solidFill>
                  <a:srgbClr val="FFFF00"/>
                </a:solidFill>
              </a:rPr>
              <a:t> </a:t>
            </a:r>
            <a:r>
              <a:rPr lang="ru-RU" sz="1800" dirty="0" err="1">
                <a:solidFill>
                  <a:srgbClr val="FFFF00"/>
                </a:solidFill>
              </a:rPr>
              <a:t>strict</a:t>
            </a:r>
            <a:r>
              <a:rPr lang="en-US" sz="1800" dirty="0">
                <a:solidFill>
                  <a:srgbClr val="FFFF00"/>
                </a:solidFill>
              </a:rPr>
              <a:t>”</a:t>
            </a:r>
            <a:r>
              <a:rPr lang="ru-RU" sz="1800" dirty="0"/>
              <a:t>?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800" dirty="0">
                <a:solidFill>
                  <a:srgbClr val="E2E3E7"/>
                </a:solidFill>
              </a:rPr>
              <a:t>Кто-то посоветует начинать каждый скрипт с </a:t>
            </a:r>
            <a:r>
              <a:rPr lang="en-US" altLang="ru-RU" sz="1800" dirty="0">
                <a:solidFill>
                  <a:srgbClr val="E2E3E7"/>
                </a:solidFill>
              </a:rPr>
              <a:t> </a:t>
            </a:r>
            <a:r>
              <a:rPr lang="en-US" altLang="ru-RU" sz="1800" dirty="0">
                <a:solidFill>
                  <a:srgbClr val="FFFF00"/>
                </a:solidFill>
              </a:rPr>
              <a:t>“</a:t>
            </a:r>
            <a:r>
              <a:rPr lang="ru-RU" altLang="ru-RU" sz="1800" dirty="0" err="1">
                <a:solidFill>
                  <a:srgbClr val="FFFF00"/>
                </a:solidFill>
              </a:rPr>
              <a:t>use</a:t>
            </a:r>
            <a:r>
              <a:rPr lang="ru-RU" altLang="ru-RU" sz="1800" dirty="0">
                <a:solidFill>
                  <a:srgbClr val="FFFF00"/>
                </a:solidFill>
              </a:rPr>
              <a:t> </a:t>
            </a:r>
            <a:r>
              <a:rPr lang="ru-RU" altLang="ru-RU" sz="1800" dirty="0" err="1">
                <a:solidFill>
                  <a:srgbClr val="FFFF00"/>
                </a:solidFill>
              </a:rPr>
              <a:t>strict</a:t>
            </a:r>
            <a:r>
              <a:rPr lang="en-US" altLang="ru-RU" sz="1800" dirty="0">
                <a:solidFill>
                  <a:srgbClr val="FFFF00"/>
                </a:solidFill>
              </a:rPr>
              <a:t>”</a:t>
            </a:r>
            <a:r>
              <a:rPr lang="en-US" altLang="ru-RU" sz="1800" dirty="0">
                <a:solidFill>
                  <a:schemeClr val="tx1"/>
                </a:solidFill>
              </a:rPr>
              <a:t>.</a:t>
            </a:r>
            <a:r>
              <a:rPr lang="en-US" altLang="ru-RU" sz="1800" dirty="0">
                <a:solidFill>
                  <a:srgbClr val="FFFF00"/>
                </a:solidFill>
              </a:rPr>
              <a:t> </a:t>
            </a:r>
            <a:r>
              <a:rPr lang="ru-RU" altLang="ru-RU" sz="1800" dirty="0">
                <a:solidFill>
                  <a:srgbClr val="E2E3E7"/>
                </a:solidFill>
              </a:rPr>
              <a:t>Но есть способ покруче.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800" dirty="0">
                <a:solidFill>
                  <a:srgbClr val="E2E3E7"/>
                </a:solidFill>
              </a:rPr>
              <a:t>Современный </a:t>
            </a:r>
            <a:r>
              <a:rPr lang="ru-RU" altLang="ru-RU" sz="1800" dirty="0" err="1">
                <a:solidFill>
                  <a:srgbClr val="E2E3E7"/>
                </a:solidFill>
              </a:rPr>
              <a:t>JavaScript</a:t>
            </a:r>
            <a:r>
              <a:rPr lang="ru-RU" altLang="ru-RU" sz="1800" dirty="0">
                <a:solidFill>
                  <a:srgbClr val="E2E3E7"/>
                </a:solidFill>
              </a:rPr>
              <a:t> поддерживает </a:t>
            </a:r>
            <a:r>
              <a:rPr lang="en-US" altLang="ru-RU" sz="1800" dirty="0">
                <a:solidFill>
                  <a:srgbClr val="FFFF00"/>
                </a:solidFill>
              </a:rPr>
              <a:t>“</a:t>
            </a:r>
            <a:r>
              <a:rPr lang="ru-RU" altLang="ru-RU" sz="1800" dirty="0">
                <a:solidFill>
                  <a:srgbClr val="FFFF00"/>
                </a:solidFill>
              </a:rPr>
              <a:t>классы</a:t>
            </a:r>
            <a:r>
              <a:rPr lang="en-US" altLang="ru-RU" sz="1800" dirty="0">
                <a:solidFill>
                  <a:srgbClr val="FFFF00"/>
                </a:solidFill>
              </a:rPr>
              <a:t>”</a:t>
            </a:r>
            <a:r>
              <a:rPr lang="ru-RU" altLang="ru-RU" sz="1800" dirty="0">
                <a:solidFill>
                  <a:srgbClr val="FFFF00"/>
                </a:solidFill>
              </a:rPr>
              <a:t> </a:t>
            </a:r>
            <a:r>
              <a:rPr lang="ru-RU" altLang="ru-RU" sz="1800" dirty="0">
                <a:solidFill>
                  <a:srgbClr val="E2E3E7"/>
                </a:solidFill>
              </a:rPr>
              <a:t>и </a:t>
            </a:r>
            <a:r>
              <a:rPr lang="en-US" altLang="ru-RU" sz="1800" dirty="0">
                <a:solidFill>
                  <a:srgbClr val="FFFF00"/>
                </a:solidFill>
              </a:rPr>
              <a:t>“</a:t>
            </a:r>
            <a:r>
              <a:rPr lang="ru-RU" altLang="ru-RU" sz="1800" dirty="0">
                <a:solidFill>
                  <a:srgbClr val="FFFF00"/>
                </a:solidFill>
              </a:rPr>
              <a:t>модули</a:t>
            </a:r>
            <a:r>
              <a:rPr lang="en-US" altLang="ru-RU" sz="1800" dirty="0">
                <a:solidFill>
                  <a:srgbClr val="FFFF00"/>
                </a:solidFill>
              </a:rPr>
              <a:t>”</a:t>
            </a:r>
            <a:r>
              <a:rPr lang="ru-RU" altLang="ru-RU" sz="1800" dirty="0">
                <a:solidFill>
                  <a:srgbClr val="FFFF00"/>
                </a:solidFill>
              </a:rPr>
              <a:t> </a:t>
            </a:r>
            <a:r>
              <a:rPr lang="ru-RU" altLang="ru-RU" sz="1800" dirty="0">
                <a:solidFill>
                  <a:srgbClr val="E2E3E7"/>
                </a:solidFill>
              </a:rPr>
              <a:t>— продвинутые структуры языка (и мы, конечно, до них доберёмся), которые автоматически включают строгий режим. Поэтому в них нет нужды добавлять директиву </a:t>
            </a:r>
            <a:r>
              <a:rPr lang="en-US" altLang="ru-RU" sz="1800" dirty="0">
                <a:solidFill>
                  <a:srgbClr val="FFFF00"/>
                </a:solidFill>
              </a:rPr>
              <a:t> “</a:t>
            </a:r>
            <a:r>
              <a:rPr lang="ru-RU" altLang="ru-RU" sz="1800" dirty="0" err="1">
                <a:solidFill>
                  <a:srgbClr val="FFFF00"/>
                </a:solidFill>
              </a:rPr>
              <a:t>use</a:t>
            </a:r>
            <a:r>
              <a:rPr lang="ru-RU" altLang="ru-RU" sz="1800" dirty="0">
                <a:solidFill>
                  <a:srgbClr val="FFFF00"/>
                </a:solidFill>
              </a:rPr>
              <a:t> </a:t>
            </a:r>
            <a:r>
              <a:rPr lang="ru-RU" altLang="ru-RU" sz="1800" dirty="0" err="1">
                <a:solidFill>
                  <a:srgbClr val="FFFF00"/>
                </a:solidFill>
              </a:rPr>
              <a:t>strict</a:t>
            </a:r>
            <a:r>
              <a:rPr lang="en-US" altLang="ru-RU" sz="1800" dirty="0">
                <a:solidFill>
                  <a:srgbClr val="FFFF00"/>
                </a:solidFill>
              </a:rPr>
              <a:t>”</a:t>
            </a:r>
            <a:r>
              <a:rPr lang="en-US" altLang="ru-RU" sz="1800" dirty="0">
                <a:solidFill>
                  <a:schemeClr val="tx1"/>
                </a:solidFill>
              </a:rPr>
              <a:t>. </a:t>
            </a:r>
            <a:endParaRPr lang="ru-RU" altLang="ru-RU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altLang="ru-RU" sz="1800" dirty="0">
                <a:solidFill>
                  <a:srgbClr val="FFFF00"/>
                </a:solidFill>
              </a:rPr>
              <a:t>Подытожим</a:t>
            </a:r>
            <a:r>
              <a:rPr lang="ru-RU" altLang="ru-RU" sz="1800" dirty="0">
                <a:solidFill>
                  <a:srgbClr val="E2E3E7"/>
                </a:solidFill>
              </a:rPr>
              <a:t>: пока очень желательно добавлять </a:t>
            </a:r>
            <a:r>
              <a:rPr lang="en-US" altLang="ru-RU" sz="1800" dirty="0">
                <a:solidFill>
                  <a:srgbClr val="FFFF00"/>
                </a:solidFill>
              </a:rPr>
              <a:t> “</a:t>
            </a:r>
            <a:r>
              <a:rPr lang="ru-RU" altLang="ru-RU" sz="1800" dirty="0" err="1">
                <a:solidFill>
                  <a:srgbClr val="FFFF00"/>
                </a:solidFill>
              </a:rPr>
              <a:t>use</a:t>
            </a:r>
            <a:r>
              <a:rPr lang="ru-RU" altLang="ru-RU" sz="1800" dirty="0">
                <a:solidFill>
                  <a:srgbClr val="FFFF00"/>
                </a:solidFill>
              </a:rPr>
              <a:t> </a:t>
            </a:r>
            <a:r>
              <a:rPr lang="ru-RU" altLang="ru-RU" sz="1800" dirty="0" err="1">
                <a:solidFill>
                  <a:srgbClr val="FFFF00"/>
                </a:solidFill>
              </a:rPr>
              <a:t>strict</a:t>
            </a:r>
            <a:r>
              <a:rPr lang="en-US" altLang="ru-RU" sz="1800" dirty="0">
                <a:solidFill>
                  <a:srgbClr val="FFFF00"/>
                </a:solidFill>
              </a:rPr>
              <a:t>”</a:t>
            </a:r>
            <a:r>
              <a:rPr lang="en-US" altLang="ru-RU" sz="1800" dirty="0">
                <a:solidFill>
                  <a:schemeClr val="tx1"/>
                </a:solidFill>
              </a:rPr>
              <a:t> </a:t>
            </a:r>
            <a:r>
              <a:rPr lang="ru-RU" altLang="ru-RU" sz="1800" dirty="0">
                <a:solidFill>
                  <a:srgbClr val="E2E3E7"/>
                </a:solidFill>
              </a:rPr>
              <a:t>в начале ваших скриптов. Позже, когда весь ваш код будет состоять из классов и модулей, директиву можно будет опускать.</a:t>
            </a:r>
            <a:r>
              <a:rPr lang="ru-RU" altLang="ru-RU" sz="18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576918-7276-49FA-9C20-971DF41A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6"/>
            <a:ext cx="184731" cy="184666"/>
          </a:xfrm>
          <a:prstGeom prst="rect">
            <a:avLst/>
          </a:prstGeom>
          <a:solidFill>
            <a:srgbClr val="23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DB9316-4531-402C-A8C5-6F97F9125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3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7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A4E2-D840-44AD-A8C5-B07E96B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816" y="2067694"/>
            <a:ext cx="3240360" cy="798517"/>
          </a:xfrm>
        </p:spPr>
        <p:txBody>
          <a:bodyPr>
            <a:noAutofit/>
          </a:bodyPr>
          <a:lstStyle/>
          <a:p>
            <a:r>
              <a:rPr lang="ru-RU" sz="3600" b="1" dirty="0"/>
              <a:t>Типы данных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9736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997" y="267494"/>
            <a:ext cx="7334387" cy="504056"/>
          </a:xfrm>
        </p:spPr>
        <p:txBody>
          <a:bodyPr/>
          <a:lstStyle/>
          <a:p>
            <a:r>
              <a:rPr lang="ru-RU" b="1" dirty="0"/>
              <a:t>Типы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7530630" cy="38884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/>
              <a:t>Теперь, зная что такое переменная в </a:t>
            </a:r>
            <a:r>
              <a:rPr lang="ru-RU" sz="1600" dirty="0" err="1"/>
              <a:t>JavaScript</a:t>
            </a:r>
            <a:r>
              <a:rPr lang="ru-RU" sz="1600" dirty="0"/>
              <a:t> и умея создавать ее и записывать в нее данные, попробуем разобраться - что мы вообще можем в нее записать? Какие типы данных могут хранить переменные в </a:t>
            </a:r>
            <a:r>
              <a:rPr lang="ru-RU" sz="1600" dirty="0" err="1"/>
              <a:t>JavaScript</a:t>
            </a:r>
            <a:r>
              <a:rPr lang="ru-RU" sz="1600" dirty="0"/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Есть </a:t>
            </a:r>
            <a:r>
              <a:rPr lang="ru-RU" sz="1600" dirty="0">
                <a:solidFill>
                  <a:srgbClr val="FFFF00"/>
                </a:solidFill>
              </a:rPr>
              <a:t>восемь</a:t>
            </a:r>
            <a:r>
              <a:rPr lang="ru-RU" sz="1600" dirty="0"/>
              <a:t> основных типов данных в </a:t>
            </a:r>
            <a:r>
              <a:rPr lang="ru-RU" sz="1600" dirty="0" err="1"/>
              <a:t>JavaScript</a:t>
            </a:r>
            <a:r>
              <a:rPr lang="ru-RU" sz="1600" dirty="0"/>
              <a:t>:</a:t>
            </a:r>
            <a:endParaRPr lang="en-US" sz="160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Числа (</a:t>
            </a:r>
            <a:r>
              <a:rPr lang="en-US" sz="1400" dirty="0"/>
              <a:t>number</a:t>
            </a:r>
            <a:r>
              <a:rPr lang="ru-RU" sz="1400" dirty="0"/>
              <a:t>)</a:t>
            </a:r>
            <a:endParaRPr lang="en-US" sz="140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Большие числа (</a:t>
            </a:r>
            <a:r>
              <a:rPr lang="en-US" sz="1400" dirty="0" err="1"/>
              <a:t>BigInt</a:t>
            </a:r>
            <a:r>
              <a:rPr lang="ru-RU" sz="1400" dirty="0"/>
              <a:t>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Строки (</a:t>
            </a:r>
            <a:r>
              <a:rPr lang="en-US" sz="1400" dirty="0"/>
              <a:t>string)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Логические (</a:t>
            </a:r>
            <a:r>
              <a:rPr lang="en-US" sz="1400" dirty="0" err="1"/>
              <a:t>boolean</a:t>
            </a:r>
            <a:r>
              <a:rPr lang="en-US" sz="1400" dirty="0"/>
              <a:t>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Символы (</a:t>
            </a:r>
            <a:r>
              <a:rPr lang="en-US" sz="1400" dirty="0"/>
              <a:t>Symbol</a:t>
            </a:r>
            <a:r>
              <a:rPr lang="ru-RU" sz="1400" dirty="0"/>
              <a:t>)</a:t>
            </a:r>
            <a:endParaRPr lang="en-US" sz="140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Пустые значения (</a:t>
            </a:r>
            <a:r>
              <a:rPr lang="en-US" sz="1400" dirty="0"/>
              <a:t>null)</a:t>
            </a:r>
            <a:endParaRPr lang="ru-RU" sz="140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Неопределенные значения (</a:t>
            </a:r>
            <a:r>
              <a:rPr lang="en-US" sz="1400" dirty="0"/>
              <a:t>undefined)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/>
              <a:t>Объекты (</a:t>
            </a:r>
            <a:r>
              <a:rPr lang="en-US" sz="1400" dirty="0"/>
              <a:t>object)</a:t>
            </a:r>
            <a:endParaRPr lang="ru-RU" sz="1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Для того, чтобы определить тип данных, записанных в переменной, мы можем воспользоваться оператором </a:t>
            </a:r>
            <a:r>
              <a:rPr lang="ru-RU" sz="1600" dirty="0" err="1">
                <a:solidFill>
                  <a:srgbClr val="FFFF00"/>
                </a:solidFill>
              </a:rPr>
              <a:t>typeof</a:t>
            </a:r>
            <a:r>
              <a:rPr lang="ru-RU" sz="1600" dirty="0"/>
              <a:t>.</a:t>
            </a:r>
          </a:p>
          <a:p>
            <a:pPr marL="942975" lvl="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myName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= "Ivan"; </a:t>
            </a:r>
            <a:b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 (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myName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); // </a:t>
            </a: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выдаст сообщение "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string".</a:t>
            </a:r>
          </a:p>
          <a:p>
            <a:pPr marL="942975" lvl="3" indent="0">
              <a:spcBef>
                <a:spcPts val="0"/>
              </a:spcBef>
              <a:buNone/>
            </a:pPr>
            <a:endParaRPr lang="ru-RU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Words>2711</Words>
  <Application>Microsoft Office PowerPoint</Application>
  <PresentationFormat>Экран (16:9)</PresentationFormat>
  <Paragraphs>410</Paragraphs>
  <Slides>42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1" baseType="lpstr">
      <vt:lpstr>Arial</vt:lpstr>
      <vt:lpstr>BlinkMacSystemFont</vt:lpstr>
      <vt:lpstr>Calibri</vt:lpstr>
      <vt:lpstr>Consolas</vt:lpstr>
      <vt:lpstr>Times New Roman</vt:lpstr>
      <vt:lpstr>Trebuchet MS</vt:lpstr>
      <vt:lpstr>Wingdings</vt:lpstr>
      <vt:lpstr>Wingdings 3</vt:lpstr>
      <vt:lpstr>Аспект</vt:lpstr>
      <vt:lpstr>Директива “use strict”. Типы данных. Преобразование типов. Базовые операторы, математика</vt:lpstr>
      <vt:lpstr>Что мы помним с прошлого занятия? </vt:lpstr>
      <vt:lpstr>Домашнее задание лайфкодинг </vt:lpstr>
      <vt:lpstr>Строгий режим — "use strict"</vt:lpstr>
      <vt:lpstr>Строгий режим — "use strict"  </vt:lpstr>
      <vt:lpstr>Строгий режим — "use strict"  </vt:lpstr>
      <vt:lpstr>Итоги:  </vt:lpstr>
      <vt:lpstr>Типы данных</vt:lpstr>
      <vt:lpstr>Типы данных</vt:lpstr>
      <vt:lpstr>Типы данных</vt:lpstr>
      <vt:lpstr>Типы данных</vt:lpstr>
      <vt:lpstr>Типы данных</vt:lpstr>
      <vt:lpstr>Типы данных</vt:lpstr>
      <vt:lpstr>Типы данных</vt:lpstr>
      <vt:lpstr>Типы данных</vt:lpstr>
      <vt:lpstr>Типы данных</vt:lpstr>
      <vt:lpstr>Типы данных</vt:lpstr>
      <vt:lpstr>Типы данных</vt:lpstr>
      <vt:lpstr>Типы данных</vt:lpstr>
      <vt:lpstr>Типы данных</vt:lpstr>
      <vt:lpstr>Итого</vt:lpstr>
      <vt:lpstr>Наши любимые задачки </vt:lpstr>
      <vt:lpstr>Преобразование типов</vt:lpstr>
      <vt:lpstr>Преобразование типов</vt:lpstr>
      <vt:lpstr>Преобразование типов</vt:lpstr>
      <vt:lpstr>Преобразование типов</vt:lpstr>
      <vt:lpstr>Преобразование типов</vt:lpstr>
      <vt:lpstr>Преобразование типов</vt:lpstr>
      <vt:lpstr>Итого</vt:lpstr>
      <vt:lpstr>Базовые операторы, математика</vt:lpstr>
      <vt:lpstr>Базовые операторы, математика</vt:lpstr>
      <vt:lpstr>Базовые операторы, математика</vt:lpstr>
      <vt:lpstr>Базовые операторы, математика</vt:lpstr>
      <vt:lpstr>Базовые операторы, математика</vt:lpstr>
      <vt:lpstr>Базовые операторы, математика</vt:lpstr>
      <vt:lpstr>Базовые операторы, математика</vt:lpstr>
      <vt:lpstr>Базовые операторы, математика</vt:lpstr>
      <vt:lpstr>Базовые операторы, математика</vt:lpstr>
      <vt:lpstr>Наши любимые задачки  </vt:lpstr>
      <vt:lpstr>Домашнее задание</vt:lpstr>
      <vt:lpstr>Домашнее задание</vt:lpstr>
      <vt:lpstr>Дополнительные ресурсы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JavaScript</dc:title>
  <dc:creator>БушмелеваЕА</dc:creator>
  <cp:lastModifiedBy>Mikhail Matveichuk</cp:lastModifiedBy>
  <cp:revision>86</cp:revision>
  <dcterms:created xsi:type="dcterms:W3CDTF">2021-11-26T04:54:28Z</dcterms:created>
  <dcterms:modified xsi:type="dcterms:W3CDTF">2024-09-13T16:29:40Z</dcterms:modified>
</cp:coreProperties>
</file>