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g2pz8ryuBLWcSNy6pHSuZiBEv+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0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8" name="Google Shape;28;p5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5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5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5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5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5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5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5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50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5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9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9"/>
          <p:cNvSpPr txBox="1"/>
          <p:nvPr>
            <p:ph idx="1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5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0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0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60"/>
          <p:cNvSpPr txBox="1"/>
          <p:nvPr>
            <p:ph idx="2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6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7" name="Google Shape;107;p60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60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1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1"/>
          <p:cNvSpPr txBox="1"/>
          <p:nvPr>
            <p:ph idx="1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6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2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2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62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6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2" name="Google Shape;122;p62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62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3"/>
          <p:cNvSpPr txBox="1"/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3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63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6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4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64"/>
          <p:cNvSpPr txBox="1"/>
          <p:nvPr>
            <p:ph idx="1" type="body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6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5"/>
          <p:cNvSpPr txBox="1"/>
          <p:nvPr>
            <p:ph type="title"/>
          </p:nvPr>
        </p:nvSpPr>
        <p:spPr>
          <a:xfrm rot="5400000">
            <a:off x="4495739" y="1937216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5"/>
          <p:cNvSpPr txBox="1"/>
          <p:nvPr>
            <p:ph idx="1" type="body"/>
          </p:nvPr>
        </p:nvSpPr>
        <p:spPr>
          <a:xfrm rot="5400000">
            <a:off x="1186264" y="-221062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6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1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1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5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/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5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3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" type="body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53"/>
          <p:cNvSpPr txBox="1"/>
          <p:nvPr>
            <p:ph idx="2" type="body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4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" type="body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65" name="Google Shape;65;p54"/>
          <p:cNvSpPr txBox="1"/>
          <p:nvPr>
            <p:ph idx="2" type="body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54"/>
          <p:cNvSpPr txBox="1"/>
          <p:nvPr>
            <p:ph idx="3" type="body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67" name="Google Shape;67;p54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5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5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7"/>
          <p:cNvSpPr txBox="1"/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1" type="body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2" type="body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4" name="Google Shape;84;p5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7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8"/>
          <p:cNvSpPr txBox="1"/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8"/>
          <p:cNvSpPr/>
          <p:nvPr>
            <p:ph idx="2" type="pic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58"/>
          <p:cNvSpPr txBox="1"/>
          <p:nvPr>
            <p:ph idx="1" type="body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91" name="Google Shape;91;p5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9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1" name="Google Shape;11;p4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4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4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4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4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4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4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4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4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49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" name="Google Shape;22;p49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b="0" i="0" sz="13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4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4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4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-basics.com/ru/languages/javascrip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043608" y="1851670"/>
            <a:ext cx="6768752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b="1" lang="ru-RU" sz="2800"/>
              <a:t>Операторы сравнения. Условное ветвление. Логические операторы. </a:t>
            </a:r>
            <a:endParaRPr sz="2800"/>
          </a:p>
        </p:txBody>
      </p:sp>
      <p:sp>
        <p:nvSpPr>
          <p:cNvPr id="148" name="Google Shape;148;p1"/>
          <p:cNvSpPr txBox="1"/>
          <p:nvPr/>
        </p:nvSpPr>
        <p:spPr>
          <a:xfrm>
            <a:off x="288032" y="4083918"/>
            <a:ext cx="1835696" cy="79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Матвейчук Михаил</a:t>
            </a:r>
            <a:br>
              <a:rPr b="0" i="0" lang="ru-RU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ru-RU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Frontend Team Lead </a:t>
            </a:r>
            <a:br>
              <a:rPr b="0" i="0" lang="ru-RU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ru-RU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Codes Commanders </a:t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type="title"/>
          </p:nvPr>
        </p:nvSpPr>
        <p:spPr>
          <a:xfrm>
            <a:off x="785787" y="267494"/>
            <a:ext cx="393023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1" lang="ru-RU"/>
              <a:t>Операторы сравнения</a:t>
            </a:r>
            <a:endParaRPr sz="3200"/>
          </a:p>
        </p:txBody>
      </p:sp>
      <p:sp>
        <p:nvSpPr>
          <p:cNvPr id="202" name="Google Shape;202;p10"/>
          <p:cNvSpPr txBox="1"/>
          <p:nvPr>
            <p:ph idx="1" type="body"/>
          </p:nvPr>
        </p:nvSpPr>
        <p:spPr>
          <a:xfrm>
            <a:off x="788879" y="771550"/>
            <a:ext cx="7455529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solidFill>
                  <a:srgbClr val="92D050"/>
                </a:solidFill>
              </a:rPr>
              <a:t>Сравнение разных типов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chemeClr val="lt1"/>
                </a:solidFill>
              </a:rPr>
              <a:t>При сравнении значений разных типов JavaScript приводит каждое из них к числу.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chemeClr val="lt1"/>
                </a:solidFill>
              </a:rPr>
              <a:t>Например:</a:t>
            </a:r>
            <a:endParaRPr/>
          </a:p>
          <a:p>
            <a:pPr indent="0" lvl="2" marL="600075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alert( '2' &gt; 1 ); // true, строка '2' становится числом 2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alert( '01' == 1 ); // true, строка '01' становится числом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chemeClr val="lt1"/>
                </a:solidFill>
              </a:rPr>
              <a:t>Логическое значение </a:t>
            </a:r>
            <a:r>
              <a:rPr lang="ru-RU" sz="1800">
                <a:solidFill>
                  <a:srgbClr val="FFFF00"/>
                </a:solidFill>
              </a:rPr>
              <a:t>true</a:t>
            </a:r>
            <a:r>
              <a:rPr lang="ru-RU" sz="1800">
                <a:solidFill>
                  <a:schemeClr val="lt1"/>
                </a:solidFill>
              </a:rPr>
              <a:t> становится 1, а </a:t>
            </a:r>
            <a:r>
              <a:rPr lang="ru-RU" sz="1800">
                <a:solidFill>
                  <a:srgbClr val="FFFF00"/>
                </a:solidFill>
              </a:rPr>
              <a:t>false</a:t>
            </a:r>
            <a:r>
              <a:rPr lang="ru-RU" sz="1800">
                <a:solidFill>
                  <a:schemeClr val="lt1"/>
                </a:solidFill>
              </a:rPr>
              <a:t> – 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chemeClr val="lt1"/>
                </a:solidFill>
              </a:rPr>
              <a:t>Например:</a:t>
            </a:r>
            <a:endParaRPr/>
          </a:p>
          <a:p>
            <a:pPr indent="0" lvl="2" marL="600075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alert( true == 1 ); // true</a:t>
            </a:r>
            <a:endParaRPr sz="1800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alert( false == 0 ); // true</a:t>
            </a:r>
            <a:endParaRPr sz="1800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type="title"/>
          </p:nvPr>
        </p:nvSpPr>
        <p:spPr>
          <a:xfrm>
            <a:off x="785787" y="267494"/>
            <a:ext cx="393023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1" lang="ru-RU"/>
              <a:t>Операторы сравнения</a:t>
            </a:r>
            <a:endParaRPr sz="3200"/>
          </a:p>
        </p:txBody>
      </p:sp>
      <p:sp>
        <p:nvSpPr>
          <p:cNvPr id="208" name="Google Shape;208;p11"/>
          <p:cNvSpPr txBox="1"/>
          <p:nvPr>
            <p:ph idx="1" type="body"/>
          </p:nvPr>
        </p:nvSpPr>
        <p:spPr>
          <a:xfrm>
            <a:off x="788879" y="771550"/>
            <a:ext cx="7455529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1" lang="ru-RU" sz="1600">
                <a:solidFill>
                  <a:srgbClr val="92D050"/>
                </a:solidFill>
              </a:rPr>
              <a:t>Сравнение разных типов</a:t>
            </a:r>
            <a:endParaRPr b="1" sz="1600">
              <a:solidFill>
                <a:srgbClr val="92D05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</a:rPr>
              <a:t>Возможна следующая ситуация: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Два значения равны.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Одно из них </a:t>
            </a:r>
            <a:r>
              <a:rPr lang="ru-RU" sz="1600">
                <a:solidFill>
                  <a:srgbClr val="FFFF00"/>
                </a:solidFill>
              </a:rPr>
              <a:t>true</a:t>
            </a:r>
            <a:r>
              <a:rPr lang="ru-RU" sz="1600">
                <a:solidFill>
                  <a:schemeClr val="lt1"/>
                </a:solidFill>
              </a:rPr>
              <a:t> как логическое значение, другое – </a:t>
            </a:r>
            <a:r>
              <a:rPr lang="ru-RU" sz="1600">
                <a:solidFill>
                  <a:srgbClr val="FFFF00"/>
                </a:solidFill>
              </a:rPr>
              <a:t>false</a:t>
            </a:r>
            <a:r>
              <a:rPr lang="ru-RU" sz="1600">
                <a:solidFill>
                  <a:schemeClr val="lt1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Например:</a:t>
            </a:r>
            <a:endParaRPr sz="1600">
              <a:solidFill>
                <a:schemeClr val="lt1"/>
              </a:solidFill>
            </a:endParaRPr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 a = 0;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alert( B oolean(a) ); // false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 b = "0";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alert( Boolean(b) ); // true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alert(a == b); // true!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С точки зрения JavaScript, результат ожидаем. Равенство преобразует значения, используя числовое преобразование, поэтому "0" становится 0. В то время как явное преобразование с помощью Boolean использует другой набор правил.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900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900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785787" y="267494"/>
            <a:ext cx="393023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1" lang="ru-RU"/>
              <a:t>Операторы сравнения</a:t>
            </a:r>
            <a:endParaRPr sz="3200"/>
          </a:p>
        </p:txBody>
      </p:sp>
      <p:sp>
        <p:nvSpPr>
          <p:cNvPr id="214" name="Google Shape;214;p12"/>
          <p:cNvSpPr txBox="1"/>
          <p:nvPr>
            <p:ph idx="1" type="body"/>
          </p:nvPr>
        </p:nvSpPr>
        <p:spPr>
          <a:xfrm>
            <a:off x="788879" y="771550"/>
            <a:ext cx="7743561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1" lang="ru-RU" sz="1600">
                <a:solidFill>
                  <a:srgbClr val="92D050"/>
                </a:solidFill>
              </a:rPr>
              <a:t>Строгое сравнение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Использование обычного сравнения == может вызывать проблемы. Например, оно не отличает 0 от </a:t>
            </a:r>
            <a:r>
              <a:rPr lang="ru-RU" sz="1600">
                <a:solidFill>
                  <a:srgbClr val="FFFF00"/>
                </a:solidFill>
              </a:rPr>
              <a:t>false</a:t>
            </a:r>
            <a:r>
              <a:rPr lang="ru-RU" sz="1600">
                <a:solidFill>
                  <a:schemeClr val="lt1"/>
                </a:solidFill>
              </a:rPr>
              <a:t>: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alert( 0 == false ); // true</a:t>
            </a:r>
            <a:endParaRPr sz="1600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Та же проблема с пустой строкой: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</a:rPr>
              <a:t>alert( '' == false ); // true</a:t>
            </a:r>
            <a:endParaRPr sz="1600">
              <a:solidFill>
                <a:srgbClr val="FFC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Это происходит из-за того, что операнды разных типов преобразуются оператором == к числу. В итоге, и пустая строка, и </a:t>
            </a:r>
            <a:r>
              <a:rPr lang="ru-RU" sz="1600">
                <a:solidFill>
                  <a:srgbClr val="FFFF00"/>
                </a:solidFill>
              </a:rPr>
              <a:t>false</a:t>
            </a:r>
            <a:r>
              <a:rPr lang="ru-RU" sz="1600">
                <a:solidFill>
                  <a:schemeClr val="lt1"/>
                </a:solidFill>
              </a:rPr>
              <a:t> становятся нулём.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Как же тогда отличать 0 от </a:t>
            </a:r>
            <a:r>
              <a:rPr lang="ru-RU" sz="1600">
                <a:solidFill>
                  <a:srgbClr val="FFFF00"/>
                </a:solidFill>
              </a:rPr>
              <a:t>false</a:t>
            </a:r>
            <a:r>
              <a:rPr lang="ru-RU" sz="1600">
                <a:solidFill>
                  <a:schemeClr val="lt1"/>
                </a:solidFill>
              </a:rPr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Оператор строгого равенства === проверяет равенство без приведения типов.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Другими словами, если a и b имеют разные типы, то проверка a === b немедленно возвращает </a:t>
            </a:r>
            <a:r>
              <a:rPr lang="ru-RU" sz="1600">
                <a:solidFill>
                  <a:srgbClr val="FFFF00"/>
                </a:solidFill>
              </a:rPr>
              <a:t>false</a:t>
            </a:r>
            <a:r>
              <a:rPr lang="ru-RU" sz="1600">
                <a:solidFill>
                  <a:schemeClr val="lt1"/>
                </a:solidFill>
              </a:rPr>
              <a:t> без попытки их преобразования.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alert( 0 === false ); // false, так как сравниваются разные типы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Ещё есть оператор строгого неравенства !==, аналогичный !=.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900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785787" y="267494"/>
            <a:ext cx="393023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1" lang="ru-RU"/>
              <a:t>Операторы сравнения</a:t>
            </a:r>
            <a:endParaRPr sz="3200"/>
          </a:p>
        </p:txBody>
      </p:sp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788879" y="771550"/>
            <a:ext cx="7743561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1" lang="ru-RU" sz="1600">
                <a:solidFill>
                  <a:srgbClr val="92D050"/>
                </a:solidFill>
              </a:rPr>
              <a:t>Сравнение с null и undefined</a:t>
            </a:r>
            <a:endParaRPr b="1" sz="1600">
              <a:solidFill>
                <a:srgbClr val="92D05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Поведение </a:t>
            </a:r>
            <a:r>
              <a:rPr lang="ru-RU" sz="1600">
                <a:solidFill>
                  <a:srgbClr val="FFFF00"/>
                </a:solidFill>
              </a:rPr>
              <a:t>null</a:t>
            </a:r>
            <a:r>
              <a:rPr lang="ru-RU" sz="1600">
                <a:solidFill>
                  <a:schemeClr val="lt1"/>
                </a:solidFill>
              </a:rPr>
              <a:t> и </a:t>
            </a:r>
            <a:r>
              <a:rPr lang="ru-RU" sz="1600">
                <a:solidFill>
                  <a:srgbClr val="FFFF00"/>
                </a:solidFill>
              </a:rPr>
              <a:t>undefined</a:t>
            </a:r>
            <a:r>
              <a:rPr lang="ru-RU" sz="1600">
                <a:solidFill>
                  <a:schemeClr val="lt1"/>
                </a:solidFill>
              </a:rPr>
              <a:t> при сравнении с другими значениями — особое: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При строгом равенстве 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Эти значения различны, так как различны их типы.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alert( null === undefined ); // false</a:t>
            </a:r>
            <a:endParaRPr sz="1600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При нестрогом равенстве 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Эти значения равны друг другу и не равны никаким другим значениям. Это специальное правило языка.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alert( null == undefined ); // true</a:t>
            </a:r>
            <a:endParaRPr sz="1600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При использовании математических операторов и других операторов сравнения &lt; &gt; &lt;= &gt;=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Значения </a:t>
            </a:r>
            <a:r>
              <a:rPr lang="ru-RU" sz="1600">
                <a:solidFill>
                  <a:srgbClr val="FFFF00"/>
                </a:solidFill>
              </a:rPr>
              <a:t>null/undefined </a:t>
            </a:r>
            <a:r>
              <a:rPr lang="ru-RU" sz="1600">
                <a:solidFill>
                  <a:schemeClr val="lt1"/>
                </a:solidFill>
              </a:rPr>
              <a:t>преобразуются к числам: </a:t>
            </a:r>
            <a:r>
              <a:rPr lang="ru-RU" sz="1600">
                <a:solidFill>
                  <a:srgbClr val="FFFF00"/>
                </a:solidFill>
              </a:rPr>
              <a:t>null</a:t>
            </a:r>
            <a:r>
              <a:rPr lang="ru-RU" sz="1600">
                <a:solidFill>
                  <a:schemeClr val="lt1"/>
                </a:solidFill>
              </a:rPr>
              <a:t> становится 0, а undefined – </a:t>
            </a:r>
            <a:r>
              <a:rPr lang="ru-RU" sz="1600">
                <a:solidFill>
                  <a:srgbClr val="FFFF00"/>
                </a:solidFill>
              </a:rPr>
              <a:t>NaN</a:t>
            </a:r>
            <a:r>
              <a:rPr lang="ru-RU" sz="1600">
                <a:solidFill>
                  <a:schemeClr val="lt1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Посмотрим, какие забавные вещи случаются, когда мы применяем эти правила. И, что более важно, как избежать ошибок при их использовании.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785787" y="267494"/>
            <a:ext cx="393023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1" lang="ru-RU"/>
              <a:t>Операторы сравнения</a:t>
            </a:r>
            <a:endParaRPr sz="3200"/>
          </a:p>
        </p:txBody>
      </p:sp>
      <p:sp>
        <p:nvSpPr>
          <p:cNvPr id="226" name="Google Shape;226;p14"/>
          <p:cNvSpPr txBox="1"/>
          <p:nvPr>
            <p:ph idx="1" type="body"/>
          </p:nvPr>
        </p:nvSpPr>
        <p:spPr>
          <a:xfrm>
            <a:off x="788879" y="771550"/>
            <a:ext cx="7743561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1" lang="ru-RU" sz="1600">
                <a:solidFill>
                  <a:srgbClr val="92D050"/>
                </a:solidFill>
              </a:rPr>
              <a:t>Странный результат сравнения null и 0</a:t>
            </a:r>
            <a:r>
              <a:rPr lang="ru-RU" sz="1600">
                <a:solidFill>
                  <a:schemeClr val="lt1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Сравним null с нулём: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 null &gt; 0 );  // (1) false</a:t>
            </a:r>
            <a:endParaRPr sz="1600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 null == 0 ); // (2) false</a:t>
            </a:r>
            <a:endParaRPr sz="1600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 null &gt;= 0 ); // (3) true</a:t>
            </a:r>
            <a:endParaRPr sz="1600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Результат последнего сравнения говорит о том, что </a:t>
            </a:r>
            <a:r>
              <a:rPr lang="ru-RU" sz="1600">
                <a:solidFill>
                  <a:srgbClr val="FFFF00"/>
                </a:solidFill>
              </a:rPr>
              <a:t>null</a:t>
            </a:r>
            <a:r>
              <a:rPr lang="ru-RU" sz="1600">
                <a:solidFill>
                  <a:schemeClr val="lt1"/>
                </a:solidFill>
              </a:rPr>
              <a:t> больше или равно нулю, тогда результат одного из сравнений выше должен быть </a:t>
            </a:r>
            <a:r>
              <a:rPr lang="ru-RU" sz="1600">
                <a:solidFill>
                  <a:srgbClr val="FFFF00"/>
                </a:solidFill>
              </a:rPr>
              <a:t>true</a:t>
            </a:r>
            <a:r>
              <a:rPr lang="ru-RU" sz="1600">
                <a:solidFill>
                  <a:schemeClr val="lt1"/>
                </a:solidFill>
              </a:rPr>
              <a:t>, но они оба ложны.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Причина в том, что нестрогое равенство и сравнения </a:t>
            </a:r>
            <a:r>
              <a:rPr b="1" lang="ru-RU" sz="1600">
                <a:solidFill>
                  <a:srgbClr val="FFFF00"/>
                </a:solidFill>
              </a:rPr>
              <a:t>&gt; &lt; &gt;= &lt;= </a:t>
            </a:r>
            <a:r>
              <a:rPr lang="ru-RU" sz="1600">
                <a:solidFill>
                  <a:schemeClr val="lt1"/>
                </a:solidFill>
              </a:rPr>
              <a:t>работают по-разному. Сравнения преобразуют </a:t>
            </a:r>
            <a:r>
              <a:rPr lang="ru-RU" sz="1600">
                <a:solidFill>
                  <a:srgbClr val="FFFF00"/>
                </a:solidFill>
              </a:rPr>
              <a:t>null</a:t>
            </a:r>
            <a:r>
              <a:rPr lang="ru-RU" sz="1600">
                <a:solidFill>
                  <a:schemeClr val="lt1"/>
                </a:solidFill>
              </a:rPr>
              <a:t> в число, рассматривая его как 0. Поэтому выражение (3) null &gt;= 0 </a:t>
            </a:r>
            <a:r>
              <a:rPr lang="ru-RU" sz="1600">
                <a:solidFill>
                  <a:srgbClr val="FFFF00"/>
                </a:solidFill>
              </a:rPr>
              <a:t>ИСТИННО</a:t>
            </a:r>
            <a:r>
              <a:rPr lang="ru-RU" sz="1600">
                <a:solidFill>
                  <a:schemeClr val="lt1"/>
                </a:solidFill>
              </a:rPr>
              <a:t>, а null &gt; 0 </a:t>
            </a:r>
            <a:r>
              <a:rPr lang="ru-RU" sz="1600">
                <a:solidFill>
                  <a:srgbClr val="FFFF00"/>
                </a:solidFill>
              </a:rPr>
              <a:t>ЛОЖНО</a:t>
            </a:r>
            <a:r>
              <a:rPr lang="ru-RU" sz="1600">
                <a:solidFill>
                  <a:schemeClr val="lt1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С другой стороны, для нестрогого равенства == значений </a:t>
            </a:r>
            <a:r>
              <a:rPr lang="ru-RU" sz="1600">
                <a:solidFill>
                  <a:srgbClr val="FFFF00"/>
                </a:solidFill>
              </a:rPr>
              <a:t>undefined</a:t>
            </a:r>
            <a:r>
              <a:rPr lang="ru-RU" sz="1600">
                <a:solidFill>
                  <a:schemeClr val="lt1"/>
                </a:solidFill>
              </a:rPr>
              <a:t> и </a:t>
            </a:r>
            <a:r>
              <a:rPr lang="ru-RU" sz="1600">
                <a:solidFill>
                  <a:srgbClr val="FFFF00"/>
                </a:solidFill>
              </a:rPr>
              <a:t>null</a:t>
            </a:r>
            <a:r>
              <a:rPr lang="ru-RU" sz="1600">
                <a:solidFill>
                  <a:schemeClr val="lt1"/>
                </a:solidFill>
              </a:rPr>
              <a:t> действует особое правило: эти значения ни к чему не приводятся, они равны друг другу и не равны ничему другому. Поэтому (2) null == 0 ложно.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785787" y="267494"/>
            <a:ext cx="393023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1" lang="ru-RU"/>
              <a:t>Операторы сравнения</a:t>
            </a:r>
            <a:endParaRPr sz="3200"/>
          </a:p>
        </p:txBody>
      </p:sp>
      <p:sp>
        <p:nvSpPr>
          <p:cNvPr id="232" name="Google Shape;232;p15"/>
          <p:cNvSpPr txBox="1"/>
          <p:nvPr>
            <p:ph idx="1" type="body"/>
          </p:nvPr>
        </p:nvSpPr>
        <p:spPr>
          <a:xfrm>
            <a:off x="788879" y="771550"/>
            <a:ext cx="7743561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solidFill>
                  <a:srgbClr val="92D050"/>
                </a:solidFill>
              </a:rPr>
              <a:t>Несравненное значение undefined</a:t>
            </a:r>
            <a:endParaRPr b="1" sz="1800">
              <a:solidFill>
                <a:srgbClr val="92D05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chemeClr val="lt1"/>
                </a:solidFill>
              </a:rPr>
              <a:t>Значение undefined несравнимо с другими значениями: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FFC000"/>
                </a:solidFill>
              </a:rPr>
              <a:t>alert( undefined &gt; 0 ); // false (1)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FFC000"/>
                </a:solidFill>
              </a:rPr>
              <a:t>alert( undefined &lt; 0 ); // false (2)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FFC000"/>
                </a:solidFill>
              </a:rPr>
              <a:t>alert( undefined == 0 ); // false (3)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chemeClr val="lt1"/>
                </a:solidFill>
              </a:rPr>
              <a:t>Почему же сравнение </a:t>
            </a:r>
            <a:r>
              <a:rPr lang="ru-RU" sz="1800">
                <a:solidFill>
                  <a:srgbClr val="FFFF00"/>
                </a:solidFill>
              </a:rPr>
              <a:t>undefined</a:t>
            </a:r>
            <a:r>
              <a:rPr lang="ru-RU" sz="1800">
                <a:solidFill>
                  <a:schemeClr val="lt1"/>
                </a:solidFill>
              </a:rPr>
              <a:t> с нулём всегда ложно?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FFFF00"/>
                </a:solidFill>
              </a:rPr>
              <a:t>На это есть следующие причины: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ru-RU" sz="1800">
                <a:solidFill>
                  <a:schemeClr val="lt1"/>
                </a:solidFill>
              </a:rPr>
              <a:t>Сравнения (1) и (2) возвращают false, потому что </a:t>
            </a:r>
            <a:r>
              <a:rPr lang="ru-RU" sz="1800">
                <a:solidFill>
                  <a:srgbClr val="FFFF00"/>
                </a:solidFill>
              </a:rPr>
              <a:t>undefined</a:t>
            </a:r>
            <a:r>
              <a:rPr lang="ru-RU" sz="1800">
                <a:solidFill>
                  <a:schemeClr val="lt1"/>
                </a:solidFill>
              </a:rPr>
              <a:t> преобразуется в </a:t>
            </a:r>
            <a:r>
              <a:rPr lang="ru-RU" sz="1800">
                <a:solidFill>
                  <a:srgbClr val="FFFF00"/>
                </a:solidFill>
              </a:rPr>
              <a:t>NaN</a:t>
            </a:r>
            <a:r>
              <a:rPr lang="ru-RU" sz="1800">
                <a:solidFill>
                  <a:schemeClr val="lt1"/>
                </a:solidFill>
              </a:rPr>
              <a:t>, а </a:t>
            </a:r>
            <a:r>
              <a:rPr lang="ru-RU" sz="1800">
                <a:solidFill>
                  <a:srgbClr val="FFFF00"/>
                </a:solidFill>
              </a:rPr>
              <a:t>NaN</a:t>
            </a:r>
            <a:r>
              <a:rPr lang="ru-RU" sz="1800">
                <a:solidFill>
                  <a:schemeClr val="lt1"/>
                </a:solidFill>
              </a:rPr>
              <a:t> – это специальное числовое значение, которое возвращает false при любых сравнениях.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ru-RU" sz="1800">
                <a:solidFill>
                  <a:schemeClr val="lt1"/>
                </a:solidFill>
              </a:rPr>
              <a:t>Нестрогое равенство (3) возвращает false, потому что </a:t>
            </a:r>
            <a:r>
              <a:rPr lang="ru-RU" sz="1800">
                <a:solidFill>
                  <a:srgbClr val="FFFF00"/>
                </a:solidFill>
              </a:rPr>
              <a:t>undefined</a:t>
            </a:r>
            <a:r>
              <a:rPr lang="ru-RU" sz="1800">
                <a:solidFill>
                  <a:schemeClr val="lt1"/>
                </a:solidFill>
              </a:rPr>
              <a:t> равно только </a:t>
            </a:r>
            <a:r>
              <a:rPr lang="ru-RU" sz="1800">
                <a:solidFill>
                  <a:srgbClr val="FFFF00"/>
                </a:solidFill>
              </a:rPr>
              <a:t>null</a:t>
            </a:r>
            <a:r>
              <a:rPr lang="ru-RU" sz="1800">
                <a:solidFill>
                  <a:schemeClr val="lt1"/>
                </a:solidFill>
              </a:rPr>
              <a:t>, </a:t>
            </a:r>
            <a:r>
              <a:rPr lang="ru-RU" sz="1800">
                <a:solidFill>
                  <a:srgbClr val="FFFF00"/>
                </a:solidFill>
              </a:rPr>
              <a:t>undefined</a:t>
            </a:r>
            <a:r>
              <a:rPr lang="ru-RU" sz="1800">
                <a:solidFill>
                  <a:schemeClr val="lt1"/>
                </a:solidFill>
              </a:rPr>
              <a:t> и ничему больше.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idx="1" type="body"/>
          </p:nvPr>
        </p:nvSpPr>
        <p:spPr>
          <a:xfrm>
            <a:off x="1348249" y="2067694"/>
            <a:ext cx="6447501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4000">
                <a:solidFill>
                  <a:srgbClr val="92D050"/>
                </a:solidFill>
              </a:rPr>
              <a:t>Как избежать проблем?</a:t>
            </a:r>
            <a:endParaRPr sz="400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idx="1" type="body"/>
          </p:nvPr>
        </p:nvSpPr>
        <p:spPr>
          <a:xfrm>
            <a:off x="1043608" y="1059582"/>
            <a:ext cx="7200800" cy="21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</a:rPr>
              <a:t>Относитесь очень осторожно к любому сравнению с </a:t>
            </a:r>
            <a:r>
              <a:rPr lang="ru-RU" sz="1800">
                <a:solidFill>
                  <a:srgbClr val="FFFF00"/>
                </a:solidFill>
              </a:rPr>
              <a:t>undefined/null</a:t>
            </a:r>
            <a:r>
              <a:rPr lang="ru-RU" sz="1800">
                <a:solidFill>
                  <a:schemeClr val="lt1"/>
                </a:solidFill>
              </a:rPr>
              <a:t>, кроме случаев строгого равенства </a:t>
            </a:r>
            <a:r>
              <a:rPr lang="ru-RU" sz="1800">
                <a:solidFill>
                  <a:srgbClr val="FFFF00"/>
                </a:solidFill>
              </a:rPr>
              <a:t>===</a:t>
            </a:r>
            <a:r>
              <a:rPr lang="ru-RU" sz="1800">
                <a:solidFill>
                  <a:schemeClr val="lt1"/>
                </a:solidFill>
              </a:rPr>
              <a:t>.</a:t>
            </a:r>
            <a:endParaRPr/>
          </a:p>
          <a:p>
            <a:pPr indent="-257175" lvl="0" marL="257175" rtl="0" algn="l"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</a:rPr>
              <a:t>Не используйте сравнения </a:t>
            </a:r>
            <a:r>
              <a:rPr lang="ru-RU" sz="1800">
                <a:solidFill>
                  <a:srgbClr val="FFFF00"/>
                </a:solidFill>
              </a:rPr>
              <a:t>&gt;= &gt; &lt; &lt;= </a:t>
            </a:r>
            <a:r>
              <a:rPr lang="ru-RU" sz="1800">
                <a:solidFill>
                  <a:schemeClr val="lt1"/>
                </a:solidFill>
              </a:rPr>
              <a:t>с переменными, которые могут принимать значения </a:t>
            </a:r>
            <a:r>
              <a:rPr lang="ru-RU" sz="1800">
                <a:solidFill>
                  <a:srgbClr val="FFFF00"/>
                </a:solidFill>
              </a:rPr>
              <a:t>null/undefined</a:t>
            </a:r>
            <a:r>
              <a:rPr lang="ru-RU" sz="1800">
                <a:solidFill>
                  <a:schemeClr val="lt1"/>
                </a:solidFill>
              </a:rPr>
              <a:t>, разве что вы полностью уверены в том, что делаете. Если переменная может принимать эти значения, то добавьте для них отдельные проверки.</a:t>
            </a:r>
            <a:endParaRPr/>
          </a:p>
        </p:txBody>
      </p:sp>
      <p:sp>
        <p:nvSpPr>
          <p:cNvPr id="243" name="Google Shape;243;p17"/>
          <p:cNvSpPr txBox="1"/>
          <p:nvPr/>
        </p:nvSpPr>
        <p:spPr>
          <a:xfrm>
            <a:off x="1043608" y="483518"/>
            <a:ext cx="35283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ru-RU" sz="24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Как избежать проблем?</a:t>
            </a:r>
            <a:endParaRPr b="0" i="0" sz="2400" u="none" cap="none" strike="noStrike">
              <a:solidFill>
                <a:srgbClr val="92D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>
            <p:ph type="title"/>
          </p:nvPr>
        </p:nvSpPr>
        <p:spPr>
          <a:xfrm>
            <a:off x="785786" y="339502"/>
            <a:ext cx="733438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4375"/>
              <a:buFont typeface="Trebuchet MS"/>
              <a:buNone/>
            </a:pPr>
            <a:r>
              <a:rPr b="1" lang="ru-RU"/>
              <a:t>Итоги:</a:t>
            </a:r>
            <a:br>
              <a:rPr b="1" lang="ru-RU"/>
            </a:br>
            <a:br>
              <a:rPr lang="ru-RU"/>
            </a:br>
            <a:endParaRPr sz="3200"/>
          </a:p>
        </p:txBody>
      </p:sp>
      <p:sp>
        <p:nvSpPr>
          <p:cNvPr id="249" name="Google Shape;249;p18"/>
          <p:cNvSpPr txBox="1"/>
          <p:nvPr>
            <p:ph idx="1" type="body"/>
          </p:nvPr>
        </p:nvSpPr>
        <p:spPr>
          <a:xfrm>
            <a:off x="785786" y="915566"/>
            <a:ext cx="7334387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</a:rPr>
              <a:t>Операторы сравнения возвращают значения </a:t>
            </a:r>
            <a:r>
              <a:rPr lang="ru-RU" sz="1800">
                <a:solidFill>
                  <a:srgbClr val="FFFF00"/>
                </a:solidFill>
              </a:rPr>
              <a:t>логического типа</a:t>
            </a:r>
            <a:r>
              <a:rPr lang="ru-RU" sz="1800">
                <a:solidFill>
                  <a:schemeClr val="lt1"/>
                </a:solidFill>
              </a:rPr>
              <a:t>.</a:t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</a:rPr>
              <a:t>Строки сравниваются </a:t>
            </a:r>
            <a:r>
              <a:rPr lang="ru-RU" sz="1800">
                <a:solidFill>
                  <a:srgbClr val="FFFF00"/>
                </a:solidFill>
              </a:rPr>
              <a:t>посимвольно в лексикографическом порядке</a:t>
            </a:r>
            <a:r>
              <a:rPr lang="ru-RU" sz="1800">
                <a:solidFill>
                  <a:schemeClr val="lt1"/>
                </a:solidFill>
              </a:rPr>
              <a:t>.</a:t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</a:rPr>
              <a:t>Значения разных типов при сравнении </a:t>
            </a:r>
            <a:r>
              <a:rPr lang="ru-RU" sz="1800">
                <a:solidFill>
                  <a:srgbClr val="FFFF00"/>
                </a:solidFill>
              </a:rPr>
              <a:t>приводятся к числу</a:t>
            </a:r>
            <a:r>
              <a:rPr lang="ru-RU" sz="1800">
                <a:solidFill>
                  <a:schemeClr val="lt1"/>
                </a:solidFill>
              </a:rPr>
              <a:t>. Исключением является сравнение с помощью операторов </a:t>
            </a:r>
            <a:r>
              <a:rPr lang="ru-RU" sz="1800">
                <a:solidFill>
                  <a:srgbClr val="FFFF00"/>
                </a:solidFill>
              </a:rPr>
              <a:t>строгого равенства/неравенства</a:t>
            </a:r>
            <a:r>
              <a:rPr lang="ru-RU" sz="1800">
                <a:solidFill>
                  <a:schemeClr val="lt1"/>
                </a:solidFill>
              </a:rPr>
              <a:t>.</a:t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</a:rPr>
              <a:t>Значения </a:t>
            </a:r>
            <a:r>
              <a:rPr lang="ru-RU" sz="1800">
                <a:solidFill>
                  <a:srgbClr val="FFFF00"/>
                </a:solidFill>
              </a:rPr>
              <a:t>null</a:t>
            </a:r>
            <a:r>
              <a:rPr lang="ru-RU" sz="1800">
                <a:solidFill>
                  <a:schemeClr val="lt1"/>
                </a:solidFill>
              </a:rPr>
              <a:t> и </a:t>
            </a:r>
            <a:r>
              <a:rPr lang="ru-RU" sz="1800">
                <a:solidFill>
                  <a:srgbClr val="FFFF00"/>
                </a:solidFill>
              </a:rPr>
              <a:t>undefined</a:t>
            </a:r>
            <a:r>
              <a:rPr lang="ru-RU" sz="1800">
                <a:solidFill>
                  <a:schemeClr val="lt1"/>
                </a:solidFill>
              </a:rPr>
              <a:t> равны == себе, друг другу и не равны любому другому значению.</a:t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</a:rPr>
              <a:t>Будьте осторожны при использовании операторов сравнений вроде </a:t>
            </a:r>
            <a:r>
              <a:rPr lang="ru-RU" sz="1800">
                <a:solidFill>
                  <a:srgbClr val="FFFF00"/>
                </a:solidFill>
              </a:rPr>
              <a:t>&gt;</a:t>
            </a:r>
            <a:r>
              <a:rPr lang="ru-RU" sz="1800">
                <a:solidFill>
                  <a:schemeClr val="lt1"/>
                </a:solidFill>
              </a:rPr>
              <a:t> и </a:t>
            </a:r>
            <a:r>
              <a:rPr lang="ru-RU" sz="1800">
                <a:solidFill>
                  <a:srgbClr val="FFFF00"/>
                </a:solidFill>
              </a:rPr>
              <a:t>&lt;</a:t>
            </a:r>
            <a:r>
              <a:rPr lang="ru-RU" sz="1800">
                <a:solidFill>
                  <a:schemeClr val="lt1"/>
                </a:solidFill>
              </a:rPr>
              <a:t> с переменными, которые могут принимать значения </a:t>
            </a:r>
            <a:r>
              <a:rPr lang="ru-RU" sz="1800">
                <a:solidFill>
                  <a:srgbClr val="FFFF00"/>
                </a:solidFill>
              </a:rPr>
              <a:t>null/undefined</a:t>
            </a:r>
            <a:r>
              <a:rPr lang="ru-RU" sz="1800">
                <a:solidFill>
                  <a:schemeClr val="lt1"/>
                </a:solidFill>
              </a:rPr>
              <a:t>. Хорошей идеей будет сделать отдельную проверку на </a:t>
            </a:r>
            <a:r>
              <a:rPr lang="ru-RU" sz="1800">
                <a:solidFill>
                  <a:srgbClr val="FFFF00"/>
                </a:solidFill>
              </a:rPr>
              <a:t>null/undefined</a:t>
            </a:r>
            <a:r>
              <a:rPr lang="ru-RU" sz="1800">
                <a:solidFill>
                  <a:schemeClr val="lt1"/>
                </a:solidFill>
              </a:rPr>
              <a:t>.</a:t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0" y="136266"/>
            <a:ext cx="184731" cy="184666"/>
          </a:xfrm>
          <a:prstGeom prst="rect">
            <a:avLst/>
          </a:prstGeom>
          <a:solidFill>
            <a:srgbClr val="232529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232529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idx="1" type="body"/>
          </p:nvPr>
        </p:nvSpPr>
        <p:spPr>
          <a:xfrm>
            <a:off x="755576" y="851294"/>
            <a:ext cx="7704856" cy="40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FFFF00"/>
                </a:solidFill>
              </a:rPr>
              <a:t>Каким будет результат:</a:t>
            </a:r>
            <a:endParaRPr/>
          </a:p>
          <a:p>
            <a:pPr indent="0" lvl="2" marL="600075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console.log(5 &gt; 4);                 // 1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console.log("ананас" &gt; "яблоко");   // 2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console.log("2" &gt; "12");            // 3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console.log(undefined == null);     // 4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console.log(undefined === null);    // 5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console.log(null == "\n0\n");       // 6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console.log(null === +"\n0\n");     // 7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console.log(true + false &gt; 2 + true); // 8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console.log("1" + 2 &lt; 2 + "1");     // 9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console.log("b" + "a" + +"a" + "a"); // 10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console.log(0 == "0");              // 11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console.log(false == "");           // 12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console.log(null == 0);             // 13</a:t>
            </a:r>
            <a:endParaRPr/>
          </a:p>
        </p:txBody>
      </p:sp>
      <p:sp>
        <p:nvSpPr>
          <p:cNvPr id="258" name="Google Shape;258;p19"/>
          <p:cNvSpPr txBox="1"/>
          <p:nvPr>
            <p:ph type="title"/>
          </p:nvPr>
        </p:nvSpPr>
        <p:spPr>
          <a:xfrm>
            <a:off x="755576" y="214296"/>
            <a:ext cx="7704856" cy="6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1" lang="ru-RU"/>
              <a:t>Наши любимые задачки ☺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534968" y="267494"/>
            <a:ext cx="6447501" cy="458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ru-RU"/>
              <a:t>Что мы помним с прошлого занятия? 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508001" y="987574"/>
            <a:ext cx="7376367" cy="230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ru-RU" sz="1800"/>
              <a:t>Что такое строгий режим “use strict”, его предназначение?</a:t>
            </a:r>
            <a:endParaRPr/>
          </a:p>
          <a:p>
            <a:pPr indent="-342900" lvl="0" marL="342900" rtl="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ru-RU" sz="1800"/>
              <a:t>Какие есть типы данных и расскажите о каждом из них?</a:t>
            </a:r>
            <a:endParaRPr sz="1800"/>
          </a:p>
          <a:p>
            <a:pPr indent="-342900" lvl="0" marL="342900" rtl="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ru-RU" sz="1800"/>
              <a:t>Что такое преобразование типов, какие бывают?</a:t>
            </a:r>
            <a:endParaRPr sz="1800"/>
          </a:p>
          <a:p>
            <a:pPr indent="-342900" lvl="0" marL="342900" rtl="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ru-RU" sz="1800"/>
              <a:t>Правила численного преобразования.</a:t>
            </a:r>
            <a:endParaRPr/>
          </a:p>
          <a:p>
            <a:pPr indent="-342900" lvl="0" marL="342900" rtl="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ru-RU" sz="1800"/>
              <a:t>Базовые операторы в математике. Операнды. Унарные и бинарные операторы.</a:t>
            </a:r>
            <a:endParaRPr sz="1800"/>
          </a:p>
          <a:p>
            <a:pPr indent="-261620" lvl="0" marL="342900" rtl="0" algn="l">
              <a:spcBef>
                <a:spcPts val="750"/>
              </a:spcBef>
              <a:spcAft>
                <a:spcPts val="0"/>
              </a:spcAft>
              <a:buSzPts val="1280"/>
              <a:buFont typeface="Trebuchet MS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261620" lvl="0" marL="342900" rtl="0" algn="l">
              <a:spcBef>
                <a:spcPts val="750"/>
              </a:spcBef>
              <a:spcAft>
                <a:spcPts val="0"/>
              </a:spcAft>
              <a:buSzPts val="1280"/>
              <a:buFont typeface="Trebuchet MS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261620" lvl="0" marL="342900" rtl="0" algn="l">
              <a:spcBef>
                <a:spcPts val="750"/>
              </a:spcBef>
              <a:spcAft>
                <a:spcPts val="0"/>
              </a:spcAft>
              <a:buSzPts val="1280"/>
              <a:buFont typeface="Trebuchet MS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261620" lvl="0" marL="342900" rtl="0" algn="l">
              <a:spcBef>
                <a:spcPts val="750"/>
              </a:spcBef>
              <a:spcAft>
                <a:spcPts val="0"/>
              </a:spcAft>
              <a:buSzPts val="1280"/>
              <a:buFont typeface="Trebuchet MS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idx="1" type="body"/>
          </p:nvPr>
        </p:nvSpPr>
        <p:spPr>
          <a:xfrm>
            <a:off x="755576" y="851294"/>
            <a:ext cx="7704856" cy="40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solidFill>
                  <a:srgbClr val="92D050"/>
                </a:solidFill>
              </a:rPr>
              <a:t>Решение:</a:t>
            </a:r>
            <a:endParaRPr/>
          </a:p>
          <a:p>
            <a:pPr indent="0" lvl="2" marL="600075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console.log(5 &gt; 4);                 // true (1)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console.log("ананас" &gt; "яблоко");   // false (2)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console.log("2" &gt; "12");            // true (3)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console.log(undefined == null);     // true (4)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console.log(undefined === null);    // false (5)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console.log(null == "\n0\n");       // false (6)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console.log(null === +"\n0\n");     // false (7)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console.log(true + false &gt; 2 + true); // false (8)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console.log("1" + 2 &lt; 2 + "1");     // true (9)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console.log("b" + "a" + +"a" + "a"); // "baNaNa" (10)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console.log(0 == "0");              // true (11)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console.log(false == "");           // true (12)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console.log(null == 0);             // false (13)</a:t>
            </a:r>
            <a:endParaRPr/>
          </a:p>
        </p:txBody>
      </p:sp>
      <p:sp>
        <p:nvSpPr>
          <p:cNvPr id="265" name="Google Shape;265;p20"/>
          <p:cNvSpPr txBox="1"/>
          <p:nvPr>
            <p:ph type="title"/>
          </p:nvPr>
        </p:nvSpPr>
        <p:spPr>
          <a:xfrm>
            <a:off x="755576" y="214296"/>
            <a:ext cx="7704856" cy="6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1" lang="ru-RU"/>
              <a:t>Наши любимые задачки ☺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idx="1" type="body"/>
          </p:nvPr>
        </p:nvSpPr>
        <p:spPr>
          <a:xfrm>
            <a:off x="755576" y="851294"/>
            <a:ext cx="7704856" cy="40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1" lang="ru-RU" sz="1600">
                <a:solidFill>
                  <a:srgbClr val="92D050"/>
                </a:solidFill>
              </a:rPr>
              <a:t>Объяснения:</a:t>
            </a:r>
            <a:endParaRPr/>
          </a:p>
          <a:p>
            <a:pPr indent="0" lvl="1" marL="342900" rtl="0" algn="l"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FF00"/>
                </a:solidFill>
              </a:rPr>
              <a:t>5 &gt; 4 </a:t>
            </a:r>
            <a:r>
              <a:rPr lang="ru-RU" sz="1500"/>
              <a:t>- простое числовое сравнение, true.</a:t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FF00"/>
                </a:solidFill>
              </a:rPr>
              <a:t>"ананас" &gt; "яблоко" </a:t>
            </a:r>
            <a:r>
              <a:rPr lang="ru-RU" sz="1500"/>
              <a:t>- строки сравниваются посимвольно. "а" равны, но "н" &lt; "я", поэтому false.</a:t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FF00"/>
                </a:solidFill>
              </a:rPr>
              <a:t>"2" &gt; "12" </a:t>
            </a:r>
            <a:r>
              <a:rPr lang="ru-RU" sz="1500"/>
              <a:t>- строки сравниваются лексикографически, "2" &gt; "1", поэтому true.</a:t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FF00"/>
                </a:solidFill>
              </a:rPr>
              <a:t>undefined == null </a:t>
            </a:r>
            <a:r>
              <a:rPr lang="ru-RU" sz="1500"/>
              <a:t>- нестрогое равенство, они считаются равными, true.</a:t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FF00"/>
                </a:solidFill>
              </a:rPr>
              <a:t>undefined === null </a:t>
            </a:r>
            <a:r>
              <a:rPr lang="ru-RU" sz="1500"/>
              <a:t>- строгое равенство, разные типы, false.</a:t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FF00"/>
                </a:solidFill>
              </a:rPr>
              <a:t>null == "\n0\n" </a:t>
            </a:r>
            <a:r>
              <a:rPr lang="ru-RU" sz="1500"/>
              <a:t>- null при нестрогом сравнении равен только undefined или null, false.</a:t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FF00"/>
                </a:solidFill>
              </a:rPr>
              <a:t>null === +"\n0\n" </a:t>
            </a:r>
            <a:r>
              <a:rPr lang="ru-RU" sz="1500"/>
              <a:t>- строгое равенство, разные типы, false.</a:t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FF00"/>
                </a:solidFill>
              </a:rPr>
              <a:t>true + false &gt; 2 + true - 1 + 0 &gt; 2 + 1, т.е. 1 &gt; 3, </a:t>
            </a:r>
            <a:r>
              <a:rPr lang="ru-RU" sz="1500"/>
              <a:t>false.</a:t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FF00"/>
                </a:solidFill>
              </a:rPr>
              <a:t>"1" + 2 &lt; 2 + "1" - "12" &lt; "21", </a:t>
            </a:r>
            <a:r>
              <a:rPr lang="ru-RU" sz="1500"/>
              <a:t>строковое сравнение, true.</a:t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FF00"/>
                </a:solidFill>
              </a:rPr>
              <a:t>"b" + "a" + +"a" + "a" - +"a" </a:t>
            </a:r>
            <a:r>
              <a:rPr lang="ru-RU" sz="1500"/>
              <a:t>даёт NaN, получается "baNaNa".</a:t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FF00"/>
                </a:solidFill>
              </a:rPr>
              <a:t>0 == "0" </a:t>
            </a:r>
            <a:r>
              <a:rPr lang="ru-RU" sz="1500"/>
              <a:t>- нестрогое равенство, строка преобразуется в число, true.</a:t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FF00"/>
                </a:solidFill>
              </a:rPr>
              <a:t>false == "" </a:t>
            </a:r>
            <a:r>
              <a:rPr lang="ru-RU" sz="1500"/>
              <a:t>- пустая строка преобразуется в false, true.</a:t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FF00"/>
                </a:solidFill>
              </a:rPr>
              <a:t>null == 0 - null </a:t>
            </a:r>
            <a:r>
              <a:rPr lang="ru-RU" sz="1500"/>
              <a:t>не преобразуется в 0 при сравнении, false.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>
              <a:solidFill>
                <a:srgbClr val="92D050"/>
              </a:solidFill>
            </a:endParaRPr>
          </a:p>
        </p:txBody>
      </p:sp>
      <p:sp>
        <p:nvSpPr>
          <p:cNvPr id="272" name="Google Shape;272;p21"/>
          <p:cNvSpPr txBox="1"/>
          <p:nvPr>
            <p:ph type="title"/>
          </p:nvPr>
        </p:nvSpPr>
        <p:spPr>
          <a:xfrm>
            <a:off x="755576" y="214296"/>
            <a:ext cx="7704856" cy="6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1" lang="ru-RU"/>
              <a:t>Наши любимые задачки ☺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 txBox="1"/>
          <p:nvPr>
            <p:ph type="title"/>
          </p:nvPr>
        </p:nvSpPr>
        <p:spPr>
          <a:xfrm>
            <a:off x="1547664" y="2139702"/>
            <a:ext cx="6192688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ru-RU" sz="3600"/>
              <a:t>Условное ветвление: if, '?'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785786" y="267494"/>
            <a:ext cx="436227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ru-RU" sz="2800"/>
              <a:t>Условное ветвление: if, '?'</a:t>
            </a:r>
            <a:endParaRPr sz="3200"/>
          </a:p>
        </p:txBody>
      </p:sp>
      <p:sp>
        <p:nvSpPr>
          <p:cNvPr id="283" name="Google Shape;283;p23"/>
          <p:cNvSpPr txBox="1"/>
          <p:nvPr/>
        </p:nvSpPr>
        <p:spPr>
          <a:xfrm>
            <a:off x="788879" y="699542"/>
            <a:ext cx="7887577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1" i="0" lang="ru-RU" sz="16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Инструкция «if»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Инструкция </a:t>
            </a:r>
            <a:r>
              <a:rPr b="1" i="0" lang="ru-RU" sz="1600" u="none" cap="none" strike="noStrike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if(...) 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вычисляет условие в скобках и, если результат </a:t>
            </a:r>
            <a:r>
              <a:rPr b="1" i="0" lang="ru-RU" sz="1600" u="none" cap="none" strike="noStrike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то выполняет блок кода.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Например: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 year = prompt('В каком году была опубликована спецификация ECMAScript-2015?', ‘’);</a:t>
            </a:r>
            <a:endParaRPr b="0" i="0" sz="1600" u="none" cap="none" strike="noStrike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if (year == 2015) alert( 'Вы правы!' 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В примере выше, условие – это простая проверка на равенство (year == 2015), но оно может быть и гораздо более сложным.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более одной инструкции, то нужно заключить блок кода в фигурные скобки:</a:t>
            </a:r>
            <a:endParaRPr/>
          </a:p>
          <a:p>
            <a:pPr indent="0" lvl="2" marL="60007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if (year == 2015) {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alert( "Правильно!" );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rgbClr val="E2E3E7"/>
                </a:solidFill>
                <a:latin typeface="Trebuchet MS"/>
                <a:ea typeface="Trebuchet MS"/>
                <a:cs typeface="Trebuchet MS"/>
                <a:sym typeface="Trebuchet MS"/>
              </a:rPr>
              <a:t>Рекомендуется использовать фигурные скобки </a:t>
            </a:r>
            <a:r>
              <a:rPr b="0" i="0" lang="ru-RU" sz="1600" u="none" cap="none" strike="noStrike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{}</a:t>
            </a:r>
            <a:r>
              <a:rPr b="0" i="0" lang="ru-RU" sz="1600" u="none" cap="none" strike="noStrike">
                <a:solidFill>
                  <a:srgbClr val="E2E3E7"/>
                </a:solidFill>
                <a:latin typeface="Trebuchet MS"/>
                <a:ea typeface="Trebuchet MS"/>
                <a:cs typeface="Trebuchet MS"/>
                <a:sym typeface="Trebuchet MS"/>
              </a:rPr>
              <a:t> всегда, когда используется </a:t>
            </a:r>
            <a:r>
              <a:rPr b="1" i="0" lang="ru-RU" sz="1600" u="none" cap="none" strike="noStrike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785786" y="267494"/>
            <a:ext cx="436227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ru-RU" sz="2800"/>
              <a:t>Условное ветвление: if, '?'</a:t>
            </a:r>
            <a:endParaRPr sz="3200"/>
          </a:p>
        </p:txBody>
      </p:sp>
      <p:sp>
        <p:nvSpPr>
          <p:cNvPr id="289" name="Google Shape;289;p24"/>
          <p:cNvSpPr txBox="1"/>
          <p:nvPr/>
        </p:nvSpPr>
        <p:spPr>
          <a:xfrm>
            <a:off x="788879" y="699542"/>
            <a:ext cx="7887577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i="0" lang="ru-RU" sz="18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Преобразование к логическому типу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Инструкция </a:t>
            </a:r>
            <a:r>
              <a:rPr b="0" i="0" lang="ru-RU" sz="1800" u="none" cap="none" strike="noStrike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if (…) </a:t>
            </a:r>
            <a:r>
              <a:rPr b="0" i="0" lang="ru-RU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вычисляет выражение в скобках и преобразует результат к логическому типу.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Таким образом, код при таком условии никогда не выполнится: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ru-RU" sz="18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if (0) {...}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…а при таком – выполнится всегда: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ru-RU" sz="18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if (1) {...}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Мы также можем передать заранее вычисленное в переменной логическое значение в if, например так: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ru-RU" sz="18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 condition = (year == 2015); 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ru-RU" sz="18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// преобразуется к true или false</a:t>
            </a:r>
            <a:endParaRPr b="0" i="0" sz="1800" u="none" cap="none" strike="noStrike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ru-RU" sz="18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if (condition) {...}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>
            <p:ph type="title"/>
          </p:nvPr>
        </p:nvSpPr>
        <p:spPr>
          <a:xfrm>
            <a:off x="785786" y="267494"/>
            <a:ext cx="436227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ru-RU" sz="2800"/>
              <a:t>Условное ветвление: if, '?'</a:t>
            </a:r>
            <a:endParaRPr sz="3200"/>
          </a:p>
        </p:txBody>
      </p:sp>
      <p:sp>
        <p:nvSpPr>
          <p:cNvPr id="295" name="Google Shape;295;p25"/>
          <p:cNvSpPr txBox="1"/>
          <p:nvPr/>
        </p:nvSpPr>
        <p:spPr>
          <a:xfrm>
            <a:off x="788879" y="699542"/>
            <a:ext cx="7887577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i="0" lang="ru-RU" sz="18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Блок «else»</a:t>
            </a:r>
            <a:endParaRPr b="1" i="0" sz="1800" u="none" cap="none" strike="noStrike">
              <a:solidFill>
                <a:srgbClr val="92D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Инструкция </a:t>
            </a:r>
            <a:r>
              <a:rPr b="0" i="0" lang="ru-RU" sz="1800" u="none" cap="none" strike="noStrike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b="0" i="0" lang="ru-RU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может содержать необязательный блок </a:t>
            </a:r>
            <a:r>
              <a:rPr b="0" i="0" lang="ru-RU" sz="1800" u="none" cap="none" strike="noStrike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«else» </a:t>
            </a:r>
            <a:r>
              <a:rPr b="0" i="0" lang="ru-RU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(«иначе»). Он выполняется, когда условие ложно.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Например: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ru-RU" sz="18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 year = prompt('В каком году была опубликована спецификация ECMAScript-2015?', '');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ru-RU" sz="18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if (year == 2015) {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ru-RU" sz="18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alert( 'Да вы знаток!' );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ru-RU" sz="18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ru-RU" sz="18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alert( 'А вот и неправильно!’ );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ru-RU" sz="18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type="title"/>
          </p:nvPr>
        </p:nvSpPr>
        <p:spPr>
          <a:xfrm>
            <a:off x="785786" y="267494"/>
            <a:ext cx="436227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ru-RU" sz="2800"/>
              <a:t>Условное ветвление: if, '?'</a:t>
            </a:r>
            <a:endParaRPr sz="3200"/>
          </a:p>
        </p:txBody>
      </p:sp>
      <p:sp>
        <p:nvSpPr>
          <p:cNvPr id="301" name="Google Shape;301;p26"/>
          <p:cNvSpPr txBox="1"/>
          <p:nvPr/>
        </p:nvSpPr>
        <p:spPr>
          <a:xfrm>
            <a:off x="788879" y="699542"/>
            <a:ext cx="7887577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1" i="0" lang="ru-RU" sz="16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Несколько условий: «else if»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Иногда нужно проверить несколько вариантов условия. Для этого используется блок </a:t>
            </a:r>
            <a:r>
              <a:rPr b="0" i="0" lang="ru-RU" sz="1600" u="none" cap="none" strike="noStrike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else if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Например: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ru-RU" sz="14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 year = prompt('В каком году была опубликована спецификация ECMAScript-2015?', '');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ru-RU" sz="14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if (year &lt; 2015) {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ru-RU" sz="14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alert( 'Это слишком рано...' );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ru-RU" sz="14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} else if (year &gt; 2015) {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ru-RU" sz="14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alert( 'Это поздновато' );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ru-RU" sz="14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ru-RU" sz="14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alert( 'Верно!' );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ru-RU" sz="14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В приведённом выше коде JavaScript сначала проверит year &lt; 2015. Если это неверно, он переходит к следующему условию year &gt; 2015. Если оно тоже ложно, тогда сработает последний alert. Блоков </a:t>
            </a:r>
            <a:r>
              <a:rPr b="0" i="0" lang="ru-RU" sz="1600" u="none" cap="none" strike="noStrike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else if 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может быть и больше. Присутствие блока </a:t>
            </a:r>
            <a:r>
              <a:rPr b="0" i="0" lang="ru-RU" sz="1600" u="none" cap="none" strike="noStrike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не является обязательным.</a:t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785786" y="267494"/>
            <a:ext cx="436227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ru-RU" sz="2800"/>
              <a:t>Условное ветвление: if, '?'</a:t>
            </a:r>
            <a:endParaRPr sz="3200"/>
          </a:p>
        </p:txBody>
      </p:sp>
      <p:sp>
        <p:nvSpPr>
          <p:cNvPr id="307" name="Google Shape;307;p27"/>
          <p:cNvSpPr txBox="1"/>
          <p:nvPr/>
        </p:nvSpPr>
        <p:spPr>
          <a:xfrm>
            <a:off x="788879" y="699542"/>
            <a:ext cx="7887577" cy="396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1" i="0" lang="ru-RU" sz="16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Условный оператор „?“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Иногда нам нужно определить переменную в зависимости от условия.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Например: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 accessAllowed;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 age = prompt('Сколько вам лет?', '');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if (age &gt; 18) {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accessAllowed = true;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accessAllowed = false;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alert(accessAllowed);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rgbClr val="E2E3E7"/>
                </a:solidFill>
                <a:latin typeface="Arial"/>
                <a:ea typeface="Arial"/>
                <a:cs typeface="Arial"/>
                <a:sym typeface="Arial"/>
              </a:rPr>
              <a:t>Оператор представлен знаком вопроса </a:t>
            </a:r>
            <a:r>
              <a:rPr b="0" i="0" lang="ru-RU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0" i="0" lang="ru-RU" sz="1600" u="none" cap="none" strike="noStrike">
                <a:solidFill>
                  <a:srgbClr val="E2E3E7"/>
                </a:solidFill>
                <a:latin typeface="Arial"/>
                <a:ea typeface="Arial"/>
                <a:cs typeface="Arial"/>
                <a:sym typeface="Arial"/>
              </a:rPr>
              <a:t>. Его также называют </a:t>
            </a:r>
            <a:r>
              <a:rPr b="0" i="0" lang="ru-RU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«тернарный», </a:t>
            </a:r>
            <a:r>
              <a:rPr b="0" i="0" lang="ru-RU" sz="1600" u="none" cap="none" strike="noStrike">
                <a:solidFill>
                  <a:srgbClr val="E2E3E7"/>
                </a:solidFill>
                <a:latin typeface="Arial"/>
                <a:ea typeface="Arial"/>
                <a:cs typeface="Arial"/>
                <a:sym typeface="Arial"/>
              </a:rPr>
              <a:t>так как этот оператор, единственный в своём роде, имеет три аргумента.</a:t>
            </a:r>
            <a:r>
              <a:rPr b="0" i="0" lang="ru-RU" sz="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60007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ru-RU" sz="16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 result = условие ? значение1 : значение2;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type="title"/>
          </p:nvPr>
        </p:nvSpPr>
        <p:spPr>
          <a:xfrm>
            <a:off x="785786" y="267494"/>
            <a:ext cx="436227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ru-RU" sz="2800"/>
              <a:t>Условное ветвление: if, '?'</a:t>
            </a:r>
            <a:endParaRPr sz="3200"/>
          </a:p>
        </p:txBody>
      </p:sp>
      <p:sp>
        <p:nvSpPr>
          <p:cNvPr id="313" name="Google Shape;313;p28"/>
          <p:cNvSpPr txBox="1"/>
          <p:nvPr/>
        </p:nvSpPr>
        <p:spPr>
          <a:xfrm>
            <a:off x="788879" y="699542"/>
            <a:ext cx="7887577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i="0" lang="ru-RU" sz="14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Несколько операторов „?“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Последовательность операторов вопросительного знака ? позволяет вернуть значение, которое зависит от более чем одного условия.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Например: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ru-RU" sz="1400" u="none" cap="none" strike="noStrike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let age = prompt('Возраст?', 18);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ru-RU" sz="1400" u="none" cap="none" strike="noStrike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let message = (age &lt; 3) ? 'Здравствуй, малыш!' :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ru-RU" sz="1400" u="none" cap="none" strike="noStrike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  (age &lt; 18) ? 'Привет!' :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ru-RU" sz="1400" u="none" cap="none" strike="noStrike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  (age &lt; 100) ? 'Здравствуйте!' :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ru-RU" sz="1400" u="none" cap="none" strike="noStrike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  'Какой необычный возраст!';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ru-RU" sz="1400" u="none" cap="none" strike="noStrike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alert( message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3E7"/>
              </a:buClr>
              <a:buSzPts val="1400"/>
              <a:buFont typeface="Noto Sans Symbols"/>
              <a:buAutoNum type="arabicPeriod"/>
            </a:pPr>
            <a:r>
              <a:rPr b="0" i="0" lang="ru-RU" sz="1400" u="none" cap="none" strike="noStrike">
                <a:solidFill>
                  <a:srgbClr val="E2E3E7"/>
                </a:solidFill>
                <a:latin typeface="Trebuchet MS"/>
                <a:ea typeface="Trebuchet MS"/>
                <a:cs typeface="Trebuchet MS"/>
                <a:sym typeface="Trebuchet MS"/>
              </a:rPr>
              <a:t> Первый знак вопроса проверяет age &lt; 3.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3E7"/>
              </a:buClr>
              <a:buSzPts val="1400"/>
              <a:buFont typeface="Noto Sans Symbols"/>
              <a:buAutoNum type="arabicPeriod"/>
            </a:pPr>
            <a:r>
              <a:rPr b="0" i="0" lang="ru-RU" sz="1400" u="none" cap="none" strike="noStrike">
                <a:solidFill>
                  <a:srgbClr val="E2E3E7"/>
                </a:solidFill>
                <a:latin typeface="Trebuchet MS"/>
                <a:ea typeface="Trebuchet MS"/>
                <a:cs typeface="Trebuchet MS"/>
                <a:sym typeface="Trebuchet MS"/>
              </a:rPr>
              <a:t> Если верно – возвращает 'Здравствуй, малыш!'. В противном случае, проверяет выражение после двоеточия „:“, вычисляет age &lt; 18.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3E7"/>
              </a:buClr>
              <a:buSzPts val="1400"/>
              <a:buFont typeface="Noto Sans Symbols"/>
              <a:buAutoNum type="arabicPeriod"/>
            </a:pPr>
            <a:r>
              <a:rPr b="0" i="0" lang="ru-RU" sz="1400" u="none" cap="none" strike="noStrike">
                <a:solidFill>
                  <a:srgbClr val="E2E3E7"/>
                </a:solidFill>
                <a:latin typeface="Trebuchet MS"/>
                <a:ea typeface="Trebuchet MS"/>
                <a:cs typeface="Trebuchet MS"/>
                <a:sym typeface="Trebuchet MS"/>
              </a:rPr>
              <a:t> Если это верно – возвращает 'Привет!'. В противном случае, проверяет выражение после следующего двоеточия „:“, вычисляет age &lt; 100.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E2E3E7"/>
              </a:buClr>
              <a:buSzPts val="1400"/>
              <a:buFont typeface="Noto Sans Symbols"/>
              <a:buAutoNum type="arabicPeriod"/>
            </a:pPr>
            <a:r>
              <a:rPr b="0" i="0" lang="ru-RU" sz="1400" u="none" cap="none" strike="noStrike">
                <a:solidFill>
                  <a:srgbClr val="E2E3E7"/>
                </a:solidFill>
                <a:latin typeface="Trebuchet MS"/>
                <a:ea typeface="Trebuchet MS"/>
                <a:cs typeface="Trebuchet MS"/>
                <a:sym typeface="Trebuchet MS"/>
              </a:rPr>
              <a:t> Если это верно – возвращает 'Здравствуйте!'. В противном случае, возвращает выражение после последнего двоеточия – 'Какой необычный возраст!'.</a:t>
            </a: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0" y="-191382"/>
            <a:ext cx="65" cy="382764"/>
          </a:xfrm>
          <a:prstGeom prst="rect">
            <a:avLst/>
          </a:prstGeom>
          <a:solidFill>
            <a:srgbClr val="232529"/>
          </a:solidFill>
          <a:ln>
            <a:noFill/>
          </a:ln>
        </p:spPr>
        <p:txBody>
          <a:bodyPr anchorCtr="0" anchor="ctr" bIns="104725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type="title"/>
          </p:nvPr>
        </p:nvSpPr>
        <p:spPr>
          <a:xfrm>
            <a:off x="785786" y="267494"/>
            <a:ext cx="436227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ru-RU" sz="2800"/>
              <a:t>Условное ветвление: if, '?'</a:t>
            </a:r>
            <a:endParaRPr sz="3200"/>
          </a:p>
        </p:txBody>
      </p:sp>
      <p:sp>
        <p:nvSpPr>
          <p:cNvPr id="320" name="Google Shape;320;p29"/>
          <p:cNvSpPr txBox="1"/>
          <p:nvPr/>
        </p:nvSpPr>
        <p:spPr>
          <a:xfrm>
            <a:off x="788879" y="699542"/>
            <a:ext cx="7887577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1" i="0" lang="ru-RU" sz="16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Нетрадиционное использование „?“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ru-RU" sz="1500" u="none" cap="none" strike="noStrike">
                <a:solidFill>
                  <a:srgbClr val="E2E3E7"/>
                </a:solidFill>
                <a:latin typeface="Trebuchet MS"/>
                <a:ea typeface="Trebuchet MS"/>
                <a:cs typeface="Trebuchet MS"/>
                <a:sym typeface="Trebuchet MS"/>
              </a:rPr>
              <a:t>Иногда </a:t>
            </a:r>
            <a:r>
              <a:rPr b="0" i="0" lang="ru-RU" sz="1500" u="none" cap="none" strike="noStrike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тернарный оператор</a:t>
            </a:r>
            <a:r>
              <a:rPr b="0" i="0" lang="ru-RU" sz="1500" u="none" cap="none" strike="noStrike">
                <a:solidFill>
                  <a:srgbClr val="E2E3E7"/>
                </a:solidFill>
                <a:latin typeface="Trebuchet MS"/>
                <a:ea typeface="Trebuchet MS"/>
                <a:cs typeface="Trebuchet MS"/>
                <a:sym typeface="Trebuchet MS"/>
              </a:rPr>
              <a:t>? используется в качестве замены </a:t>
            </a:r>
            <a:r>
              <a:rPr b="0" i="0" lang="ru-RU" sz="1500" u="none" cap="none" strike="noStrike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b="0" i="0" lang="ru-RU" sz="1500" u="none" cap="none" strike="noStrike">
                <a:solidFill>
                  <a:srgbClr val="E2E3E7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2" marL="60007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ru-RU" sz="15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 company = prompt('Какая компания создала JavaScript?', '');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ru-RU" sz="15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(company == 'Netscape') ?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ru-RU" sz="15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 alert('Верно!') : alert('Неправильно.');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ru-RU" sz="1500" u="none" cap="none" strike="noStrike">
                <a:solidFill>
                  <a:srgbClr val="E2E3E7"/>
                </a:solidFill>
                <a:latin typeface="Trebuchet MS"/>
                <a:ea typeface="Trebuchet MS"/>
                <a:cs typeface="Trebuchet MS"/>
                <a:sym typeface="Trebuchet MS"/>
              </a:rPr>
              <a:t>Несмотря на то, что такая запись короче, чем эквивалентная инструкция if, она хуже читается. Тот же код, использующий </a:t>
            </a:r>
            <a:r>
              <a:rPr b="0" i="0" lang="ru-RU" sz="1500" u="none" cap="none" strike="noStrike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b="0" i="0" lang="ru-RU" sz="1500" u="none" cap="none" strike="noStrike">
                <a:solidFill>
                  <a:srgbClr val="E2E3E7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2" marL="60007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ru-RU" sz="15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 company = prompt('Какая компания создала JavaScript?', '');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ru-RU" sz="15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if (company == 'Netscape') {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ru-RU" sz="15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alert('Верно!');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ru-RU" sz="15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ru-RU" sz="15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alert('Неправильно.');</a:t>
            </a:r>
            <a:endParaRPr/>
          </a:p>
          <a:p>
            <a:pPr indent="0" lvl="2" marL="6000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ru-RU" sz="15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ru-RU" sz="1500" u="none" cap="none" strike="noStrike">
                <a:solidFill>
                  <a:srgbClr val="E2E3E7"/>
                </a:solidFill>
                <a:latin typeface="Trebuchet MS"/>
                <a:ea typeface="Trebuchet MS"/>
                <a:cs typeface="Trebuchet MS"/>
                <a:sym typeface="Trebuchet MS"/>
              </a:rPr>
              <a:t>При чтении глаза сканируют код по вертикали. Блоки кода, занимающие несколько строк, воспринимаются гораздо легче, чем длинный горизонтальный набор инструкций.</a:t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0" y="-191382"/>
            <a:ext cx="65" cy="382764"/>
          </a:xfrm>
          <a:prstGeom prst="rect">
            <a:avLst/>
          </a:prstGeom>
          <a:solidFill>
            <a:srgbClr val="232529"/>
          </a:solidFill>
          <a:ln>
            <a:noFill/>
          </a:ln>
        </p:spPr>
        <p:txBody>
          <a:bodyPr anchorCtr="0" anchor="ctr" bIns="104725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827584" y="1989257"/>
            <a:ext cx="7560840" cy="798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 sz="3600"/>
              <a:t>Домашнее задание лайфкодинг ☺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type="title"/>
          </p:nvPr>
        </p:nvSpPr>
        <p:spPr>
          <a:xfrm>
            <a:off x="785786" y="339502"/>
            <a:ext cx="733438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4375"/>
              <a:buFont typeface="Trebuchet MS"/>
              <a:buNone/>
            </a:pPr>
            <a:r>
              <a:rPr b="1" lang="ru-RU"/>
              <a:t>Итоги:</a:t>
            </a:r>
            <a:br>
              <a:rPr b="1" lang="ru-RU"/>
            </a:br>
            <a:br>
              <a:rPr lang="ru-RU"/>
            </a:br>
            <a:endParaRPr sz="3200"/>
          </a:p>
        </p:txBody>
      </p:sp>
      <p:sp>
        <p:nvSpPr>
          <p:cNvPr id="327" name="Google Shape;327;p30"/>
          <p:cNvSpPr txBox="1"/>
          <p:nvPr>
            <p:ph idx="1" type="body"/>
          </p:nvPr>
        </p:nvSpPr>
        <p:spPr>
          <a:xfrm>
            <a:off x="785786" y="915566"/>
            <a:ext cx="7334387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</a:rPr>
              <a:t>Инструкция </a:t>
            </a:r>
            <a:r>
              <a:rPr lang="ru-RU" sz="1800">
                <a:solidFill>
                  <a:srgbClr val="FFFF00"/>
                </a:solidFill>
              </a:rPr>
              <a:t>if (…)</a:t>
            </a:r>
            <a:r>
              <a:rPr lang="ru-RU" sz="1800">
                <a:solidFill>
                  <a:schemeClr val="lt1"/>
                </a:solidFill>
              </a:rPr>
              <a:t> вычисляет выражение в скобках и преобразует результат к логическому типу. </a:t>
            </a:r>
            <a:endParaRPr sz="1800">
              <a:solidFill>
                <a:schemeClr val="lt1"/>
              </a:solidFill>
            </a:endParaRPr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</a:rPr>
              <a:t>Инструкция </a:t>
            </a:r>
            <a:r>
              <a:rPr lang="ru-RU" sz="1800">
                <a:solidFill>
                  <a:srgbClr val="FFFF00"/>
                </a:solidFill>
              </a:rPr>
              <a:t>if(...)</a:t>
            </a:r>
            <a:r>
              <a:rPr lang="ru-RU" sz="1800">
                <a:solidFill>
                  <a:schemeClr val="lt1"/>
                </a:solidFill>
              </a:rPr>
              <a:t> вычисляет условие в скобках и, если результат </a:t>
            </a:r>
            <a:r>
              <a:rPr lang="ru-RU" sz="1800">
                <a:solidFill>
                  <a:srgbClr val="FFFF00"/>
                </a:solidFill>
              </a:rPr>
              <a:t>true</a:t>
            </a:r>
            <a:r>
              <a:rPr lang="ru-RU" sz="1800">
                <a:solidFill>
                  <a:schemeClr val="lt1"/>
                </a:solidFill>
              </a:rPr>
              <a:t>, то выполняет блок кода. </a:t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</a:rPr>
              <a:t>Инструкция </a:t>
            </a:r>
            <a:r>
              <a:rPr lang="ru-RU" sz="1800">
                <a:solidFill>
                  <a:srgbClr val="FFFF00"/>
                </a:solidFill>
              </a:rPr>
              <a:t>if</a:t>
            </a:r>
            <a:r>
              <a:rPr lang="ru-RU" sz="1800">
                <a:solidFill>
                  <a:schemeClr val="lt1"/>
                </a:solidFill>
              </a:rPr>
              <a:t> может содержать необязательный блок «</a:t>
            </a:r>
            <a:r>
              <a:rPr lang="ru-RU" sz="1800">
                <a:solidFill>
                  <a:srgbClr val="FFFF00"/>
                </a:solidFill>
              </a:rPr>
              <a:t>else</a:t>
            </a:r>
            <a:r>
              <a:rPr lang="ru-RU" sz="1800">
                <a:solidFill>
                  <a:schemeClr val="lt1"/>
                </a:solidFill>
              </a:rPr>
              <a:t>» («</a:t>
            </a:r>
            <a:r>
              <a:rPr lang="ru-RU" sz="1800">
                <a:solidFill>
                  <a:srgbClr val="FFFF00"/>
                </a:solidFill>
              </a:rPr>
              <a:t>иначе</a:t>
            </a:r>
            <a:r>
              <a:rPr lang="ru-RU" sz="1800">
                <a:solidFill>
                  <a:schemeClr val="lt1"/>
                </a:solidFill>
              </a:rPr>
              <a:t>»). Он выполняется, когда условие ложно. </a:t>
            </a:r>
            <a:endParaRPr sz="1800">
              <a:solidFill>
                <a:schemeClr val="lt1"/>
              </a:solidFill>
            </a:endParaRPr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ru-RU" sz="1800">
                <a:solidFill>
                  <a:srgbClr val="E2E3E7"/>
                </a:solidFill>
                <a:latin typeface="Arial"/>
                <a:ea typeface="Arial"/>
                <a:cs typeface="Arial"/>
                <a:sym typeface="Arial"/>
              </a:rPr>
              <a:t>Иногда нужно проверить несколько вариантов условия. Для этого используется блок </a:t>
            </a:r>
            <a:r>
              <a:rPr lang="ru-RU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ru-RU" sz="1800">
                <a:solidFill>
                  <a:srgbClr val="E2E3E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ru-RU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</a:rPr>
              <a:t>Для более короткой записи логических выражений может использоваться «тернарный оператор», в котором если значение истинно, тогда возвращается значение1, в противном случае –значение2: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ru-RU" sz="18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 result = условие ? значение1 : значение2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/>
          <p:nvPr>
            <p:ph idx="1" type="body"/>
          </p:nvPr>
        </p:nvSpPr>
        <p:spPr>
          <a:xfrm>
            <a:off x="755576" y="851294"/>
            <a:ext cx="7704856" cy="40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chemeClr val="lt1"/>
                </a:solidFill>
              </a:rPr>
              <a:t>1. Выведется ли alert?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C000"/>
                </a:solidFill>
              </a:rPr>
              <a:t>if ("0") {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C000"/>
                </a:solidFill>
              </a:rPr>
              <a:t>  alert( 'Привет' );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C000"/>
                </a:solidFill>
              </a:rPr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chemeClr val="lt1"/>
                </a:solidFill>
              </a:rPr>
              <a:t>2. Используя конструкцию </a:t>
            </a:r>
            <a:r>
              <a:rPr lang="ru-RU" sz="1400">
                <a:solidFill>
                  <a:srgbClr val="FFFF00"/>
                </a:solidFill>
              </a:rPr>
              <a:t>if..else</a:t>
            </a:r>
            <a:r>
              <a:rPr lang="ru-RU" sz="1400">
                <a:solidFill>
                  <a:schemeClr val="lt1"/>
                </a:solidFill>
              </a:rPr>
              <a:t>, напишите код, который получает число через </a:t>
            </a:r>
            <a:r>
              <a:rPr lang="ru-RU" sz="1400">
                <a:solidFill>
                  <a:srgbClr val="FFFF00"/>
                </a:solidFill>
              </a:rPr>
              <a:t>prompt</a:t>
            </a:r>
            <a:r>
              <a:rPr lang="ru-RU" sz="1400">
                <a:solidFill>
                  <a:schemeClr val="lt1"/>
                </a:solidFill>
              </a:rPr>
              <a:t>, а затем выводит в </a:t>
            </a:r>
            <a:r>
              <a:rPr lang="ru-RU" sz="1400">
                <a:solidFill>
                  <a:srgbClr val="FFFF00"/>
                </a:solidFill>
              </a:rPr>
              <a:t>alert</a:t>
            </a:r>
            <a:r>
              <a:rPr lang="ru-RU" sz="1400">
                <a:solidFill>
                  <a:schemeClr val="lt1"/>
                </a:solidFill>
              </a:rPr>
              <a:t>:</a:t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ru-RU" sz="1400">
                <a:solidFill>
                  <a:schemeClr val="lt1"/>
                </a:solidFill>
              </a:rPr>
              <a:t>1, если значение больше нуля,</a:t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ru-RU" sz="1400">
                <a:solidFill>
                  <a:schemeClr val="lt1"/>
                </a:solidFill>
              </a:rPr>
              <a:t>-1, если значение меньше нуля,</a:t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ru-RU" sz="1400">
                <a:solidFill>
                  <a:schemeClr val="lt1"/>
                </a:solidFill>
              </a:rPr>
              <a:t>0, если значение равно нулю.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FF00"/>
                </a:solidFill>
              </a:rPr>
              <a:t>Предполагается, что пользователь вводит только числа.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chemeClr val="lt1"/>
                </a:solidFill>
              </a:rPr>
              <a:t>3. Перепишите конструкцию if с использованием условного оператора '?':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 result;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if (a + b &lt; 4) {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result = 'Мало';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result = 'Много';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5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34" name="Google Shape;334;p31"/>
          <p:cNvSpPr txBox="1"/>
          <p:nvPr>
            <p:ph type="title"/>
          </p:nvPr>
        </p:nvSpPr>
        <p:spPr>
          <a:xfrm>
            <a:off x="755576" y="214296"/>
            <a:ext cx="7704856" cy="6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1" lang="ru-RU"/>
              <a:t>Наши любимые задачки ☺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idx="1" type="body"/>
          </p:nvPr>
        </p:nvSpPr>
        <p:spPr>
          <a:xfrm>
            <a:off x="755576" y="851294"/>
            <a:ext cx="75609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</a:rPr>
              <a:t>Задачи ☺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400"/>
              <a:t>1. Используя конструкцию </a:t>
            </a:r>
            <a:r>
              <a:rPr lang="ru-RU" sz="1400">
                <a:solidFill>
                  <a:srgbClr val="FFFF00"/>
                </a:solidFill>
              </a:rPr>
              <a:t>if..else</a:t>
            </a:r>
            <a:r>
              <a:rPr lang="ru-RU" sz="1400"/>
              <a:t>, напишите код, который будет спрашивать: «Какое «официальное» название JavaScript?». Если пользователь вводит «ECMAScript», то показать: «Верно!», в противном случае – 	отобразить: «Не знаете? ECMAScript!»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chemeClr val="lt1"/>
                </a:solidFill>
              </a:rPr>
              <a:t>2. Перепишите </a:t>
            </a:r>
            <a:r>
              <a:rPr lang="ru-RU" sz="1400">
                <a:solidFill>
                  <a:srgbClr val="FFFF00"/>
                </a:solidFill>
              </a:rPr>
              <a:t>if..else </a:t>
            </a:r>
            <a:r>
              <a:rPr lang="ru-RU" sz="1400">
                <a:solidFill>
                  <a:schemeClr val="lt1"/>
                </a:solidFill>
              </a:rPr>
              <a:t>с использованием нескольких операторов </a:t>
            </a:r>
            <a:r>
              <a:rPr lang="ru-RU" sz="1400">
                <a:solidFill>
                  <a:srgbClr val="FFFF00"/>
                </a:solidFill>
              </a:rPr>
              <a:t>'?'</a:t>
            </a:r>
            <a:r>
              <a:rPr lang="ru-RU" sz="1400">
                <a:solidFill>
                  <a:schemeClr val="lt1"/>
                </a:solidFill>
              </a:rPr>
              <a:t>.</a:t>
            </a:r>
            <a:endParaRPr/>
          </a:p>
          <a:p>
            <a:pPr indent="0" lvl="2" marL="600075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 message;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if (login == 'Сотрудник') {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message = 'Привет';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} else if (login == 'Директор') {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message = 'Здравствуйте';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} else if (login == '') {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message = 'Нет логина';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message = ‘’;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FF00"/>
                </a:solidFill>
              </a:rPr>
              <a:t>Для читаемости рекомендуется разбить код на несколько строк.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41" name="Google Shape;341;p47"/>
          <p:cNvSpPr txBox="1"/>
          <p:nvPr>
            <p:ph type="title"/>
          </p:nvPr>
        </p:nvSpPr>
        <p:spPr>
          <a:xfrm>
            <a:off x="755576" y="214296"/>
            <a:ext cx="7704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ru-RU" sz="3000"/>
              <a:t>Домашнее задание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755576" y="851294"/>
            <a:ext cx="7560840" cy="3808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</a:rPr>
              <a:t>Задачи ☺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3. Напишите код, который будет спрашивать логин с помощью </a:t>
            </a:r>
            <a:r>
              <a:rPr lang="ru-RU" sz="1600">
                <a:solidFill>
                  <a:srgbClr val="FFFF00"/>
                </a:solidFill>
              </a:rPr>
              <a:t>prompt</a:t>
            </a:r>
            <a:r>
              <a:rPr lang="ru-RU" sz="1600">
                <a:solidFill>
                  <a:schemeClr val="lt1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Если посетитель вводит «</a:t>
            </a:r>
            <a:r>
              <a:rPr lang="ru-RU" sz="1600">
                <a:solidFill>
                  <a:srgbClr val="FFFF00"/>
                </a:solidFill>
              </a:rPr>
              <a:t>Админ</a:t>
            </a:r>
            <a:r>
              <a:rPr lang="ru-RU" sz="1600">
                <a:solidFill>
                  <a:schemeClr val="lt1"/>
                </a:solidFill>
              </a:rPr>
              <a:t>», то </a:t>
            </a:r>
            <a:r>
              <a:rPr lang="ru-RU" sz="1600">
                <a:solidFill>
                  <a:srgbClr val="FFFF00"/>
                </a:solidFill>
              </a:rPr>
              <a:t>prompt</a:t>
            </a:r>
            <a:r>
              <a:rPr lang="ru-RU" sz="1600">
                <a:solidFill>
                  <a:schemeClr val="lt1"/>
                </a:solidFill>
              </a:rPr>
              <a:t> запрашивает пароль, если ничего не введено или нажата клавиша Esc – показать «Отменено», в противном случае отобразить «Я вас не знаю».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</a:rPr>
              <a:t>Пароль проверять так: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Если введён пароль «Я главный», то выводить «Здравствуйте!»,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Иначе – «Неверный пароль»,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При отмене или в случае если ничего не введено – «Отменено».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Для решения используйте вложенные блоки if. Обращайте внимание на стиль и читаемость кода.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</a:rPr>
              <a:t>ПОДСКАЗКА: передача пустого ввода в приглашение prompt возвращает пустую строку ''. Нажатие клавиши Esc во время запроса возвращает null</a:t>
            </a:r>
            <a:r>
              <a:rPr lang="ru-RU" sz="1600">
                <a:solidFill>
                  <a:schemeClr val="lt1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48" name="Google Shape;348;p48"/>
          <p:cNvSpPr txBox="1"/>
          <p:nvPr>
            <p:ph type="title"/>
          </p:nvPr>
        </p:nvSpPr>
        <p:spPr>
          <a:xfrm>
            <a:off x="755576" y="214296"/>
            <a:ext cx="7704856" cy="6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ru-RU" sz="3000"/>
              <a:t>Домашнее задание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755576" y="851294"/>
            <a:ext cx="7560840" cy="3232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</a:rPr>
              <a:t>Задачи ☺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040"/>
              <a:buFont typeface="Trebuchet MS"/>
              <a:buAutoNum type="arabicPeriod"/>
            </a:pPr>
            <a:r>
              <a:rPr lang="ru-RU"/>
              <a:t>Исправьте сложение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 a = prompt("Первое число?", 1);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 b = prompt("Второе число?", 2);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alert(a + b); // 12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120"/>
              <a:buFont typeface="Trebuchet MS"/>
              <a:buAutoNum type="arabicPeriod"/>
            </a:pPr>
            <a:r>
              <a:rPr lang="ru-RU" sz="1400"/>
              <a:t>Сложение строки и числа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/>
              <a:t>	</a:t>
            </a:r>
            <a:r>
              <a:rPr lang="ru-RU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 str = "16"; </a:t>
            </a:r>
            <a:endParaRPr sz="1400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	let num = 4; // Ваш код здесь console.log(result); </a:t>
            </a:r>
            <a:endParaRPr sz="1400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	// Должно вывести: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FF00"/>
                </a:solidFill>
              </a:rPr>
              <a:t>Задачки для самостоятельной подготовки: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chemeClr val="lt1"/>
                </a:solidFill>
              </a:rPr>
              <a:t>6-30 (</a:t>
            </a:r>
            <a:r>
              <a:rPr lang="ru-RU" sz="14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https://code-basics.com/ru/languages/javascript</a:t>
            </a:r>
            <a:r>
              <a:rPr lang="ru-RU" sz="1400">
                <a:solidFill>
                  <a:schemeClr val="lt1"/>
                </a:solidFill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6" name="Google Shape;166;p4"/>
          <p:cNvSpPr txBox="1"/>
          <p:nvPr>
            <p:ph type="title"/>
          </p:nvPr>
        </p:nvSpPr>
        <p:spPr>
          <a:xfrm>
            <a:off x="755576" y="214296"/>
            <a:ext cx="7704856" cy="6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ru-RU" sz="3000"/>
              <a:t>Домашнее задание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idx="1" type="body"/>
          </p:nvPr>
        </p:nvSpPr>
        <p:spPr>
          <a:xfrm>
            <a:off x="755576" y="851294"/>
            <a:ext cx="7560840" cy="3952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</a:rPr>
              <a:t>Задачи 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92D050"/>
                </a:solidFill>
              </a:rPr>
              <a:t>Повышенной сложности (опционально)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040"/>
              <a:buNone/>
            </a:pPr>
            <a:r>
              <a:rPr lang="ru-RU"/>
              <a:t>Дана строка "3.14" и булево значение true.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40"/>
              <a:buNone/>
            </a:pPr>
            <a:r>
              <a:rPr lang="ru-RU"/>
              <a:t>Выполните следующие действия: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040"/>
              <a:buFont typeface="Trebuchet MS"/>
              <a:buAutoNum type="arabicPeriod"/>
            </a:pPr>
            <a:r>
              <a:rPr lang="ru-RU"/>
              <a:t>1. Преобразуйте строку в число с плавающей точкой.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040"/>
              <a:buFont typeface="Trebuchet MS"/>
              <a:buAutoNum type="arabicPeriod"/>
            </a:pPr>
            <a:r>
              <a:rPr lang="ru-RU"/>
              <a:t>2. Умножьте полученное число на 2.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040"/>
              <a:buFont typeface="Trebuchet MS"/>
              <a:buAutoNum type="arabicPeriod"/>
            </a:pPr>
            <a:r>
              <a:rPr lang="ru-RU"/>
              <a:t>3. Преобразуйте булево значение в число и прибавьте его к результату предыдущего шага.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040"/>
              <a:buFont typeface="Trebuchet MS"/>
              <a:buAutoNum type="arabicPeriod"/>
            </a:pPr>
            <a:r>
              <a:rPr lang="ru-RU"/>
              <a:t>4. Округлите полученный результат до ближайшего целого числа.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040"/>
              <a:buFont typeface="Trebuchet MS"/>
              <a:buAutoNum type="arabicPeriod"/>
            </a:pPr>
            <a:r>
              <a:rPr lang="ru-RU"/>
              <a:t>5. Преобразуйте конечный результат обратно в строку.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040"/>
              <a:buFont typeface="Trebuchet MS"/>
              <a:buAutoNum type="arabicPeriod"/>
            </a:pPr>
            <a:r>
              <a:rPr lang="ru-RU"/>
              <a:t>Выведите полученную строку в консоль.</a:t>
            </a:r>
            <a:endParaRPr/>
          </a:p>
          <a:p>
            <a:pPr indent="0" lvl="2" marL="600075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const valuePI = "3.14";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const bool = true;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// Ваш код здесь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console.log(result); // Должно вывести: "7"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040"/>
              <a:buNone/>
            </a:pPr>
            <a:r>
              <a:rPr lang="ru-RU"/>
              <a:t>Подсказка: Используйте методы </a:t>
            </a:r>
            <a:r>
              <a:rPr lang="ru-RU">
                <a:solidFill>
                  <a:srgbClr val="FFFF00"/>
                </a:solidFill>
              </a:rPr>
              <a:t>parseFloat()</a:t>
            </a:r>
            <a:r>
              <a:rPr lang="ru-RU">
                <a:solidFill>
                  <a:schemeClr val="lt1"/>
                </a:solidFill>
              </a:rPr>
              <a:t>,</a:t>
            </a:r>
            <a:r>
              <a:rPr lang="ru-RU">
                <a:solidFill>
                  <a:srgbClr val="FFFF00"/>
                </a:solidFill>
              </a:rPr>
              <a:t> Math.round() </a:t>
            </a:r>
            <a:r>
              <a:rPr lang="ru-RU"/>
              <a:t>и другие подходящие функции для преобразования типов.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3" name="Google Shape;173;p5"/>
          <p:cNvSpPr txBox="1"/>
          <p:nvPr>
            <p:ph type="title"/>
          </p:nvPr>
        </p:nvSpPr>
        <p:spPr>
          <a:xfrm>
            <a:off x="755576" y="214296"/>
            <a:ext cx="7704856" cy="6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ru-RU" sz="3000"/>
              <a:t>Домашнее задание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1907704" y="1995686"/>
            <a:ext cx="5112568" cy="798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ru-RU" sz="3600"/>
              <a:t>Операторы сравнения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785787" y="267494"/>
            <a:ext cx="393023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1" lang="ru-RU"/>
              <a:t>Операторы сравнения</a:t>
            </a:r>
            <a:endParaRPr sz="3200"/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788879" y="843558"/>
            <a:ext cx="7743561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/>
              <a:t>В JavaScript </a:t>
            </a:r>
            <a:r>
              <a:rPr lang="ru-RU" sz="1600">
                <a:solidFill>
                  <a:srgbClr val="FFFF00"/>
                </a:solidFill>
              </a:rPr>
              <a:t>операторы сравнения </a:t>
            </a:r>
            <a:r>
              <a:rPr lang="ru-RU" sz="1600"/>
              <a:t>записываются так: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</a:rPr>
              <a:t>Больше/меньше</a:t>
            </a:r>
            <a:r>
              <a:rPr lang="ru-RU" sz="1600"/>
              <a:t>: a &gt; b, a &lt; 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</a:rPr>
              <a:t>Больше/меньше или равно</a:t>
            </a:r>
            <a:r>
              <a:rPr lang="ru-RU" sz="1600"/>
              <a:t>: a &gt;= b, a &lt;= 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</a:rPr>
              <a:t>Равно</a:t>
            </a:r>
            <a:r>
              <a:rPr lang="ru-RU" sz="1600"/>
              <a:t>: a == b, знак равенства ==.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</a:rPr>
              <a:t>Один знак равенства </a:t>
            </a:r>
            <a:r>
              <a:rPr lang="ru-RU" sz="1600"/>
              <a:t>a = b означает присваивание.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</a:rPr>
              <a:t>Не равно</a:t>
            </a:r>
            <a:r>
              <a:rPr lang="ru-RU" sz="1600"/>
              <a:t>: a != 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/>
              <a:t>Все операторы сравнения возвращают значение </a:t>
            </a:r>
            <a:r>
              <a:rPr lang="ru-RU" sz="1600">
                <a:solidFill>
                  <a:srgbClr val="FFFF00"/>
                </a:solidFill>
              </a:rPr>
              <a:t>логического типа</a:t>
            </a:r>
            <a:r>
              <a:rPr lang="ru-RU" sz="1600"/>
              <a:t>:</a:t>
            </a:r>
            <a:endParaRPr/>
          </a:p>
          <a:p>
            <a:pPr indent="0" lvl="3" marL="9429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</a:rPr>
              <a:t>true</a:t>
            </a:r>
            <a:r>
              <a:rPr lang="ru-RU" sz="1600"/>
              <a:t> – означает «да», «верно», «истина».</a:t>
            </a:r>
            <a:endParaRPr/>
          </a:p>
          <a:p>
            <a:pPr indent="0" lvl="3" marL="9429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</a:rPr>
              <a:t>false</a:t>
            </a:r>
            <a:r>
              <a:rPr lang="ru-RU" sz="1600"/>
              <a:t> – означает «нет», «неверно», «ложь».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/>
              <a:t>Например:</a:t>
            </a:r>
            <a:endParaRPr/>
          </a:p>
          <a:p>
            <a:pPr indent="0" lvl="3" marL="9429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alert( 2 &gt; 1 );  // true (верно)</a:t>
            </a:r>
            <a:endParaRPr/>
          </a:p>
          <a:p>
            <a:pPr indent="0" lvl="3" marL="9429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alert( 2 == 1 ); // false (неверно)</a:t>
            </a:r>
            <a:endParaRPr/>
          </a:p>
          <a:p>
            <a:pPr indent="0" lvl="3" marL="94297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alert( 2 != 1 ); // true (верно)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Результат сравнения можно присвоить переменной, как и любое значение.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type="title"/>
          </p:nvPr>
        </p:nvSpPr>
        <p:spPr>
          <a:xfrm>
            <a:off x="785787" y="267494"/>
            <a:ext cx="393023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1" lang="ru-RU"/>
              <a:t>Операторы сравнения</a:t>
            </a:r>
            <a:endParaRPr sz="3200"/>
          </a:p>
        </p:txBody>
      </p:sp>
      <p:sp>
        <p:nvSpPr>
          <p:cNvPr id="190" name="Google Shape;190;p8"/>
          <p:cNvSpPr txBox="1"/>
          <p:nvPr>
            <p:ph idx="1" type="body"/>
          </p:nvPr>
        </p:nvSpPr>
        <p:spPr>
          <a:xfrm>
            <a:off x="788879" y="771550"/>
            <a:ext cx="7743561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1" lang="ru-RU" sz="1600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Сравнение строк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chemeClr val="lt1"/>
                </a:solidFill>
              </a:rPr>
              <a:t>Чтобы определить, что одна строка больше другой, JavaScript использует «алфавитный» или «лексикографический» порядок.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chemeClr val="lt1"/>
                </a:solidFill>
              </a:rPr>
              <a:t>Другими словами, строки сравниваются посимвольно.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chemeClr val="lt1"/>
                </a:solidFill>
              </a:rPr>
              <a:t>Например:</a:t>
            </a:r>
            <a:endParaRPr/>
          </a:p>
          <a:p>
            <a:pPr indent="0" lvl="3" marL="942975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</a:rPr>
              <a:t>alert( 'Я' &gt; 'А' ); // true</a:t>
            </a:r>
            <a:endParaRPr sz="1400">
              <a:solidFill>
                <a:srgbClr val="FFC000"/>
              </a:solidFill>
            </a:endParaRPr>
          </a:p>
          <a:p>
            <a:pPr indent="0" lvl="3" marL="942975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</a:rPr>
              <a:t>alert( 'Коты' &gt; 'Кода' ); // true</a:t>
            </a:r>
            <a:endParaRPr sz="1400">
              <a:solidFill>
                <a:srgbClr val="FFC000"/>
              </a:solidFill>
            </a:endParaRPr>
          </a:p>
          <a:p>
            <a:pPr indent="0" lvl="3" marL="942975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C000"/>
                </a:solidFill>
              </a:rPr>
              <a:t>alert( 'Сонный' &gt; 'Сон' ); // true</a:t>
            </a:r>
            <a:endParaRPr sz="1400">
              <a:solidFill>
                <a:srgbClr val="FFC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400"/>
              <a:t>Алгоритм сравнения двух строк довольно прост:</a:t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ru-RU" sz="1400"/>
              <a:t>Сначала сравниваются первые символы строк.</a:t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ru-RU" sz="1400"/>
              <a:t>Если первый символ первой строки больше (меньше), чем первый символ второй, то первая строка больше (меньше) второй. Сравнение завершено.</a:t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ru-RU" sz="1400"/>
              <a:t>Если первые символы равны, то таким же образом сравниваются уже вторые символы строк.</a:t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ru-RU" sz="1400"/>
              <a:t>Сравнение продолжается, пока не закончится одна из строк.</a:t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ru-RU" sz="1400"/>
              <a:t>Если обе строки заканчиваются одновременно, то они равны. Иначе, большей считается более длинная строка.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40"/>
              <a:buNone/>
            </a:pPr>
            <a:r>
              <a:t/>
            </a:r>
            <a:endParaRPr sz="2050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785787" y="267494"/>
            <a:ext cx="393023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1" lang="ru-RU"/>
              <a:t>Операторы сравнения</a:t>
            </a:r>
            <a:endParaRPr sz="3200"/>
          </a:p>
        </p:txBody>
      </p:sp>
      <p:sp>
        <p:nvSpPr>
          <p:cNvPr id="196" name="Google Shape;196;p9"/>
          <p:cNvSpPr txBox="1"/>
          <p:nvPr>
            <p:ph idx="1" type="body"/>
          </p:nvPr>
        </p:nvSpPr>
        <p:spPr>
          <a:xfrm>
            <a:off x="788879" y="771550"/>
            <a:ext cx="7455529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1" lang="ru-RU" sz="1600">
                <a:solidFill>
                  <a:srgbClr val="92D050"/>
                </a:solidFill>
              </a:rPr>
              <a:t>Сравнение строк 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Используется кодировка </a:t>
            </a:r>
            <a:r>
              <a:rPr lang="ru-RU" sz="1600">
                <a:solidFill>
                  <a:srgbClr val="FFFF00"/>
                </a:solidFill>
              </a:rPr>
              <a:t>Unicode</a:t>
            </a:r>
            <a:r>
              <a:rPr lang="ru-RU" sz="1600">
                <a:solidFill>
                  <a:schemeClr val="lt1"/>
                </a:solidFill>
              </a:rPr>
              <a:t>, а не настоящий алфавит.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Приведённый выше алгоритм сравнения похож на алгоритм, используемый в словарях и телефонных книгах, но между ними есть и различия.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</a:rPr>
              <a:t>Например, в JavaScript имеет значение регистр символов. Заглавная буква </a:t>
            </a:r>
            <a:r>
              <a:rPr lang="ru-RU" sz="1600">
                <a:solidFill>
                  <a:srgbClr val="FFFF00"/>
                </a:solidFill>
              </a:rPr>
              <a:t>"A"</a:t>
            </a:r>
            <a:r>
              <a:rPr lang="ru-RU" sz="1600">
                <a:solidFill>
                  <a:schemeClr val="lt1"/>
                </a:solidFill>
              </a:rPr>
              <a:t> не равна строчной </a:t>
            </a:r>
            <a:r>
              <a:rPr lang="ru-RU" sz="1600">
                <a:solidFill>
                  <a:srgbClr val="FFFF00"/>
                </a:solidFill>
              </a:rPr>
              <a:t>"a"</a:t>
            </a:r>
            <a:r>
              <a:rPr lang="ru-RU" sz="1600">
                <a:solidFill>
                  <a:schemeClr val="lt1"/>
                </a:solidFill>
              </a:rPr>
              <a:t>. Какая же из них больше? Строчная </a:t>
            </a:r>
            <a:r>
              <a:rPr lang="ru-RU" sz="1600">
                <a:solidFill>
                  <a:srgbClr val="FFFF00"/>
                </a:solidFill>
              </a:rPr>
              <a:t>"a"</a:t>
            </a:r>
            <a:r>
              <a:rPr lang="ru-RU" sz="1600">
                <a:solidFill>
                  <a:schemeClr val="lt1"/>
                </a:solidFill>
              </a:rPr>
              <a:t>. Почему? Потому что строчные буквы имеют больший код во внутренней таблице кодирования, которую использует </a:t>
            </a:r>
            <a:r>
              <a:rPr lang="ru-RU" sz="1600">
                <a:solidFill>
                  <a:srgbClr val="FFFF00"/>
                </a:solidFill>
              </a:rPr>
              <a:t>JavaScript (Unicode)</a:t>
            </a:r>
            <a:r>
              <a:rPr lang="ru-RU" sz="1600">
                <a:solidFill>
                  <a:schemeClr val="lt1"/>
                </a:solidFill>
              </a:rPr>
              <a:t>.</a:t>
            </a:r>
            <a:r>
              <a:rPr lang="ru-RU" sz="1600">
                <a:solidFill>
                  <a:srgbClr val="FFFF00"/>
                </a:solidFill>
              </a:rPr>
              <a:t> </a:t>
            </a:r>
            <a:r>
              <a:rPr lang="ru-RU" sz="1600">
                <a:solidFill>
                  <a:schemeClr val="lt1"/>
                </a:solidFill>
              </a:rPr>
              <a:t>Мы ещё поговорим о внутреннем представлении строк и его влиянии в главе Строки.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Аспект">
  <a:themeElements>
    <a:clrScheme name="Аспект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2021-11-26T04:54:28Z</dcterms:created>
  <dc:creator>БушмелеваЕА</dc:creator>
</cp:coreProperties>
</file>