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5">
  <p:sldMasterIdLst>
    <p:sldMasterId id="2147483727" r:id="rId1"/>
  </p:sldMasterIdLst>
  <p:notesMasterIdLst>
    <p:notesMasterId r:id="rId44"/>
  </p:notesMasterIdLst>
  <p:sldIdLst>
    <p:sldId id="388" r:id="rId2"/>
    <p:sldId id="305" r:id="rId3"/>
    <p:sldId id="306" r:id="rId4"/>
    <p:sldId id="383" r:id="rId5"/>
    <p:sldId id="403" r:id="rId6"/>
    <p:sldId id="366" r:id="rId7"/>
    <p:sldId id="367" r:id="rId8"/>
    <p:sldId id="404" r:id="rId9"/>
    <p:sldId id="406" r:id="rId10"/>
    <p:sldId id="405" r:id="rId11"/>
    <p:sldId id="407" r:id="rId12"/>
    <p:sldId id="368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3" r:id="rId37"/>
    <p:sldId id="434" r:id="rId38"/>
    <p:sldId id="435" r:id="rId39"/>
    <p:sldId id="432" r:id="rId40"/>
    <p:sldId id="302" r:id="rId41"/>
    <p:sldId id="436" r:id="rId42"/>
    <p:sldId id="437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Matveichuk" initials="MM" lastIdx="1" clrIdx="0">
    <p:extLst>
      <p:ext uri="{19B8F6BF-5375-455C-9EA6-DF929625EA0E}">
        <p15:presenceInfo xmlns:p15="http://schemas.microsoft.com/office/powerpoint/2012/main" userId="a99a9a51dadd0b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9" autoAdjust="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DF2A5-73EA-4FCB-B5AE-B8580AC4EEA4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5874F-DCBC-4EDB-9D62-895E1B667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6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11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11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425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3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39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3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44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926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71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80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03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4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80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01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24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29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8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57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5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1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3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1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1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0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175-608E-4CF0-AFCE-88287FB87CE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97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211710"/>
            <a:ext cx="7164796" cy="1008112"/>
          </a:xfrm>
        </p:spPr>
        <p:txBody>
          <a:bodyPr anchor="t"/>
          <a:lstStyle/>
          <a:p>
            <a:pPr algn="ctr"/>
            <a:r>
              <a:rPr lang="ru-RU" sz="2800" dirty="0"/>
              <a:t>Инкремент/декремент</a:t>
            </a:r>
            <a:r>
              <a:rPr lang="en-US" sz="2800" dirty="0"/>
              <a:t>.</a:t>
            </a:r>
            <a:r>
              <a:rPr lang="ru-RU" sz="2800" dirty="0"/>
              <a:t> Циклы </a:t>
            </a:r>
            <a:r>
              <a:rPr lang="en-US" sz="2800" dirty="0"/>
              <a:t>while </a:t>
            </a:r>
            <a:r>
              <a:rPr lang="ru-RU" sz="2800" dirty="0"/>
              <a:t>и </a:t>
            </a:r>
            <a:r>
              <a:rPr lang="en-US" sz="2800" dirty="0"/>
              <a:t>for. </a:t>
            </a:r>
            <a:r>
              <a:rPr lang="ru-RU" sz="2800" dirty="0"/>
              <a:t>Конструкция </a:t>
            </a:r>
            <a:r>
              <a:rPr lang="en-US" sz="2800" dirty="0"/>
              <a:t>switch. </a:t>
            </a:r>
            <a:endParaRPr lang="ru-RU" sz="28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17AB04-330B-455B-B5F8-13F8090D8F72}"/>
              </a:ext>
            </a:extLst>
          </p:cNvPr>
          <p:cNvSpPr txBox="1">
            <a:spLocks/>
          </p:cNvSpPr>
          <p:nvPr/>
        </p:nvSpPr>
        <p:spPr>
          <a:xfrm>
            <a:off x="323528" y="3939902"/>
            <a:ext cx="183569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1400" dirty="0">
                <a:solidFill>
                  <a:schemeClr val="tx1"/>
                </a:solidFill>
              </a:rPr>
              <a:t>Матвейчук Михаил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Frontend Team Lead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Codes Commanders 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1468D0-A03D-473D-82E5-22A9FF92E7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4" t="26096" r="6477" b="16733"/>
          <a:stretch/>
        </p:blipFill>
        <p:spPr>
          <a:xfrm>
            <a:off x="6588224" y="267494"/>
            <a:ext cx="2249811" cy="82359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dist="50800" sx="1000" sy="1000" algn="ctr" rotWithShape="0">
              <a:srgbClr val="000000"/>
            </a:outerShd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095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Инкремент/декремент</a:t>
            </a:r>
            <a:r>
              <a:rPr lang="en-US" sz="2800" dirty="0"/>
              <a:t>.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rgbClr val="FFFF00"/>
                </a:solidFill>
              </a:rPr>
              <a:t>Итоги: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Если результат оператора не используется, а нужно только увеличить/уменьшить переменную, тогда без разницы, какую форму использовать: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counter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counter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++;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++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counter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counter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); // 2, обе строки сделали одно и то же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Если хочется тут же использовать результат, то нужна префиксная форма: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counter = 0;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++counter ); // 1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Если нужно увеличить и при этом получить значение переменной </a:t>
            </a:r>
            <a:r>
              <a:rPr lang="ru-RU" sz="1600" i="1" dirty="0">
                <a:solidFill>
                  <a:srgbClr val="FFFF00"/>
                </a:solidFill>
              </a:rPr>
              <a:t>до увеличения</a:t>
            </a:r>
            <a:r>
              <a:rPr lang="ru-RU" sz="1600" dirty="0"/>
              <a:t> – нужна постфиксная форма: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counter = 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counter++ ); // 0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7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139702"/>
            <a:ext cx="4032448" cy="576064"/>
          </a:xfrm>
        </p:spPr>
        <p:txBody>
          <a:bodyPr>
            <a:noAutofit/>
          </a:bodyPr>
          <a:lstStyle/>
          <a:p>
            <a:r>
              <a:rPr lang="ru-RU" sz="3600" dirty="0"/>
              <a:t>Циклы </a:t>
            </a:r>
            <a:r>
              <a:rPr lang="en-US" sz="3600" dirty="0"/>
              <a:t>while </a:t>
            </a:r>
            <a:r>
              <a:rPr lang="ru-RU" sz="3600" dirty="0"/>
              <a:t>и </a:t>
            </a:r>
            <a:r>
              <a:rPr lang="en-US" sz="36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74385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srgbClr val="92D050"/>
                </a:solidFill>
                <a:latin typeface="+mj-lt"/>
              </a:rPr>
              <a:t>Цикл «</a:t>
            </a:r>
            <a:r>
              <a:rPr lang="en-US" sz="1600" b="1" dirty="0">
                <a:solidFill>
                  <a:srgbClr val="92D050"/>
                </a:solidFill>
                <a:latin typeface="+mj-lt"/>
              </a:rPr>
              <a:t>while»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Для многократного повторения одного участка кода предусмотрены </a:t>
            </a:r>
            <a:r>
              <a:rPr lang="ru-RU" sz="1600" i="1" dirty="0">
                <a:solidFill>
                  <a:srgbClr val="FFFF00"/>
                </a:solidFill>
              </a:rPr>
              <a:t>циклы</a:t>
            </a:r>
            <a:r>
              <a:rPr lang="ru-RU" sz="1600" dirty="0"/>
              <a:t>.</a:t>
            </a:r>
            <a:endParaRPr lang="en-US" sz="1600" dirty="0"/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Цикл </a:t>
            </a:r>
            <a:r>
              <a:rPr lang="ru-RU" altLang="ru-RU" sz="1600" dirty="0" err="1">
                <a:solidFill>
                  <a:srgbClr val="FFFF00"/>
                </a:solidFill>
              </a:rPr>
              <a:t>while</a:t>
            </a:r>
            <a:r>
              <a:rPr lang="ru-RU" altLang="ru-RU" sz="1600" dirty="0">
                <a:solidFill>
                  <a:srgbClr val="E2E3E7"/>
                </a:solidFill>
              </a:rPr>
              <a:t> имеет следующий синтаксис: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while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condition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// код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// также называемый "телом цикла"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Код из тела цикла выполняется, пока условие </a:t>
            </a:r>
            <a:r>
              <a:rPr lang="ru-RU" altLang="ru-RU" sz="1600" dirty="0" err="1">
                <a:solidFill>
                  <a:srgbClr val="FFFF00"/>
                </a:solidFill>
              </a:rPr>
              <a:t>condition</a:t>
            </a:r>
            <a:r>
              <a:rPr lang="ru-RU" altLang="ru-RU" sz="1600" dirty="0">
                <a:solidFill>
                  <a:schemeClr val="tx1"/>
                </a:solidFill>
              </a:rPr>
              <a:t> истинно.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Например, цикл ниже выводит i, пока i &lt; 3: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0;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while 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&lt; 3) { //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выводит 0, затем 1, затем 2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++;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dirty="0"/>
              <a:t>Одно выполнение тела цикла по-научному называется </a:t>
            </a:r>
            <a:r>
              <a:rPr lang="ru-RU" sz="1600" i="1" dirty="0">
                <a:solidFill>
                  <a:srgbClr val="FFFF00"/>
                </a:solidFill>
              </a:rPr>
              <a:t>итерация</a:t>
            </a:r>
            <a:r>
              <a:rPr lang="ru-RU" sz="1600" dirty="0"/>
              <a:t>. Цикл в примере выше совершает три итерации.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5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Если бы строка </a:t>
            </a:r>
            <a:r>
              <a:rPr lang="ru-RU" altLang="ru-RU" sz="1600" dirty="0">
                <a:solidFill>
                  <a:srgbClr val="FFFF00"/>
                </a:solidFill>
              </a:rPr>
              <a:t>i++ </a:t>
            </a:r>
            <a:r>
              <a:rPr lang="ru-RU" altLang="ru-RU" sz="1600" dirty="0">
                <a:solidFill>
                  <a:schemeClr val="tx1"/>
                </a:solidFill>
              </a:rPr>
              <a:t>отсутствовала, то цикл бы повторялся (в теории) вечно. На практике, конечно, браузер не позволит такому случиться, он предоставит пользователю возможность остановить «подвисший» скрипт, а </a:t>
            </a:r>
            <a:r>
              <a:rPr lang="ru-RU" altLang="ru-RU" sz="1600" dirty="0" err="1">
                <a:solidFill>
                  <a:schemeClr val="tx1"/>
                </a:solidFill>
              </a:rPr>
              <a:t>JavaScript</a:t>
            </a:r>
            <a:r>
              <a:rPr lang="ru-RU" altLang="ru-RU" sz="1600" dirty="0">
                <a:solidFill>
                  <a:schemeClr val="tx1"/>
                </a:solidFill>
              </a:rPr>
              <a:t> на стороне сервера придётся «убить» процесс.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Любое выражение или переменная может быть условием цикла, а не только сравнение: условие </a:t>
            </a:r>
            <a:r>
              <a:rPr lang="ru-RU" altLang="ru-RU" sz="1600" dirty="0" err="1">
                <a:solidFill>
                  <a:srgbClr val="FFFF00"/>
                </a:solidFill>
              </a:rPr>
              <a:t>while</a:t>
            </a:r>
            <a:r>
              <a:rPr lang="ru-RU" altLang="ru-RU" sz="1600" dirty="0">
                <a:solidFill>
                  <a:schemeClr val="tx1"/>
                </a:solidFill>
              </a:rPr>
              <a:t> вычисляется и преобразуется в логическое значение.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Например, </a:t>
            </a:r>
            <a:r>
              <a:rPr lang="ru-RU" altLang="ru-RU" sz="1600" dirty="0" err="1">
                <a:solidFill>
                  <a:srgbClr val="FFFF00"/>
                </a:solidFill>
              </a:rPr>
              <a:t>while</a:t>
            </a:r>
            <a:r>
              <a:rPr lang="ru-RU" altLang="ru-RU" sz="1600" dirty="0">
                <a:solidFill>
                  <a:schemeClr val="tx1"/>
                </a:solidFill>
              </a:rPr>
              <a:t> (i)</a:t>
            </a:r>
            <a:r>
              <a:rPr lang="ru-RU" altLang="ru-RU" sz="1600" dirty="0">
                <a:solidFill>
                  <a:srgbClr val="E2E3E7"/>
                </a:solidFill>
              </a:rPr>
              <a:t> – более краткий вариант </a:t>
            </a:r>
            <a:r>
              <a:rPr lang="ru-RU" altLang="ru-RU" sz="1600" dirty="0" err="1">
                <a:solidFill>
                  <a:schemeClr val="tx1"/>
                </a:solidFill>
              </a:rPr>
              <a:t>while</a:t>
            </a:r>
            <a:r>
              <a:rPr lang="ru-RU" altLang="ru-RU" sz="1600" dirty="0">
                <a:solidFill>
                  <a:schemeClr val="tx1"/>
                </a:solidFill>
              </a:rPr>
              <a:t> (i != 0)</a:t>
            </a:r>
            <a:r>
              <a:rPr lang="ru-RU" altLang="ru-RU" sz="1600" dirty="0">
                <a:solidFill>
                  <a:srgbClr val="E2E3E7"/>
                </a:solidFill>
              </a:rPr>
              <a:t>: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i = 3;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while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(i) { // когда i будет равно 0, условие станет ложным, и цикл остановится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i 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i--;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Фигурные скобки не требуются для тела цикла из одной строки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while 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 alert(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--);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6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b="1" dirty="0">
                <a:solidFill>
                  <a:srgbClr val="92D050"/>
                </a:solidFill>
                <a:latin typeface="+mj-lt"/>
              </a:rPr>
              <a:t>Цикл «</a:t>
            </a:r>
            <a:r>
              <a:rPr lang="en-US" altLang="ru-RU" sz="1400" b="1" dirty="0">
                <a:solidFill>
                  <a:srgbClr val="92D050"/>
                </a:solidFill>
                <a:latin typeface="+mj-lt"/>
              </a:rPr>
              <a:t>do…while»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chemeClr val="tx1"/>
                </a:solidFill>
              </a:rPr>
              <a:t>Проверку условия можно разместить под телом цикла, используя специальный синтаксис </a:t>
            </a:r>
            <a:r>
              <a:rPr lang="ru-RU" altLang="ru-RU" sz="1400" dirty="0" err="1">
                <a:solidFill>
                  <a:schemeClr val="tx1"/>
                </a:solidFill>
              </a:rPr>
              <a:t>do</a:t>
            </a:r>
            <a:r>
              <a:rPr lang="ru-RU" altLang="ru-RU" sz="1400" dirty="0">
                <a:solidFill>
                  <a:schemeClr val="tx1"/>
                </a:solidFill>
              </a:rPr>
              <a:t>..</a:t>
            </a:r>
            <a:r>
              <a:rPr lang="ru-RU" altLang="ru-RU" sz="1400" dirty="0" err="1">
                <a:solidFill>
                  <a:schemeClr val="tx1"/>
                </a:solidFill>
              </a:rPr>
              <a:t>while</a:t>
            </a:r>
            <a:r>
              <a:rPr lang="ru-RU" altLang="ru-RU" sz="1400" dirty="0">
                <a:solidFill>
                  <a:schemeClr val="tx1"/>
                </a:solidFill>
              </a:rPr>
              <a:t>: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do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// </a:t>
            </a:r>
            <a:r>
              <a:rPr lang="en-US" altLang="ru-RU" sz="1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тело</a:t>
            </a: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цикла</a:t>
            </a:r>
            <a:endParaRPr lang="en-US" altLang="ru-RU" sz="14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} while (condition);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chemeClr val="tx1"/>
                </a:solidFill>
              </a:rPr>
              <a:t>Цикл сначала выполнит тело, а затем проверит условие </a:t>
            </a:r>
            <a:r>
              <a:rPr lang="ru-RU" altLang="ru-RU" sz="1400" dirty="0" err="1">
                <a:solidFill>
                  <a:schemeClr val="tx1"/>
                </a:solidFill>
              </a:rPr>
              <a:t>condition</a:t>
            </a:r>
            <a:r>
              <a:rPr lang="ru-RU" altLang="ru-RU" sz="1400" dirty="0">
                <a:solidFill>
                  <a:schemeClr val="tx1"/>
                </a:solidFill>
              </a:rPr>
              <a:t>, и пока его значение равно </a:t>
            </a:r>
            <a:r>
              <a:rPr lang="ru-RU" altLang="ru-RU" sz="1400" dirty="0" err="1">
                <a:solidFill>
                  <a:schemeClr val="tx1"/>
                </a:solidFill>
              </a:rPr>
              <a:t>true</a:t>
            </a:r>
            <a:r>
              <a:rPr lang="ru-RU" altLang="ru-RU" sz="1400" dirty="0">
                <a:solidFill>
                  <a:schemeClr val="tx1"/>
                </a:solidFill>
              </a:rPr>
              <a:t>, он будет выполняться снова и снова.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dirty="0"/>
              <a:t>Например:</a:t>
            </a:r>
            <a:endParaRPr lang="en-US" sz="1400" dirty="0"/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altLang="ru-RU" sz="1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= 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do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alert( </a:t>
            </a:r>
            <a:r>
              <a:rPr lang="en-US" altLang="ru-RU" sz="1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++;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} while (</a:t>
            </a:r>
            <a:r>
              <a:rPr lang="en-US" altLang="ru-RU" sz="1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&lt; 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400" dirty="0">
                <a:solidFill>
                  <a:srgbClr val="E2E3E7"/>
                </a:solidFill>
              </a:rPr>
              <a:t>Такая форма синтаксиса оправдана, если вы хотите, чтобы тело цикла выполнилось хотя бы один раз, даже если условие окажется ложным. На практике чаще используется форма с предусловием: </a:t>
            </a:r>
            <a:r>
              <a:rPr lang="ru-RU" altLang="ru-RU" sz="1400" dirty="0" err="1">
                <a:solidFill>
                  <a:srgbClr val="FFFF00"/>
                </a:solidFill>
              </a:rPr>
              <a:t>while</a:t>
            </a:r>
            <a:r>
              <a:rPr lang="ru-RU" altLang="ru-RU" sz="1400" dirty="0">
                <a:solidFill>
                  <a:srgbClr val="FFFF00"/>
                </a:solidFill>
              </a:rPr>
              <a:t>(…) {…}. 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19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7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Цикл «</a:t>
            </a:r>
            <a:r>
              <a:rPr lang="en-US" altLang="ru-RU" sz="1600" b="1" dirty="0">
                <a:solidFill>
                  <a:srgbClr val="92D050"/>
                </a:solidFill>
              </a:rPr>
              <a:t>for»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Более сложный, но при этом самый распространённый цикл — цикл </a:t>
            </a:r>
            <a:r>
              <a:rPr lang="ru-RU" altLang="ru-RU" sz="1600" dirty="0" err="1">
                <a:solidFill>
                  <a:srgbClr val="FFFF00"/>
                </a:solidFill>
              </a:rPr>
              <a:t>for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endParaRPr lang="en-US" altLang="ru-RU" sz="1600" dirty="0">
              <a:solidFill>
                <a:srgbClr val="E2E3E7"/>
              </a:solidFill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(начало; условие; шаг)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// ... тело цикла ...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Пример: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for (let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0;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&lt; 3;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++) {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Рассмотрим конструкцию </a:t>
            </a:r>
            <a:r>
              <a:rPr lang="en-US" altLang="ru-RU" sz="1600" dirty="0">
                <a:solidFill>
                  <a:srgbClr val="FFFF00"/>
                </a:solidFill>
              </a:rPr>
              <a:t>for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подробней: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16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1600" b="1" dirty="0">
              <a:solidFill>
                <a:srgbClr val="92D050"/>
              </a:solidFill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FF5A53D8-B0D6-4A39-942B-643434DB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59454"/>
              </p:ext>
            </p:extLst>
          </p:nvPr>
        </p:nvGraphicFramePr>
        <p:xfrm>
          <a:off x="899592" y="3291830"/>
          <a:ext cx="7488832" cy="1561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3497114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7410046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706153383"/>
                    </a:ext>
                  </a:extLst>
                </a:gridCol>
              </a:tblGrid>
              <a:tr h="206876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 </a:t>
                      </a:r>
                      <a:r>
                        <a:rPr lang="en-US" sz="1400" b="0" i="0" kern="1200" dirty="0" err="1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0</a:t>
                      </a:r>
                      <a:endParaRPr lang="ru-RU" sz="1400" dirty="0">
                        <a:solidFill>
                          <a:srgbClr val="FFC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Выполняется один раз при входе в цикл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885264140"/>
                  </a:ext>
                </a:extLst>
              </a:tr>
              <a:tr h="272152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условие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 3</a:t>
                      </a:r>
                      <a:endParaRPr lang="ru-RU" sz="1400" dirty="0">
                        <a:solidFill>
                          <a:srgbClr val="FFC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Проверяется </a:t>
                      </a:r>
                      <a:r>
                        <a:rPr lang="ru-RU" sz="1400" i="1" dirty="0">
                          <a:effectLst/>
                        </a:rPr>
                        <a:t>перед</a:t>
                      </a:r>
                      <a:r>
                        <a:rPr lang="ru-RU" sz="1400" dirty="0">
                          <a:effectLst/>
                        </a:rPr>
                        <a:t> каждой итерацией цикла.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Если оно </a:t>
                      </a:r>
                      <a:r>
                        <a:rPr lang="ru-RU" sz="1400" dirty="0" err="1">
                          <a:effectLst/>
                        </a:rPr>
                        <a:t>вычислится</a:t>
                      </a:r>
                      <a:r>
                        <a:rPr lang="ru-RU" sz="1400" dirty="0">
                          <a:effectLst/>
                        </a:rPr>
                        <a:t> в </a:t>
                      </a:r>
                      <a:r>
                        <a:rPr lang="ru-RU" sz="1400" dirty="0" err="1">
                          <a:effectLst/>
                        </a:rPr>
                        <a:t>false</a:t>
                      </a:r>
                      <a:r>
                        <a:rPr lang="ru-RU" sz="1400" dirty="0">
                          <a:effectLst/>
                        </a:rPr>
                        <a:t>, цикл остановится.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856915822"/>
                  </a:ext>
                </a:extLst>
              </a:tr>
              <a:tr h="326628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тело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Выполняется снова и снова, пока условие вычисляется в </a:t>
                      </a:r>
                      <a:r>
                        <a:rPr lang="ru-RU" sz="1400" dirty="0" err="1">
                          <a:effectLst/>
                        </a:rPr>
                        <a:t>true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51671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шаг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endParaRPr lang="ru-RU" sz="1400" dirty="0">
                        <a:solidFill>
                          <a:srgbClr val="FFC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Выполняется </a:t>
                      </a:r>
                      <a:r>
                        <a:rPr lang="ru-RU" sz="1400" i="1" dirty="0">
                          <a:effectLst/>
                        </a:rPr>
                        <a:t>после</a:t>
                      </a:r>
                      <a:r>
                        <a:rPr lang="ru-RU" sz="1400" dirty="0">
                          <a:effectLst/>
                        </a:rPr>
                        <a:t> тела цикла на каждой итерации </a:t>
                      </a:r>
                      <a:r>
                        <a:rPr lang="ru-RU" sz="1400" i="1" dirty="0">
                          <a:effectLst/>
                        </a:rPr>
                        <a:t>перед</a:t>
                      </a:r>
                      <a:r>
                        <a:rPr lang="ru-RU" sz="1400" dirty="0">
                          <a:effectLst/>
                        </a:rPr>
                        <a:t> проверкой условия.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3049570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5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Цикл «</a:t>
            </a:r>
            <a:r>
              <a:rPr lang="en-US" altLang="ru-RU" sz="1600" b="1" dirty="0">
                <a:solidFill>
                  <a:srgbClr val="92D050"/>
                </a:solidFill>
              </a:rPr>
              <a:t>for»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В целом, алгоритм работы цикла выглядит следующим образом: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for (let 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= 0; 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&lt; 3; 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++) alert(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// </a:t>
            </a:r>
            <a:r>
              <a:rPr lang="ru-RU" sz="1600" dirty="0">
                <a:solidFill>
                  <a:schemeClr val="tx1"/>
                </a:solidFill>
              </a:rPr>
              <a:t>Выполнить начало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// </a:t>
            </a:r>
            <a:r>
              <a:rPr lang="ru-RU" sz="1600" dirty="0">
                <a:solidFill>
                  <a:schemeClr val="tx1"/>
                </a:solidFill>
              </a:rPr>
              <a:t>Если условие == </a:t>
            </a:r>
            <a:r>
              <a:rPr lang="en-US" sz="1600" dirty="0">
                <a:solidFill>
                  <a:schemeClr val="tx1"/>
                </a:solidFill>
              </a:rPr>
              <a:t>true → </a:t>
            </a:r>
            <a:r>
              <a:rPr lang="ru-RU" sz="1600" dirty="0">
                <a:solidFill>
                  <a:schemeClr val="tx1"/>
                </a:solidFill>
              </a:rPr>
              <a:t>Выполнить тело, Выполнить шаг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&lt; 3) { alert(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++;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// </a:t>
            </a:r>
            <a:r>
              <a:rPr lang="ru-RU" sz="1600" dirty="0">
                <a:solidFill>
                  <a:schemeClr val="tx1"/>
                </a:solidFill>
              </a:rPr>
              <a:t>Если условие == </a:t>
            </a:r>
            <a:r>
              <a:rPr lang="en-US" sz="1600" dirty="0">
                <a:solidFill>
                  <a:schemeClr val="tx1"/>
                </a:solidFill>
              </a:rPr>
              <a:t>true → </a:t>
            </a:r>
            <a:r>
              <a:rPr lang="ru-RU" sz="1600" dirty="0">
                <a:solidFill>
                  <a:schemeClr val="tx1"/>
                </a:solidFill>
              </a:rPr>
              <a:t>Выполнить тело, Выполнить шаг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&lt; 3) { alert(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++;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// </a:t>
            </a:r>
            <a:r>
              <a:rPr lang="ru-RU" sz="1600" dirty="0">
                <a:solidFill>
                  <a:schemeClr val="tx1"/>
                </a:solidFill>
              </a:rPr>
              <a:t>Если условие == </a:t>
            </a:r>
            <a:r>
              <a:rPr lang="en-US" sz="1600" dirty="0">
                <a:solidFill>
                  <a:schemeClr val="tx1"/>
                </a:solidFill>
              </a:rPr>
              <a:t>true → </a:t>
            </a:r>
            <a:r>
              <a:rPr lang="ru-RU" sz="1600" dirty="0">
                <a:solidFill>
                  <a:schemeClr val="tx1"/>
                </a:solidFill>
              </a:rPr>
              <a:t>Выполнить тело, Выполнить шаг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&lt; 3) { alert(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++;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// ...</a:t>
            </a:r>
            <a:r>
              <a:rPr lang="ru-RU" sz="1600" dirty="0">
                <a:solidFill>
                  <a:schemeClr val="tx1"/>
                </a:solidFill>
              </a:rPr>
              <a:t>конец, потому что теперь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== 3</a:t>
            </a:r>
            <a:endParaRPr lang="ru-RU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Вместо объявления новой переменной в условии цикла мы можем использовать уже существующую</a:t>
            </a:r>
            <a:endParaRPr lang="ru-RU" altLang="ru-RU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810360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92D050"/>
                </a:solidFill>
              </a:rPr>
              <a:t>Пропуск частей «</a:t>
            </a:r>
            <a:r>
              <a:rPr lang="en-US" altLang="ru-RU" sz="1600" dirty="0">
                <a:solidFill>
                  <a:srgbClr val="92D050"/>
                </a:solidFill>
              </a:rPr>
              <a:t>for»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Любая часть </a:t>
            </a:r>
            <a:r>
              <a:rPr lang="ru-RU" altLang="ru-RU" sz="1500" dirty="0" err="1">
                <a:solidFill>
                  <a:srgbClr val="FFFF00"/>
                </a:solidFill>
              </a:rPr>
              <a:t>for</a:t>
            </a:r>
            <a:r>
              <a:rPr lang="ru-RU" altLang="ru-RU" sz="1500" dirty="0">
                <a:solidFill>
                  <a:schemeClr val="tx1"/>
                </a:solidFill>
              </a:rPr>
              <a:t> может быть пропущена.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Для примера, мы можем пропустить начало если нам ничего не нужно делать перед стартом цикла.</a:t>
            </a:r>
            <a:endParaRPr lang="en-US" altLang="ru-RU" sz="15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Вот так: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i = 0; // мы уже имеем объявленную i с присвоенным значением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(; i &lt; 3; i++) { // нет необходимости в "начале"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( i ); // 0, 1, 2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en-US" altLang="ru-RU" sz="15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Можно убрать и шаг: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500" dirty="0" err="1">
                <a:solidFill>
                  <a:srgbClr val="FFC000"/>
                </a:solidFill>
              </a:rPr>
              <a:t>let</a:t>
            </a:r>
            <a:r>
              <a:rPr lang="ru-RU" altLang="ru-RU" sz="1500" dirty="0">
                <a:solidFill>
                  <a:srgbClr val="FFC000"/>
                </a:solidFill>
              </a:rPr>
              <a:t> i = 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500" dirty="0" err="1">
                <a:solidFill>
                  <a:srgbClr val="FFC000"/>
                </a:solidFill>
              </a:rPr>
              <a:t>for</a:t>
            </a:r>
            <a:r>
              <a:rPr lang="ru-RU" altLang="ru-RU" sz="1500" dirty="0">
                <a:solidFill>
                  <a:srgbClr val="FFC000"/>
                </a:solidFill>
              </a:rPr>
              <a:t> (; i &lt; 3;)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500" dirty="0">
                <a:solidFill>
                  <a:srgbClr val="FFC000"/>
                </a:solidFill>
              </a:rPr>
              <a:t>  </a:t>
            </a:r>
            <a:r>
              <a:rPr lang="ru-RU" altLang="ru-RU" sz="1500" dirty="0" err="1">
                <a:solidFill>
                  <a:srgbClr val="FFC000"/>
                </a:solidFill>
              </a:rPr>
              <a:t>alert</a:t>
            </a:r>
            <a:r>
              <a:rPr lang="ru-RU" altLang="ru-RU" sz="1500" dirty="0">
                <a:solidFill>
                  <a:srgbClr val="FFC000"/>
                </a:solidFill>
              </a:rPr>
              <a:t>( i++ );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500" dirty="0">
                <a:solidFill>
                  <a:srgbClr val="FFC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Это сделает цикл аналогичным </a:t>
            </a:r>
            <a:r>
              <a:rPr lang="ru-RU" altLang="ru-RU" sz="1500" dirty="0" err="1">
                <a:solidFill>
                  <a:srgbClr val="FFFF00"/>
                </a:solidFill>
              </a:rPr>
              <a:t>while</a:t>
            </a:r>
            <a:r>
              <a:rPr lang="ru-RU" altLang="ru-RU" sz="1500" dirty="0">
                <a:solidFill>
                  <a:srgbClr val="FFFF00"/>
                </a:solidFill>
              </a:rPr>
              <a:t> (i &lt; 3)</a:t>
            </a:r>
            <a:r>
              <a:rPr lang="ru-RU" altLang="ru-RU" sz="1500" dirty="0">
                <a:solidFill>
                  <a:schemeClr val="tx1"/>
                </a:solidFill>
              </a:rPr>
              <a:t>.</a:t>
            </a:r>
            <a:r>
              <a:rPr lang="ru-RU" altLang="ru-RU" sz="1500" dirty="0">
                <a:solidFill>
                  <a:srgbClr val="FFFF00"/>
                </a:solidFill>
                <a:latin typeface="BlinkMacSystemFont"/>
              </a:rPr>
              <a:t> </a:t>
            </a:r>
            <a:r>
              <a:rPr lang="ru-RU" altLang="ru-RU" sz="1500" dirty="0">
                <a:solidFill>
                  <a:srgbClr val="E2E3E7"/>
                </a:solidFill>
              </a:rPr>
              <a:t>При этом сами точки с запятой </a:t>
            </a:r>
            <a:r>
              <a:rPr lang="ru-RU" altLang="ru-RU" sz="1500" dirty="0">
                <a:solidFill>
                  <a:srgbClr val="FFFF00"/>
                </a:solidFill>
              </a:rPr>
              <a:t>;</a:t>
            </a:r>
            <a:r>
              <a:rPr lang="ru-RU" altLang="ru-RU" sz="1500" dirty="0">
                <a:solidFill>
                  <a:srgbClr val="E2E3E7"/>
                </a:solidFill>
              </a:rPr>
              <a:t> обязательно должны присутствовать, иначе будет ошибка синтаксиса.</a:t>
            </a:r>
            <a:r>
              <a:rPr lang="ru-RU" altLang="ru-RU" sz="15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5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Прерывание цикла: «</a:t>
            </a:r>
            <a:r>
              <a:rPr lang="en-US" altLang="ru-RU" sz="1600" b="1" dirty="0">
                <a:solidFill>
                  <a:srgbClr val="92D050"/>
                </a:solidFill>
              </a:rPr>
              <a:t>break»</a:t>
            </a:r>
            <a:endParaRPr lang="ru-RU" altLang="ru-RU" sz="16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Обычно цикл завершается при вычислении </a:t>
            </a:r>
            <a:r>
              <a:rPr lang="ru-RU" altLang="ru-RU" sz="1600" i="1" dirty="0">
                <a:solidFill>
                  <a:srgbClr val="E2E3E7"/>
                </a:solidFill>
              </a:rPr>
              <a:t>условия</a:t>
            </a:r>
            <a:r>
              <a:rPr lang="ru-RU" altLang="ru-RU" sz="1600" dirty="0">
                <a:solidFill>
                  <a:srgbClr val="E2E3E7"/>
                </a:solidFill>
              </a:rPr>
              <a:t> в </a:t>
            </a:r>
            <a:r>
              <a:rPr lang="ru-RU" altLang="ru-RU" sz="1600" dirty="0" err="1">
                <a:solidFill>
                  <a:srgbClr val="FFFF00"/>
                </a:solidFill>
              </a:rPr>
              <a:t>false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Но можно выйти из цикла в любой момент с помощью специальной  директивы </a:t>
            </a:r>
            <a:r>
              <a:rPr lang="ru-RU" altLang="ru-RU" sz="1600" dirty="0" err="1">
                <a:solidFill>
                  <a:srgbClr val="FFFF00"/>
                </a:solidFill>
              </a:rPr>
              <a:t>break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Пример: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sum = 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while (true)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let value = +prompt("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Введите число", '');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(!value) break; // (*)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sum += value;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Сумма: ' +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sum );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Директива </a:t>
            </a:r>
            <a:r>
              <a:rPr lang="ru-RU" altLang="ru-RU" sz="1600" dirty="0" err="1">
                <a:solidFill>
                  <a:srgbClr val="FFFF00"/>
                </a:solidFill>
              </a:rPr>
              <a:t>break</a:t>
            </a:r>
            <a:r>
              <a:rPr lang="ru-RU" altLang="ru-RU" sz="1600" dirty="0">
                <a:solidFill>
                  <a:srgbClr val="E2E3E7"/>
                </a:solidFill>
              </a:rPr>
              <a:t> в строке </a:t>
            </a:r>
            <a:r>
              <a:rPr lang="ru-RU" altLang="ru-RU" sz="1600" dirty="0">
                <a:solidFill>
                  <a:srgbClr val="FFFF00"/>
                </a:solidFill>
              </a:rPr>
              <a:t>(*)</a:t>
            </a:r>
            <a:r>
              <a:rPr lang="ru-RU" altLang="ru-RU" sz="1600" dirty="0">
                <a:solidFill>
                  <a:srgbClr val="E2E3E7"/>
                </a:solidFill>
              </a:rPr>
              <a:t> полностью прекращает выполнение цикла и передаёт управление на строку за его телом, то есть на </a:t>
            </a:r>
            <a:r>
              <a:rPr lang="ru-RU" altLang="ru-RU" sz="1600" dirty="0" err="1">
                <a:solidFill>
                  <a:srgbClr val="FFFF00"/>
                </a:solidFill>
              </a:rPr>
              <a:t>alert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6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Переход к следующей итерации: </a:t>
            </a:r>
            <a:r>
              <a:rPr lang="ru-RU" altLang="ru-RU" sz="1600" b="1" dirty="0" err="1">
                <a:solidFill>
                  <a:srgbClr val="92D050"/>
                </a:solidFill>
              </a:rPr>
              <a:t>continue</a:t>
            </a:r>
            <a:endParaRPr lang="ru-RU" altLang="ru-RU" sz="16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Директива </a:t>
            </a:r>
            <a:r>
              <a:rPr lang="ru-RU" altLang="ru-RU" sz="1600" dirty="0" err="1">
                <a:solidFill>
                  <a:srgbClr val="FFFF00"/>
                </a:solidFill>
              </a:rPr>
              <a:t>continue</a:t>
            </a:r>
            <a:r>
              <a:rPr lang="ru-RU" altLang="ru-RU" sz="1600" dirty="0">
                <a:solidFill>
                  <a:srgbClr val="E2E3E7"/>
                </a:solidFill>
              </a:rPr>
              <a:t> – «облегчённая версия» </a:t>
            </a:r>
            <a:r>
              <a:rPr lang="ru-RU" altLang="ru-RU" sz="1600" dirty="0" err="1">
                <a:solidFill>
                  <a:srgbClr val="FFFF00"/>
                </a:solidFill>
              </a:rPr>
              <a:t>break</a:t>
            </a:r>
            <a:r>
              <a:rPr lang="ru-RU" altLang="ru-RU" sz="1600" dirty="0">
                <a:solidFill>
                  <a:srgbClr val="E2E3E7"/>
                </a:solidFill>
              </a:rPr>
              <a:t>. При её выполнении цикл не прерывается, а переходит к следующей итерации (если условие все ещё равно 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rgbClr val="E2E3E7"/>
                </a:solidFill>
              </a:rPr>
              <a:t>).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Например, цикл ниже использует </a:t>
            </a:r>
            <a:r>
              <a:rPr lang="ru-RU" altLang="ru-RU" sz="1600" dirty="0" err="1">
                <a:solidFill>
                  <a:srgbClr val="FFFF00"/>
                </a:solidFill>
              </a:rPr>
              <a:t>continue</a:t>
            </a:r>
            <a:r>
              <a:rPr lang="ru-RU" altLang="ru-RU" sz="1600" dirty="0">
                <a:solidFill>
                  <a:srgbClr val="E2E3E7"/>
                </a:solidFill>
              </a:rPr>
              <a:t>, чтобы выводить только нечётные значения: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for (let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0;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&lt; 10;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++)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//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если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true,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пропустить оставшуюся часть тела цикла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% 2 == 0) continue;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); // 1,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затем 3, 5, 7, 9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Для чётных значений </a:t>
            </a:r>
            <a:r>
              <a:rPr lang="ru-RU" altLang="ru-RU" sz="1600" dirty="0">
                <a:solidFill>
                  <a:srgbClr val="FFFF00"/>
                </a:solidFill>
              </a:rPr>
              <a:t>i</a:t>
            </a:r>
            <a:r>
              <a:rPr lang="ru-RU" altLang="ru-RU" sz="1600" dirty="0">
                <a:solidFill>
                  <a:srgbClr val="E2E3E7"/>
                </a:solidFill>
              </a:rPr>
              <a:t>, директива </a:t>
            </a:r>
            <a:r>
              <a:rPr lang="ru-RU" altLang="ru-RU" sz="1600" dirty="0" err="1">
                <a:solidFill>
                  <a:srgbClr val="FFFF00"/>
                </a:solidFill>
              </a:rPr>
              <a:t>continue</a:t>
            </a:r>
            <a:r>
              <a:rPr lang="ru-RU" altLang="ru-RU" sz="1600" dirty="0">
                <a:solidFill>
                  <a:srgbClr val="E2E3E7"/>
                </a:solidFill>
              </a:rPr>
              <a:t> прекращает выполнение тела цикла и передаёт управление на следующую итерацию </a:t>
            </a:r>
            <a:r>
              <a:rPr lang="ru-RU" altLang="ru-RU" sz="1600" dirty="0" err="1">
                <a:solidFill>
                  <a:srgbClr val="FFFF00"/>
                </a:solidFill>
              </a:rPr>
              <a:t>for</a:t>
            </a:r>
            <a:r>
              <a:rPr lang="ru-RU" altLang="ru-RU" sz="1600" dirty="0">
                <a:solidFill>
                  <a:srgbClr val="E2E3E7"/>
                </a:solidFill>
              </a:rPr>
              <a:t> (со следующим числом). Таким образом </a:t>
            </a:r>
            <a:r>
              <a:rPr lang="ru-RU" altLang="ru-RU" sz="1600" dirty="0" err="1">
                <a:solidFill>
                  <a:srgbClr val="FFFF00"/>
                </a:solidFill>
              </a:rPr>
              <a:t>alert</a:t>
            </a:r>
            <a:r>
              <a:rPr lang="ru-RU" altLang="ru-RU" sz="1600" dirty="0">
                <a:solidFill>
                  <a:srgbClr val="E2E3E7"/>
                </a:solidFill>
              </a:rPr>
              <a:t> вызывается только для нечётных значений.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  <a:endParaRPr lang="ru-RU" altLang="ru-RU" sz="19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733BC-A3E5-4A63-AB5A-19D4896A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68" y="267494"/>
            <a:ext cx="6447501" cy="458366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мы помним с прошлого занятия</a:t>
            </a:r>
            <a:r>
              <a:rPr lang="en-US" dirty="0"/>
              <a:t>?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6BF2D-99A0-4072-B791-8B365B2C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3558"/>
            <a:ext cx="7376367" cy="381642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/>
              <a:t>Какие логические операторы бывают?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Алгоритм работы оператора логического ИЛИ?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Алгоритм работы оператора логического присваивания ИЛИ?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Алгоритм работы оператора логического И?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Алгоритм работы оператора логического присваивания И?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Что такое оператор нулевого слияния (??)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Допустимо ли использование ?? вместе с </a:t>
            </a:r>
            <a:r>
              <a:rPr lang="ru-RU" sz="1800" dirty="0">
                <a:latin typeface="Consolas" panose="020B0609020204030204" pitchFamily="49" charset="0"/>
              </a:rPr>
              <a:t>&amp;&amp;</a:t>
            </a:r>
            <a:r>
              <a:rPr lang="ru-RU" sz="1800" dirty="0"/>
              <a:t> или ||?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Сравнение оператора нулевого слияния с оператором логического ИЛИ</a:t>
            </a:r>
            <a:r>
              <a:rPr lang="en-US" sz="1800" dirty="0"/>
              <a:t>?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Что такое Оператор нулевого присваивания (??=)</a:t>
            </a:r>
            <a:r>
              <a:rPr lang="en-US" sz="1800" dirty="0"/>
              <a:t>?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7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Переход к следующей итерации: </a:t>
            </a:r>
            <a:r>
              <a:rPr lang="ru-RU" altLang="ru-RU" sz="1600" b="1" dirty="0" err="1">
                <a:solidFill>
                  <a:srgbClr val="92D050"/>
                </a:solidFill>
              </a:rPr>
              <a:t>continue</a:t>
            </a:r>
            <a:endParaRPr lang="ru-RU" altLang="ru-RU" sz="16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Директива </a:t>
            </a:r>
            <a:r>
              <a:rPr lang="ru-RU" altLang="ru-RU" sz="1600" dirty="0" err="1">
                <a:solidFill>
                  <a:srgbClr val="FFFF00"/>
                </a:solidFill>
              </a:rPr>
              <a:t>continue</a:t>
            </a:r>
            <a:r>
              <a:rPr lang="ru-RU" altLang="ru-RU" sz="1600" dirty="0">
                <a:solidFill>
                  <a:srgbClr val="E2E3E7"/>
                </a:solidFill>
              </a:rPr>
              <a:t> – «облегчённая версия» </a:t>
            </a:r>
            <a:r>
              <a:rPr lang="ru-RU" altLang="ru-RU" sz="1600" dirty="0" err="1">
                <a:solidFill>
                  <a:srgbClr val="FFFF00"/>
                </a:solidFill>
              </a:rPr>
              <a:t>break</a:t>
            </a:r>
            <a:r>
              <a:rPr lang="ru-RU" altLang="ru-RU" sz="1600" dirty="0">
                <a:solidFill>
                  <a:srgbClr val="E2E3E7"/>
                </a:solidFill>
              </a:rPr>
              <a:t>. При её выполнении цикл не прерывается, а переходит к следующей итерации (если условие все ещё равно 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rgbClr val="E2E3E7"/>
                </a:solidFill>
              </a:rPr>
              <a:t>).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Например, цикл ниже использует </a:t>
            </a:r>
            <a:r>
              <a:rPr lang="ru-RU" altLang="ru-RU" sz="1600" dirty="0" err="1">
                <a:solidFill>
                  <a:srgbClr val="FFFF00"/>
                </a:solidFill>
              </a:rPr>
              <a:t>continue</a:t>
            </a:r>
            <a:r>
              <a:rPr lang="ru-RU" altLang="ru-RU" sz="1600" dirty="0">
                <a:solidFill>
                  <a:srgbClr val="E2E3E7"/>
                </a:solidFill>
              </a:rPr>
              <a:t>, чтобы выводить только нечётные значения: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for (let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0;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&lt; 10;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++)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//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если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true,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пропустить оставшуюся часть тела цикла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% 2 == 0) continue;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); // 1,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затем 3, 5, 7, 9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Для чётных значений </a:t>
            </a:r>
            <a:r>
              <a:rPr lang="ru-RU" altLang="ru-RU" sz="1600" dirty="0">
                <a:solidFill>
                  <a:srgbClr val="FFFF00"/>
                </a:solidFill>
              </a:rPr>
              <a:t>i</a:t>
            </a:r>
            <a:r>
              <a:rPr lang="ru-RU" altLang="ru-RU" sz="1600" dirty="0">
                <a:solidFill>
                  <a:srgbClr val="E2E3E7"/>
                </a:solidFill>
              </a:rPr>
              <a:t>, директива </a:t>
            </a:r>
            <a:r>
              <a:rPr lang="ru-RU" altLang="ru-RU" sz="1600" dirty="0" err="1">
                <a:solidFill>
                  <a:srgbClr val="FFFF00"/>
                </a:solidFill>
              </a:rPr>
              <a:t>continue</a:t>
            </a:r>
            <a:r>
              <a:rPr lang="ru-RU" altLang="ru-RU" sz="1600" dirty="0">
                <a:solidFill>
                  <a:srgbClr val="E2E3E7"/>
                </a:solidFill>
              </a:rPr>
              <a:t> прекращает выполнение тела цикла и передаёт управление на следующую итерацию </a:t>
            </a:r>
            <a:r>
              <a:rPr lang="ru-RU" altLang="ru-RU" sz="1600" dirty="0" err="1">
                <a:solidFill>
                  <a:srgbClr val="FFFF00"/>
                </a:solidFill>
              </a:rPr>
              <a:t>for</a:t>
            </a:r>
            <a:r>
              <a:rPr lang="ru-RU" altLang="ru-RU" sz="1600" dirty="0">
                <a:solidFill>
                  <a:srgbClr val="E2E3E7"/>
                </a:solidFill>
              </a:rPr>
              <a:t> (со следующим числом). Таким образом </a:t>
            </a:r>
            <a:r>
              <a:rPr lang="ru-RU" altLang="ru-RU" sz="1600" dirty="0" err="1">
                <a:solidFill>
                  <a:srgbClr val="FFFF00"/>
                </a:solidFill>
              </a:rPr>
              <a:t>alert</a:t>
            </a:r>
            <a:r>
              <a:rPr lang="ru-RU" altLang="ru-RU" sz="1600" dirty="0">
                <a:solidFill>
                  <a:srgbClr val="E2E3E7"/>
                </a:solidFill>
              </a:rPr>
              <a:t> вызывается только для нечётных значений.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  <a:endParaRPr lang="ru-RU" altLang="ru-RU" sz="19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9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Нельзя использовать </a:t>
            </a:r>
            <a:r>
              <a:rPr lang="ru-RU" altLang="ru-RU" sz="1600" b="1" dirty="0" err="1">
                <a:solidFill>
                  <a:srgbClr val="92D050"/>
                </a:solidFill>
              </a:rPr>
              <a:t>break</a:t>
            </a:r>
            <a:r>
              <a:rPr lang="ru-RU" altLang="ru-RU" sz="1600" b="1" dirty="0">
                <a:solidFill>
                  <a:srgbClr val="92D050"/>
                </a:solidFill>
              </a:rPr>
              <a:t>/</a:t>
            </a:r>
            <a:r>
              <a:rPr lang="ru-RU" altLang="ru-RU" sz="1600" b="1" dirty="0" err="1">
                <a:solidFill>
                  <a:srgbClr val="92D050"/>
                </a:solidFill>
              </a:rPr>
              <a:t>continue</a:t>
            </a:r>
            <a:r>
              <a:rPr lang="ru-RU" altLang="ru-RU" sz="1600" b="1" dirty="0">
                <a:solidFill>
                  <a:srgbClr val="92D050"/>
                </a:solidFill>
              </a:rPr>
              <a:t> справа от оператора „?“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Обратите внимание, что эти синтаксические конструкции не являются выражениями и не могут быть использованы с тернарным оператором </a:t>
            </a:r>
            <a:r>
              <a:rPr lang="ru-RU" altLang="ru-RU" sz="1600" dirty="0">
                <a:solidFill>
                  <a:srgbClr val="FFFF00"/>
                </a:solidFill>
              </a:rPr>
              <a:t>?</a:t>
            </a:r>
            <a:r>
              <a:rPr lang="ru-RU" altLang="ru-RU" sz="1600" dirty="0">
                <a:solidFill>
                  <a:schemeClr val="tx1"/>
                </a:solidFill>
              </a:rPr>
              <a:t>. В частности, использование таких директив, как </a:t>
            </a:r>
            <a:r>
              <a:rPr lang="ru-RU" altLang="ru-RU" sz="1600" dirty="0" err="1">
                <a:solidFill>
                  <a:srgbClr val="FFFF00"/>
                </a:solidFill>
              </a:rPr>
              <a:t>break</a:t>
            </a:r>
            <a:r>
              <a:rPr lang="ru-RU" altLang="ru-RU" sz="1600" dirty="0">
                <a:solidFill>
                  <a:srgbClr val="FFFF00"/>
                </a:solidFill>
              </a:rPr>
              <a:t>/</a:t>
            </a:r>
            <a:r>
              <a:rPr lang="ru-RU" altLang="ru-RU" sz="1600" dirty="0" err="1">
                <a:solidFill>
                  <a:srgbClr val="FFFF00"/>
                </a:solidFill>
              </a:rPr>
              <a:t>continue</a:t>
            </a:r>
            <a:r>
              <a:rPr lang="ru-RU" altLang="ru-RU" sz="1600" dirty="0">
                <a:solidFill>
                  <a:schemeClr val="tx1"/>
                </a:solidFill>
              </a:rPr>
              <a:t>, вызовет ошибку.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(i &gt; 5)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(i);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else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continue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…и перепишем его, используя тернарный оператор: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(i &gt; 5) ?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(i) :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continue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 //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continue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здесь приведёт к ошибке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…то будет синтаксическая ошибка.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Это ещё один повод не использовать оператор вопросительного знака ? вместо </a:t>
            </a:r>
            <a:r>
              <a:rPr lang="ru-RU" altLang="ru-RU" sz="1600" dirty="0" err="1">
                <a:solidFill>
                  <a:srgbClr val="FFFF00"/>
                </a:solidFill>
              </a:rPr>
              <a:t>if</a:t>
            </a:r>
            <a:r>
              <a:rPr lang="ru-RU" altLang="ru-RU" sz="16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41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Метки для </a:t>
            </a:r>
            <a:r>
              <a:rPr lang="en-US" altLang="ru-RU" sz="1600" b="1" dirty="0">
                <a:solidFill>
                  <a:srgbClr val="92D050"/>
                </a:solidFill>
              </a:rPr>
              <a:t>break/continue</a:t>
            </a:r>
            <a:endParaRPr lang="ru-RU" altLang="ru-RU" sz="1600" b="1" dirty="0">
              <a:solidFill>
                <a:srgbClr val="92D05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500" dirty="0"/>
              <a:t>Бывает, нужно выйти одновременно из нескольких уровней цикла сразу.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Метка имеет вид идентификатора с двоеточием перед циклом: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labelName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(...) {...}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500" dirty="0">
                <a:solidFill>
                  <a:srgbClr val="E2E3E7"/>
                </a:solidFill>
              </a:rPr>
              <a:t>Вызов </a:t>
            </a:r>
            <a:r>
              <a:rPr lang="ru-RU" altLang="ru-RU" sz="1500" dirty="0" err="1">
                <a:solidFill>
                  <a:srgbClr val="FFFF00"/>
                </a:solidFill>
              </a:rPr>
              <a:t>break</a:t>
            </a:r>
            <a:r>
              <a:rPr lang="ru-RU" altLang="ru-RU" sz="1500" dirty="0">
                <a:solidFill>
                  <a:srgbClr val="FFFF00"/>
                </a:solidFill>
              </a:rPr>
              <a:t> &lt;</a:t>
            </a:r>
            <a:r>
              <a:rPr lang="ru-RU" altLang="ru-RU" sz="1500" dirty="0" err="1">
                <a:solidFill>
                  <a:srgbClr val="FFFF00"/>
                </a:solidFill>
              </a:rPr>
              <a:t>labelName</a:t>
            </a:r>
            <a:r>
              <a:rPr lang="ru-RU" altLang="ru-RU" sz="1500" dirty="0">
                <a:solidFill>
                  <a:schemeClr val="tx1"/>
                </a:solidFill>
              </a:rPr>
              <a:t>&gt;</a:t>
            </a:r>
            <a:r>
              <a:rPr lang="ru-RU" altLang="ru-RU" sz="1500" dirty="0">
                <a:solidFill>
                  <a:srgbClr val="E2E3E7"/>
                </a:solidFill>
              </a:rPr>
              <a:t> в цикле ниже ищет ближайший внешний цикл с такой меткой и переходит в его конец.</a:t>
            </a:r>
            <a:r>
              <a:rPr lang="ru-RU" altLang="ru-RU" sz="1500" dirty="0">
                <a:solidFill>
                  <a:schemeClr val="tx1"/>
                </a:solidFill>
              </a:rPr>
              <a:t> 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outer</a:t>
            </a: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: for (let </a:t>
            </a:r>
            <a:r>
              <a:rPr lang="en-US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= 0; </a:t>
            </a:r>
            <a:r>
              <a:rPr lang="en-US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&lt; 3; </a:t>
            </a:r>
            <a:r>
              <a:rPr lang="en-US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++)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for (let j = 0; j &lt; 3; </a:t>
            </a:r>
            <a:r>
              <a:rPr lang="en-US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j++</a:t>
            </a: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)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let input = prompt(`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Значение на координатах (${</a:t>
            </a:r>
            <a:r>
              <a:rPr lang="en-US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},${j})`, '');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// 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если пустая строка или Отмена, то выйти из обоих циклов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if (!input) break 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outer</a:t>
            </a: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; // (*)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// 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сделать что-нибудь со значениями...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}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alert('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Готово!’);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500" dirty="0" err="1">
                <a:solidFill>
                  <a:srgbClr val="FFFF00"/>
                </a:solidFill>
              </a:rPr>
              <a:t>break</a:t>
            </a:r>
            <a:r>
              <a:rPr lang="ru-RU" altLang="ru-RU" sz="1500" dirty="0">
                <a:solidFill>
                  <a:srgbClr val="FFFF00"/>
                </a:solidFill>
              </a:rPr>
              <a:t> </a:t>
            </a:r>
            <a:r>
              <a:rPr lang="ru-RU" altLang="ru-RU" sz="1500" dirty="0" err="1">
                <a:solidFill>
                  <a:srgbClr val="FFFF00"/>
                </a:solidFill>
              </a:rPr>
              <a:t>outer</a:t>
            </a:r>
            <a:r>
              <a:rPr lang="ru-RU" altLang="ru-RU" sz="1500" dirty="0">
                <a:solidFill>
                  <a:srgbClr val="FFFF00"/>
                </a:solidFill>
              </a:rPr>
              <a:t> </a:t>
            </a:r>
            <a:r>
              <a:rPr lang="ru-RU" altLang="ru-RU" sz="1500" dirty="0">
                <a:solidFill>
                  <a:schemeClr val="tx1"/>
                </a:solidFill>
              </a:rPr>
              <a:t>будет разорван внешний цикл до метки с именем </a:t>
            </a:r>
            <a:r>
              <a:rPr lang="ru-RU" altLang="ru-RU" sz="1500" dirty="0" err="1">
                <a:solidFill>
                  <a:schemeClr val="tx1"/>
                </a:solidFill>
              </a:rPr>
              <a:t>outer</a:t>
            </a:r>
            <a:r>
              <a:rPr lang="ru-RU" altLang="ru-RU" sz="1500" dirty="0">
                <a:solidFill>
                  <a:schemeClr val="tx1"/>
                </a:solidFill>
              </a:rPr>
              <a:t>. Таким образом управление перейдёт со строки, помеченной (*), к </a:t>
            </a:r>
            <a:r>
              <a:rPr lang="ru-RU" altLang="ru-RU" sz="1500" dirty="0" err="1">
                <a:solidFill>
                  <a:schemeClr val="tx1"/>
                </a:solidFill>
              </a:rPr>
              <a:t>alert</a:t>
            </a:r>
            <a:r>
              <a:rPr lang="ru-RU" altLang="ru-RU" sz="1500" dirty="0">
                <a:solidFill>
                  <a:schemeClr val="tx1"/>
                </a:solidFill>
              </a:rPr>
              <a:t>('Готово!').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9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17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Метки не позволяют «прыгнуть» куда угодно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Метки не дают возможности передавать управление в произвольное место кода.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Например, нет возможности сделать следующее: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break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label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 // не прыгает к метке ниже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label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(...)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Директива </a:t>
            </a:r>
            <a:r>
              <a:rPr lang="ru-RU" altLang="ru-RU" sz="1600" dirty="0" err="1">
                <a:solidFill>
                  <a:srgbClr val="FFFF00"/>
                </a:solidFill>
              </a:rPr>
              <a:t>break</a:t>
            </a:r>
            <a:r>
              <a:rPr lang="ru-RU" altLang="ru-RU" sz="1600" dirty="0">
                <a:solidFill>
                  <a:schemeClr val="tx1"/>
                </a:solidFill>
              </a:rPr>
              <a:t> должна находиться внутри блока кода. Технически, подойдет любой маркированный блок кода, например: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label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// ...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break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label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 // работает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// ...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047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285011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while </a:t>
            </a:r>
            <a:r>
              <a:rPr lang="ru-RU" sz="2400" b="1" dirty="0"/>
              <a:t>и </a:t>
            </a:r>
            <a:r>
              <a:rPr lang="en-US" sz="2400" b="1" dirty="0"/>
              <a:t>for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b="1" dirty="0">
                <a:solidFill>
                  <a:srgbClr val="92D050"/>
                </a:solidFill>
              </a:rPr>
              <a:t>Итого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FFFF00"/>
                </a:solidFill>
              </a:rPr>
              <a:t>while</a:t>
            </a:r>
            <a:r>
              <a:rPr lang="ru-RU" altLang="ru-RU" sz="1600" dirty="0">
                <a:solidFill>
                  <a:schemeClr val="tx1"/>
                </a:solidFill>
              </a:rPr>
              <a:t> – Проверяет условие перед каждой итерацией.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FFFF00"/>
                </a:solidFill>
              </a:rPr>
              <a:t>do</a:t>
            </a:r>
            <a:r>
              <a:rPr lang="ru-RU" altLang="ru-RU" sz="1600" dirty="0">
                <a:solidFill>
                  <a:srgbClr val="FFFF00"/>
                </a:solidFill>
              </a:rPr>
              <a:t>..</a:t>
            </a:r>
            <a:r>
              <a:rPr lang="ru-RU" altLang="ru-RU" sz="1600" dirty="0" err="1">
                <a:solidFill>
                  <a:srgbClr val="FFFF00"/>
                </a:solidFill>
              </a:rPr>
              <a:t>while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– Проверяет условие после каждой итерации.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FF00"/>
                </a:solidFill>
              </a:rPr>
              <a:t>for</a:t>
            </a:r>
            <a:r>
              <a:rPr lang="ru-RU" altLang="ru-RU" sz="1600" dirty="0">
                <a:solidFill>
                  <a:srgbClr val="FFFF00"/>
                </a:solidFill>
              </a:rPr>
              <a:t> (;;) </a:t>
            </a:r>
            <a:r>
              <a:rPr lang="ru-RU" altLang="ru-RU" sz="1600" dirty="0">
                <a:solidFill>
                  <a:schemeClr val="tx1"/>
                </a:solidFill>
              </a:rPr>
              <a:t>– Проверяет условие перед каждой итерацией, есть возможность задать дополнительные настройки.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Чтобы организовать бесконечный цикл, используют конструкцию </a:t>
            </a:r>
            <a:r>
              <a:rPr lang="ru-RU" altLang="ru-RU" sz="1600" dirty="0" err="1">
                <a:solidFill>
                  <a:srgbClr val="FFFF00"/>
                </a:solidFill>
              </a:rPr>
              <a:t>while</a:t>
            </a:r>
            <a:r>
              <a:rPr lang="ru-RU" altLang="ru-RU" sz="1600" dirty="0">
                <a:solidFill>
                  <a:srgbClr val="FFFF00"/>
                </a:solidFill>
              </a:rPr>
              <a:t> (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rgbClr val="FFFF00"/>
                </a:solidFill>
              </a:rPr>
              <a:t>)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При этом он, как и любой другой цикл, может быть прерван директивой </a:t>
            </a:r>
            <a:r>
              <a:rPr lang="ru-RU" altLang="ru-RU" sz="1600" dirty="0" err="1">
                <a:solidFill>
                  <a:srgbClr val="FFFF00"/>
                </a:solidFill>
              </a:rPr>
              <a:t>break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Если на данной итерации цикла делать больше ничего не надо, но полностью прекращать цикл не следует – используют директиву </a:t>
            </a:r>
            <a:r>
              <a:rPr lang="ru-RU" altLang="ru-RU" sz="1600" dirty="0" err="1">
                <a:solidFill>
                  <a:srgbClr val="FFFF00"/>
                </a:solidFill>
              </a:rPr>
              <a:t>continue</a:t>
            </a:r>
            <a:r>
              <a:rPr lang="ru-RU" altLang="ru-RU" sz="1600" dirty="0">
                <a:solidFill>
                  <a:schemeClr val="tx1"/>
                </a:solidFill>
              </a:rPr>
              <a:t>. Обе этих директивы поддерживают метки, которые ставятся перед циклом. </a:t>
            </a:r>
            <a:r>
              <a:rPr lang="ru-RU" altLang="ru-RU" sz="1600" dirty="0">
                <a:solidFill>
                  <a:srgbClr val="FFFF00"/>
                </a:solidFill>
              </a:rPr>
              <a:t>Метки</a:t>
            </a:r>
            <a:r>
              <a:rPr lang="ru-RU" altLang="ru-RU" sz="1600" dirty="0">
                <a:solidFill>
                  <a:schemeClr val="tx1"/>
                </a:solidFill>
              </a:rPr>
              <a:t> – единственный способ для </a:t>
            </a:r>
            <a:r>
              <a:rPr lang="ru-RU" altLang="ru-RU" sz="1600" dirty="0" err="1">
                <a:solidFill>
                  <a:srgbClr val="FFFF00"/>
                </a:solidFill>
              </a:rPr>
              <a:t>break</a:t>
            </a:r>
            <a:r>
              <a:rPr lang="ru-RU" altLang="ru-RU" sz="1600" dirty="0">
                <a:solidFill>
                  <a:srgbClr val="FFFF00"/>
                </a:solidFill>
              </a:rPr>
              <a:t>/</a:t>
            </a:r>
            <a:r>
              <a:rPr lang="ru-RU" altLang="ru-RU" sz="1600" dirty="0" err="1">
                <a:solidFill>
                  <a:srgbClr val="FFFF00"/>
                </a:solidFill>
              </a:rPr>
              <a:t>continue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выйти за пределы текущего цикла, повлиять на выполнение внешнего. Заметим, что метки не позволяют прыгнуть в произвольное место кода, в </a:t>
            </a:r>
            <a:r>
              <a:rPr lang="ru-RU" altLang="ru-RU" sz="1600" dirty="0" err="1">
                <a:solidFill>
                  <a:schemeClr val="tx1"/>
                </a:solidFill>
              </a:rPr>
              <a:t>JavaScript</a:t>
            </a:r>
            <a:r>
              <a:rPr lang="ru-RU" altLang="ru-RU" sz="1600" dirty="0">
                <a:solidFill>
                  <a:schemeClr val="tx1"/>
                </a:solidFill>
              </a:rPr>
              <a:t> нет такой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3691935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07278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chemeClr val="tx1"/>
                </a:solidFill>
              </a:rPr>
              <a:t>1. Какое последнее значение выведет этот код? Почему?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i = 3;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while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(i)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( i-- 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chemeClr val="tx1"/>
                </a:solidFill>
              </a:rPr>
              <a:t>2. Для каждого цикла запишите, какие значения он выведет. Потом сравните с ответом. Оба цикла выводят </a:t>
            </a:r>
            <a:r>
              <a:rPr lang="ru-RU" sz="1400" kern="100" dirty="0" err="1">
                <a:solidFill>
                  <a:srgbClr val="FFFF00"/>
                </a:solidFill>
              </a:rPr>
              <a:t>alert</a:t>
            </a:r>
            <a:r>
              <a:rPr lang="ru-RU" sz="1400" kern="100" dirty="0">
                <a:solidFill>
                  <a:schemeClr val="tx1"/>
                </a:solidFill>
              </a:rPr>
              <a:t> с одинаковыми значениями или нет?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chemeClr val="tx1"/>
                </a:solidFill>
              </a:rPr>
              <a:t>Префиксный вариант ++i: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i = 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while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(++i &lt; 5) 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( i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chemeClr val="tx1"/>
                </a:solidFill>
              </a:rPr>
              <a:t>Постфиксный вариант i++: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i = 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while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(i++ &lt; 5) 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( i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chemeClr val="tx1"/>
                </a:solidFill>
              </a:rPr>
              <a:t>3. </a:t>
            </a:r>
            <a:r>
              <a:rPr lang="ru-RU" altLang="ru-RU" sz="1400" dirty="0">
                <a:solidFill>
                  <a:srgbClr val="E2E3E7"/>
                </a:solidFill>
              </a:rPr>
              <a:t>При помощи цикла </a:t>
            </a:r>
            <a:r>
              <a:rPr lang="ru-RU" altLang="ru-RU" sz="1400" dirty="0" err="1">
                <a:solidFill>
                  <a:srgbClr val="FFFF00"/>
                </a:solidFill>
              </a:rPr>
              <a:t>for</a:t>
            </a:r>
            <a:r>
              <a:rPr lang="ru-RU" altLang="ru-RU" sz="1400" dirty="0">
                <a:solidFill>
                  <a:srgbClr val="E2E3E7"/>
                </a:solidFill>
              </a:rPr>
              <a:t> выведите чётные числа от </a:t>
            </a:r>
            <a:r>
              <a:rPr lang="ru-RU" altLang="ru-RU" sz="1400" dirty="0">
                <a:solidFill>
                  <a:srgbClr val="FFFF00"/>
                </a:solidFill>
              </a:rPr>
              <a:t>2</a:t>
            </a:r>
            <a:r>
              <a:rPr lang="ru-RU" altLang="ru-RU" sz="1400" dirty="0">
                <a:solidFill>
                  <a:srgbClr val="E2E3E7"/>
                </a:solidFill>
              </a:rPr>
              <a:t> до </a:t>
            </a:r>
            <a:r>
              <a:rPr lang="ru-RU" altLang="ru-RU" sz="1400" dirty="0">
                <a:solidFill>
                  <a:srgbClr val="FFFF00"/>
                </a:solidFill>
              </a:rPr>
              <a:t>10</a:t>
            </a:r>
            <a:r>
              <a:rPr lang="ru-RU" altLang="ru-RU" sz="1400" dirty="0">
                <a:solidFill>
                  <a:srgbClr val="E2E3E7"/>
                </a:solidFill>
              </a:rPr>
              <a:t>.</a:t>
            </a:r>
            <a:r>
              <a:rPr lang="ru-RU" altLang="ru-RU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400" dirty="0">
                <a:solidFill>
                  <a:schemeClr val="tx1"/>
                </a:solidFill>
              </a:rPr>
              <a:t>4. Перепишите код, заменив цикл </a:t>
            </a:r>
            <a:r>
              <a:rPr lang="en-US" altLang="ru-RU" sz="1400" dirty="0">
                <a:solidFill>
                  <a:schemeClr val="tx1"/>
                </a:solidFill>
              </a:rPr>
              <a:t>for </a:t>
            </a:r>
            <a:r>
              <a:rPr lang="ru-RU" altLang="ru-RU" sz="1400" dirty="0">
                <a:solidFill>
                  <a:schemeClr val="tx1"/>
                </a:solidFill>
              </a:rPr>
              <a:t>на </a:t>
            </a:r>
            <a:r>
              <a:rPr lang="en-US" altLang="ru-RU" sz="1400" dirty="0">
                <a:solidFill>
                  <a:schemeClr val="tx1"/>
                </a:solidFill>
              </a:rPr>
              <a:t>while, </a:t>
            </a:r>
            <a:r>
              <a:rPr lang="ru-RU" altLang="ru-RU" sz="1400" dirty="0">
                <a:solidFill>
                  <a:schemeClr val="tx1"/>
                </a:solidFill>
              </a:rPr>
              <a:t>без изменения поведения цикла.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for (let </a:t>
            </a:r>
            <a:r>
              <a:rPr lang="en-US" alt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= 0; </a:t>
            </a:r>
            <a:r>
              <a:rPr lang="en-US" alt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&lt; 3; </a:t>
            </a:r>
            <a:r>
              <a:rPr lang="en-US" alt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++)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 alert( `number ${</a:t>
            </a:r>
            <a:r>
              <a:rPr lang="en-US" alt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}!` 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altLang="ru-RU" sz="14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6510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07278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</a:rPr>
              <a:t>1. Ответ: 1.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2. Префиксный вариант ++i: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От 1 до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Постфиксный вариант i++: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От 1 до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3.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for (let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2;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&lt;= 10;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++)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if 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% 2 == 0)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}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4. 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sz="16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= 0;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750" kern="100" dirty="0">
                <a:solidFill>
                  <a:srgbClr val="FFC000"/>
                </a:solidFill>
                <a:latin typeface="Consolas" panose="020B0609020204030204" pitchFamily="49" charset="0"/>
              </a:rPr>
              <a:t>while (</a:t>
            </a:r>
            <a:r>
              <a:rPr lang="en-US" sz="175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750" kern="100" dirty="0">
                <a:solidFill>
                  <a:srgbClr val="FFC000"/>
                </a:solidFill>
                <a:latin typeface="Consolas" panose="020B0609020204030204" pitchFamily="49" charset="0"/>
              </a:rPr>
              <a:t> &lt; 3)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75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alert( `number ${</a:t>
            </a:r>
            <a:r>
              <a:rPr lang="en-US" sz="175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750" kern="100" dirty="0">
                <a:solidFill>
                  <a:srgbClr val="FFC000"/>
                </a:solidFill>
                <a:latin typeface="Consolas" panose="020B0609020204030204" pitchFamily="49" charset="0"/>
              </a:rPr>
              <a:t>}!` 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75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75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1750" kern="100" dirty="0">
                <a:solidFill>
                  <a:srgbClr val="FFC000"/>
                </a:solidFill>
                <a:latin typeface="Consolas" panose="020B0609020204030204" pitchFamily="49" charset="0"/>
              </a:rPr>
              <a:t>++;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750" kern="1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492982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4912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139702"/>
            <a:ext cx="4752528" cy="576064"/>
          </a:xfrm>
        </p:spPr>
        <p:txBody>
          <a:bodyPr>
            <a:noAutofit/>
          </a:bodyPr>
          <a:lstStyle/>
          <a:p>
            <a:r>
              <a:rPr lang="ru-RU" sz="3600" dirty="0"/>
              <a:t>Конструкция "</a:t>
            </a:r>
            <a:r>
              <a:rPr lang="en-US" sz="3600" dirty="0"/>
              <a:t>switch"</a:t>
            </a:r>
          </a:p>
        </p:txBody>
      </p:sp>
    </p:spTree>
    <p:extLst>
      <p:ext uri="{BB962C8B-B14F-4D97-AF65-F5344CB8AC3E}">
        <p14:creationId xmlns:p14="http://schemas.microsoft.com/office/powerpoint/2010/main" val="389755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3066133" cy="504056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Конструкция "</a:t>
            </a:r>
            <a:r>
              <a:rPr lang="en-US" sz="2400" dirty="0"/>
              <a:t>switch"</a:t>
            </a:r>
            <a:endParaRPr lang="en-US" sz="2400" b="1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Конструкция </a:t>
            </a:r>
            <a:r>
              <a:rPr lang="ru-RU" altLang="ru-RU" sz="1600" dirty="0" err="1">
                <a:solidFill>
                  <a:srgbClr val="FFFF00"/>
                </a:solidFill>
              </a:rPr>
              <a:t>switch</a:t>
            </a:r>
            <a:r>
              <a:rPr lang="ru-RU" altLang="ru-RU" sz="1600" dirty="0">
                <a:solidFill>
                  <a:srgbClr val="E2E3E7"/>
                </a:solidFill>
              </a:rPr>
              <a:t> заменяет собой сразу несколько </a:t>
            </a:r>
            <a:r>
              <a:rPr lang="ru-RU" altLang="ru-RU" sz="1600" dirty="0" err="1">
                <a:solidFill>
                  <a:srgbClr val="FFFF00"/>
                </a:solidFill>
              </a:rPr>
              <a:t>if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Она представляет собой более наглядный способ сравнить выражение сразу с несколькими вариантами.</a:t>
            </a:r>
            <a:endParaRPr lang="en-US" altLang="ru-RU" sz="1600" dirty="0">
              <a:solidFill>
                <a:srgbClr val="E2E3E7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Синтаксис</a:t>
            </a:r>
            <a:endParaRPr lang="en-US" sz="16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Конструкция </a:t>
            </a:r>
            <a:r>
              <a:rPr lang="ru-RU" altLang="ru-RU" sz="1600" dirty="0" err="1">
                <a:solidFill>
                  <a:srgbClr val="FFFF00"/>
                </a:solidFill>
              </a:rPr>
              <a:t>switch</a:t>
            </a:r>
            <a:r>
              <a:rPr lang="ru-RU" altLang="ru-RU" sz="1600" dirty="0">
                <a:solidFill>
                  <a:srgbClr val="E2E3E7"/>
                </a:solidFill>
              </a:rPr>
              <a:t> имеет один или более блок </a:t>
            </a:r>
            <a:r>
              <a:rPr lang="ru-RU" altLang="ru-RU" sz="1600" dirty="0" err="1">
                <a:solidFill>
                  <a:srgbClr val="FFFF00"/>
                </a:solidFill>
              </a:rPr>
              <a:t>case</a:t>
            </a:r>
            <a:r>
              <a:rPr lang="ru-RU" altLang="ru-RU" sz="1600" dirty="0">
                <a:solidFill>
                  <a:srgbClr val="E2E3E7"/>
                </a:solidFill>
              </a:rPr>
              <a:t> и необязательный блок </a:t>
            </a:r>
            <a:r>
              <a:rPr lang="ru-RU" altLang="ru-RU" sz="1600" dirty="0" err="1">
                <a:solidFill>
                  <a:srgbClr val="FFFF00"/>
                </a:solidFill>
              </a:rPr>
              <a:t>default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switch(x)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case 'value1':  // if (x === 'value1')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...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[break]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case 'value2':  // if (x === 'value2')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...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[break]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default: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...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[break]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altLang="ru-RU" sz="15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600" b="1" dirty="0">
              <a:solidFill>
                <a:srgbClr val="92D05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4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3066133" cy="504056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Конструкция "</a:t>
            </a:r>
            <a:r>
              <a:rPr lang="en-US" sz="2400" dirty="0"/>
              <a:t>switch"</a:t>
            </a:r>
            <a:endParaRPr lang="en-US" sz="2400" b="1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Конструкция </a:t>
            </a:r>
            <a:r>
              <a:rPr lang="ru-RU" altLang="ru-RU" sz="1600" dirty="0" err="1">
                <a:solidFill>
                  <a:srgbClr val="FFFF00"/>
                </a:solidFill>
              </a:rPr>
              <a:t>switch</a:t>
            </a:r>
            <a:r>
              <a:rPr lang="ru-RU" altLang="ru-RU" sz="1600" dirty="0">
                <a:solidFill>
                  <a:srgbClr val="E2E3E7"/>
                </a:solidFill>
              </a:rPr>
              <a:t> заменяет собой сразу несколько </a:t>
            </a:r>
            <a:r>
              <a:rPr lang="ru-RU" altLang="ru-RU" sz="1600" dirty="0" err="1">
                <a:solidFill>
                  <a:srgbClr val="FFFF00"/>
                </a:solidFill>
              </a:rPr>
              <a:t>if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Она представляет собой более наглядный способ сравнить выражение сразу с несколькими вариантами.</a:t>
            </a:r>
            <a:endParaRPr lang="en-US" altLang="ru-RU" sz="1600" dirty="0">
              <a:solidFill>
                <a:srgbClr val="E2E3E7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Синтаксис</a:t>
            </a:r>
            <a:endParaRPr lang="en-US" sz="16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Конструкция </a:t>
            </a:r>
            <a:r>
              <a:rPr lang="ru-RU" altLang="ru-RU" sz="1600" dirty="0" err="1">
                <a:solidFill>
                  <a:srgbClr val="FFFF00"/>
                </a:solidFill>
              </a:rPr>
              <a:t>switch</a:t>
            </a:r>
            <a:r>
              <a:rPr lang="ru-RU" altLang="ru-RU" sz="1600" dirty="0">
                <a:solidFill>
                  <a:srgbClr val="E2E3E7"/>
                </a:solidFill>
              </a:rPr>
              <a:t> имеет один или более блок </a:t>
            </a:r>
            <a:r>
              <a:rPr lang="ru-RU" altLang="ru-RU" sz="1600" dirty="0" err="1">
                <a:solidFill>
                  <a:srgbClr val="FFFF00"/>
                </a:solidFill>
              </a:rPr>
              <a:t>case</a:t>
            </a:r>
            <a:r>
              <a:rPr lang="ru-RU" altLang="ru-RU" sz="1600" dirty="0">
                <a:solidFill>
                  <a:srgbClr val="E2E3E7"/>
                </a:solidFill>
              </a:rPr>
              <a:t> и необязательный блок </a:t>
            </a:r>
            <a:r>
              <a:rPr lang="ru-RU" altLang="ru-RU" sz="1600" dirty="0" err="1">
                <a:solidFill>
                  <a:srgbClr val="FFFF00"/>
                </a:solidFill>
              </a:rPr>
              <a:t>default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switch(x)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case 'value1':  // if (x === 'value1')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...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[break]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case 'value2':  // if (x === 'value2')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...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[break]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default: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...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   [break]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altLang="ru-RU" sz="15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600" b="1" dirty="0">
              <a:solidFill>
                <a:srgbClr val="92D05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989257"/>
            <a:ext cx="7560840" cy="798517"/>
          </a:xfrm>
        </p:spPr>
        <p:txBody>
          <a:bodyPr>
            <a:noAutofit/>
          </a:bodyPr>
          <a:lstStyle/>
          <a:p>
            <a:r>
              <a:rPr lang="ru-RU" sz="3600" dirty="0"/>
              <a:t>Домашнее задание </a:t>
            </a:r>
            <a:r>
              <a:rPr lang="ru-RU" sz="3600" dirty="0" err="1"/>
              <a:t>лайфкодинг</a:t>
            </a:r>
            <a:r>
              <a:rPr lang="ru-RU" sz="3600" dirty="0"/>
              <a:t> </a:t>
            </a:r>
            <a:r>
              <a:rPr lang="ru-RU" sz="3600" dirty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88592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3066133" cy="504056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Конструкция "</a:t>
            </a:r>
            <a:r>
              <a:rPr lang="en-US" sz="2400" dirty="0"/>
              <a:t>switch"</a:t>
            </a:r>
            <a:endParaRPr lang="en-US" sz="2400" b="1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Пример: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a = 2 + 2;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switch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Маловато' 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 точку!' 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Перебор' 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default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 "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Нет таких значений" 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600" b="1" dirty="0">
              <a:solidFill>
                <a:srgbClr val="92D05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25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3066133" cy="504056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Конструкция "</a:t>
            </a:r>
            <a:r>
              <a:rPr lang="en-US" sz="2400" dirty="0"/>
              <a:t>switch"</a:t>
            </a:r>
            <a:endParaRPr lang="en-US" sz="2400" b="1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Пример без </a:t>
            </a:r>
            <a:r>
              <a:rPr lang="en-US" sz="1600" b="1" dirty="0">
                <a:solidFill>
                  <a:srgbClr val="92D050"/>
                </a:solidFill>
              </a:rPr>
              <a:t>break: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a = 2 + 2;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)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Маловато' 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 точку!' 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Перебор' 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 "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Нет таких значений" 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dirty="0" err="1">
                <a:solidFill>
                  <a:schemeClr val="tx1"/>
                </a:solidFill>
              </a:rPr>
              <a:t>alert</a:t>
            </a:r>
            <a:r>
              <a:rPr lang="ru-RU" sz="1600" dirty="0">
                <a:solidFill>
                  <a:schemeClr val="tx1"/>
                </a:solidFill>
              </a:rPr>
              <a:t>( 'В точку!' 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dirty="0" err="1">
                <a:solidFill>
                  <a:schemeClr val="tx1"/>
                </a:solidFill>
              </a:rPr>
              <a:t>alert</a:t>
            </a:r>
            <a:r>
              <a:rPr lang="ru-RU" sz="1600" dirty="0">
                <a:solidFill>
                  <a:schemeClr val="tx1"/>
                </a:solidFill>
              </a:rPr>
              <a:t>( 'Перебор' 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dirty="0" err="1">
                <a:solidFill>
                  <a:schemeClr val="tx1"/>
                </a:solidFill>
              </a:rPr>
              <a:t>alert</a:t>
            </a:r>
            <a:r>
              <a:rPr lang="ru-RU" sz="1600" dirty="0">
                <a:solidFill>
                  <a:schemeClr val="tx1"/>
                </a:solidFill>
              </a:rPr>
              <a:t>( "Нет таких значений" 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55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3066133" cy="504056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Конструкция "</a:t>
            </a:r>
            <a:r>
              <a:rPr lang="en-US" sz="2400" dirty="0"/>
              <a:t>switch"</a:t>
            </a:r>
            <a:endParaRPr lang="en-US" sz="2400" b="1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E2E3E7"/>
                </a:solidFill>
              </a:rPr>
              <a:t>Любое выражение может быть аргументом для </a:t>
            </a:r>
            <a:r>
              <a:rPr lang="ru-RU" altLang="ru-RU" sz="1600" b="1" dirty="0" err="1">
                <a:solidFill>
                  <a:srgbClr val="FFFF00"/>
                </a:solidFill>
              </a:rPr>
              <a:t>switch</a:t>
            </a:r>
            <a:r>
              <a:rPr lang="ru-RU" altLang="ru-RU" sz="1600" b="1" dirty="0">
                <a:solidFill>
                  <a:srgbClr val="FFFF00"/>
                </a:solidFill>
              </a:rPr>
              <a:t>/</a:t>
            </a:r>
            <a:r>
              <a:rPr lang="ru-RU" altLang="ru-RU" sz="1600" b="1" dirty="0" err="1">
                <a:solidFill>
                  <a:srgbClr val="FFFF00"/>
                </a:solidFill>
              </a:rPr>
              <a:t>case</a:t>
            </a:r>
            <a:r>
              <a:rPr lang="en-US" altLang="ru-RU" sz="1600" b="1" dirty="0">
                <a:solidFill>
                  <a:srgbClr val="FFFF00"/>
                </a:solidFill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Например:</a:t>
            </a:r>
            <a:endParaRPr lang="ru-RU" altLang="ru-RU" sz="1600" dirty="0">
              <a:solidFill>
                <a:srgbClr val="FFFF00"/>
              </a:solidFill>
            </a:endParaRP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a = "1";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b = 0;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switch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(+a)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b + 1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alert("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Выполнится, т.к. значением +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будет 1, что в точности равно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b+1");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default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alert("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Это не выполнится");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В этом примере выражение </a:t>
            </a:r>
            <a:r>
              <a:rPr lang="ru-RU" altLang="ru-RU" sz="1600" dirty="0">
                <a:solidFill>
                  <a:srgbClr val="FFFF00"/>
                </a:solidFill>
              </a:rPr>
              <a:t>+a</a:t>
            </a:r>
            <a:r>
              <a:rPr lang="ru-RU" altLang="ru-RU" sz="1600" dirty="0">
                <a:solidFill>
                  <a:srgbClr val="E2E3E7"/>
                </a:solidFill>
              </a:rPr>
              <a:t> вычисляется в </a:t>
            </a:r>
            <a:r>
              <a:rPr lang="ru-RU" altLang="ru-RU" sz="1600" dirty="0">
                <a:solidFill>
                  <a:schemeClr val="tx1"/>
                </a:solidFill>
              </a:rPr>
              <a:t>1</a:t>
            </a:r>
            <a:r>
              <a:rPr lang="ru-RU" altLang="ru-RU" sz="1600" dirty="0">
                <a:solidFill>
                  <a:srgbClr val="E2E3E7"/>
                </a:solidFill>
              </a:rPr>
              <a:t>, что совпадает с выражением </a:t>
            </a:r>
            <a:br>
              <a:rPr lang="en-US" altLang="ru-RU" sz="1600" dirty="0">
                <a:solidFill>
                  <a:srgbClr val="E2E3E7"/>
                </a:solidFill>
              </a:rPr>
            </a:br>
            <a:r>
              <a:rPr lang="ru-RU" altLang="ru-RU" sz="1600" dirty="0">
                <a:solidFill>
                  <a:srgbClr val="FFFF00"/>
                </a:solidFill>
              </a:rPr>
              <a:t>b + 1</a:t>
            </a:r>
            <a:r>
              <a:rPr lang="ru-RU" altLang="ru-RU" sz="1600" dirty="0">
                <a:solidFill>
                  <a:srgbClr val="E2E3E7"/>
                </a:solidFill>
              </a:rPr>
              <a:t> в </a:t>
            </a:r>
            <a:r>
              <a:rPr lang="ru-RU" altLang="ru-RU" sz="1600" dirty="0" err="1">
                <a:solidFill>
                  <a:srgbClr val="FFFF00"/>
                </a:solidFill>
              </a:rPr>
              <a:t>case</a:t>
            </a:r>
            <a:r>
              <a:rPr lang="ru-RU" altLang="ru-RU" sz="1600" dirty="0">
                <a:solidFill>
                  <a:srgbClr val="E2E3E7"/>
                </a:solidFill>
              </a:rPr>
              <a:t>, и следовательно, код в этом блоке будет выполнен.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9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77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3066133" cy="504056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Конструкция "</a:t>
            </a:r>
            <a:r>
              <a:rPr lang="en-US" sz="2400" dirty="0"/>
              <a:t>switch"</a:t>
            </a:r>
            <a:endParaRPr lang="en-US" sz="2400" b="1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Группировка «</a:t>
            </a:r>
            <a:r>
              <a:rPr lang="en-US" altLang="ru-RU" sz="1600" b="1" dirty="0">
                <a:solidFill>
                  <a:srgbClr val="92D050"/>
                </a:solidFill>
              </a:rPr>
              <a:t>case»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Несколько вариантов </a:t>
            </a:r>
            <a:r>
              <a:rPr lang="ru-RU" altLang="ru-RU" sz="1600" dirty="0" err="1">
                <a:solidFill>
                  <a:srgbClr val="FFFF00"/>
                </a:solidFill>
              </a:rPr>
              <a:t>case</a:t>
            </a:r>
            <a:r>
              <a:rPr lang="ru-RU" altLang="ru-RU" sz="1600" dirty="0">
                <a:solidFill>
                  <a:srgbClr val="E2E3E7"/>
                </a:solidFill>
              </a:rPr>
              <a:t>, использующих один код, можно группировать.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a = 3;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switch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Правильно!');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Неправильно!');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alert("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Может вам посетить урок математики?");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default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  alert('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Результат выглядит странновато. Честно.');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b="1" dirty="0">
              <a:solidFill>
                <a:srgbClr val="92D050"/>
              </a:solidFill>
            </a:endParaRP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89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3066133" cy="504056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Конструкция "</a:t>
            </a:r>
            <a:r>
              <a:rPr lang="en-US" sz="2400" dirty="0"/>
              <a:t>switch"</a:t>
            </a:r>
            <a:endParaRPr lang="en-US" sz="2400" b="1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8103601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Тип имеет значение</a:t>
            </a:r>
            <a:endParaRPr lang="en-US" altLang="ru-RU" sz="16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/>
              <a:t>Значения должны быть одного типа, чтобы выполнялось равенство.</a:t>
            </a:r>
            <a:endParaRPr lang="en-US" sz="16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Пример: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arg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= prompt("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Введите число?");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arg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)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'0'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'1'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Один или ноль' 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'2'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Два' 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Никогда не выполнится!' 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Неизвестное значение' 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44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07278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</a:rPr>
              <a:t>1. </a:t>
            </a:r>
            <a:r>
              <a:rPr lang="ru-RU" altLang="ru-RU" sz="1600" dirty="0">
                <a:solidFill>
                  <a:srgbClr val="FFFF00"/>
                </a:solidFill>
              </a:rPr>
              <a:t>Определить день недели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Напишите программу, которая принимает номер дня недели (1-7) и выводит название дня недели используя оператор </a:t>
            </a:r>
            <a:r>
              <a:rPr lang="ru-RU" altLang="ru-RU" sz="1600" dirty="0" err="1">
                <a:solidFill>
                  <a:srgbClr val="FFFF00"/>
                </a:solidFill>
              </a:rPr>
              <a:t>switch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altLang="ru-RU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chemeClr val="tx1"/>
                </a:solidFill>
              </a:rPr>
              <a:t>2. </a:t>
            </a:r>
            <a:r>
              <a:rPr lang="ru-RU" altLang="ru-RU" sz="1600" dirty="0">
                <a:solidFill>
                  <a:srgbClr val="FFFF00"/>
                </a:solidFill>
              </a:rPr>
              <a:t>Определить тип файла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Напишите программу, которая принимает расширение файла (".</a:t>
            </a:r>
            <a:r>
              <a:rPr lang="ru-RU" altLang="ru-RU" sz="1600" dirty="0" err="1">
                <a:solidFill>
                  <a:schemeClr val="tx1"/>
                </a:solidFill>
              </a:rPr>
              <a:t>txt</a:t>
            </a:r>
            <a:r>
              <a:rPr lang="ru-RU" altLang="ru-RU" sz="1600" dirty="0">
                <a:solidFill>
                  <a:schemeClr val="tx1"/>
                </a:solidFill>
              </a:rPr>
              <a:t>", ".</a:t>
            </a:r>
            <a:r>
              <a:rPr lang="ru-RU" altLang="ru-RU" sz="1600" dirty="0" err="1">
                <a:solidFill>
                  <a:schemeClr val="tx1"/>
                </a:solidFill>
              </a:rPr>
              <a:t>jpg</a:t>
            </a:r>
            <a:r>
              <a:rPr lang="ru-RU" altLang="ru-RU" sz="1600" dirty="0">
                <a:solidFill>
                  <a:schemeClr val="tx1"/>
                </a:solidFill>
              </a:rPr>
              <a:t>", ".mp3") и выводит тип файла (например, "Текстовый файл", "Изображение", "Аудиофайл") используя оператор </a:t>
            </a:r>
            <a:r>
              <a:rPr lang="ru-RU" altLang="ru-RU" sz="1600" dirty="0" err="1">
                <a:solidFill>
                  <a:srgbClr val="FFFF00"/>
                </a:solidFill>
              </a:rPr>
              <a:t>switch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  <a:endParaRPr lang="en-US" sz="16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4929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29433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07278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kern="100" dirty="0">
                <a:solidFill>
                  <a:schemeClr val="tx1"/>
                </a:solidFill>
              </a:rPr>
              <a:t>3</a:t>
            </a:r>
            <a:r>
              <a:rPr lang="ru-RU" sz="1400" kern="100" dirty="0">
                <a:solidFill>
                  <a:schemeClr val="tx1"/>
                </a:solidFill>
              </a:rPr>
              <a:t>. </a:t>
            </a:r>
            <a:r>
              <a:rPr lang="ru-RU" altLang="ru-RU" sz="1600" dirty="0">
                <a:solidFill>
                  <a:schemeClr val="tx1"/>
                </a:solidFill>
              </a:rPr>
              <a:t>Напишите </a:t>
            </a:r>
            <a:r>
              <a:rPr lang="ru-RU" altLang="ru-RU" sz="1600" dirty="0" err="1">
                <a:solidFill>
                  <a:srgbClr val="FFFF00"/>
                </a:solidFill>
              </a:rPr>
              <a:t>if</a:t>
            </a:r>
            <a:r>
              <a:rPr lang="ru-RU" altLang="ru-RU" sz="1600" dirty="0">
                <a:solidFill>
                  <a:srgbClr val="FFFF00"/>
                </a:solidFill>
              </a:rPr>
              <a:t>..</a:t>
            </a:r>
            <a:r>
              <a:rPr lang="ru-RU" altLang="ru-RU" sz="1600" dirty="0" err="1">
                <a:solidFill>
                  <a:srgbClr val="FFFF00"/>
                </a:solidFill>
              </a:rPr>
              <a:t>else</a:t>
            </a:r>
            <a:r>
              <a:rPr lang="ru-RU" altLang="ru-RU" sz="1600" dirty="0">
                <a:solidFill>
                  <a:schemeClr val="tx1"/>
                </a:solidFill>
              </a:rPr>
              <a:t>, соответствующий следующему </a:t>
            </a:r>
            <a:r>
              <a:rPr lang="ru-RU" altLang="ru-RU" sz="1600" dirty="0" err="1">
                <a:solidFill>
                  <a:srgbClr val="FFFF00"/>
                </a:solidFill>
              </a:rPr>
              <a:t>switch</a:t>
            </a:r>
            <a:r>
              <a:rPr lang="ru-RU" altLang="ru-RU" sz="1600" dirty="0">
                <a:solidFill>
                  <a:schemeClr val="tx1"/>
                </a:solidFill>
              </a:rPr>
              <a:t>: </a:t>
            </a:r>
            <a:endParaRPr lang="ru-RU" sz="1400" kern="100" dirty="0">
              <a:solidFill>
                <a:schemeClr val="tx1"/>
              </a:solidFill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  <a:latin typeface="Consolas" panose="020B0609020204030204" pitchFamily="49" charset="0"/>
              </a:rPr>
              <a:t>switch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en-US" sz="1600" kern="100" dirty="0">
                <a:solidFill>
                  <a:srgbClr val="00B0F0"/>
                </a:solidFill>
                <a:latin typeface="Consolas" panose="020B0609020204030204" pitchFamily="49" charset="0"/>
              </a:rPr>
              <a:t>browser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1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00B0F0"/>
                </a:solidFill>
                <a:latin typeface="Consolas" panose="020B0609020204030204" pitchFamily="49" charset="0"/>
              </a:rPr>
              <a:t>'Edge':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 alert( "You've got the Edge!" 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600" kern="100" dirty="0">
                <a:solidFill>
                  <a:srgbClr val="92D050"/>
                </a:solidFill>
                <a:latin typeface="Consolas" panose="020B0609020204030204" pitchFamily="49" charset="0"/>
              </a:rPr>
              <a:t>break;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1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00B0F0"/>
                </a:solidFill>
                <a:latin typeface="Consolas" panose="020B0609020204030204" pitchFamily="49" charset="0"/>
              </a:rPr>
              <a:t>'Chrome':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1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00B0F0"/>
                </a:solidFill>
                <a:latin typeface="Consolas" panose="020B0609020204030204" pitchFamily="49" charset="0"/>
              </a:rPr>
              <a:t>'Firefox':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1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00B0F0"/>
                </a:solidFill>
                <a:latin typeface="Consolas" panose="020B0609020204030204" pitchFamily="49" charset="0"/>
              </a:rPr>
              <a:t>'Safari':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1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00B0F0"/>
                </a:solidFill>
                <a:latin typeface="Consolas" panose="020B0609020204030204" pitchFamily="49" charset="0"/>
              </a:rPr>
              <a:t>'Opera':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'Okay we support these browsers too' 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600" kern="100" dirty="0">
                <a:solidFill>
                  <a:srgbClr val="92D050"/>
                </a:solidFill>
                <a:latin typeface="Consolas" panose="020B0609020204030204" pitchFamily="49" charset="0"/>
              </a:rPr>
              <a:t>break;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100" dirty="0">
                <a:solidFill>
                  <a:srgbClr val="FFFF00"/>
                </a:solidFill>
                <a:latin typeface="Consolas" panose="020B0609020204030204" pitchFamily="49" charset="0"/>
              </a:rPr>
              <a:t>default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 alert( 'We hope that this page looks ok!' 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4929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39897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07278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1.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day = 3;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day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) {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console.log("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Понедельник");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console.log("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Вторник");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;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console.log("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Среда");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;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/ ... /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	console.log("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Неправильный номер дня недели");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en-US" sz="16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4929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1322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07278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2.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extension = prompt("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Введите расширение файла: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", ".jpg");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extension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".txt"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	console.log("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Текстовый файл");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".jpg"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	console.log("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Изображение");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".mp3"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	console.log("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Аудиофайл");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break;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		console.log("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Неизвестный тип файла");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en-US" sz="16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4929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2666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07278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kern="100" dirty="0">
                <a:solidFill>
                  <a:schemeClr val="tx1"/>
                </a:solidFill>
              </a:rPr>
              <a:t>3</a:t>
            </a:r>
            <a:r>
              <a:rPr lang="ru-RU" sz="1400" kern="100" dirty="0">
                <a:solidFill>
                  <a:schemeClr val="tx1"/>
                </a:solidFill>
              </a:rPr>
              <a:t>. </a:t>
            </a:r>
            <a:endParaRPr lang="en-US" sz="1400" kern="100" dirty="0">
              <a:solidFill>
                <a:schemeClr val="tx1"/>
              </a:solidFill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if(browser == 'Edge')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alert("You've got the Edge!");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 else if (browser == 'Chrome'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|| browser == 'Firefox'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|| browser == 'Safari'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|| browser == 'Opera')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 'Okay we support these browsers too' 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 else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 'We hope that this page looks ok!' 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en-US" sz="16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4929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539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9527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1. </a:t>
            </a:r>
            <a:r>
              <a:rPr lang="ru-RU" sz="1400" dirty="0"/>
              <a:t>Чему будут равны переменные a и x после исполнения кода в примере ниже?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a = 2;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x = 1 + (a *= 2);</a:t>
            </a:r>
            <a:endParaRPr lang="ru-RU" sz="14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kern="100" dirty="0">
                <a:solidFill>
                  <a:schemeClr val="tx1"/>
                </a:solidFill>
              </a:rPr>
              <a:t>2. Какие из перечисленных ниже </a:t>
            </a:r>
            <a:r>
              <a:rPr lang="ru-RU" sz="1400" kern="100" dirty="0" err="1">
                <a:solidFill>
                  <a:srgbClr val="FFFF00"/>
                </a:solidFill>
              </a:rPr>
              <a:t>alert</a:t>
            </a:r>
            <a:r>
              <a:rPr lang="ru-RU" sz="1400" kern="100" dirty="0">
                <a:solidFill>
                  <a:schemeClr val="tx1"/>
                </a:solidFill>
              </a:rPr>
              <a:t> выполнятся? Какие конкретно значения будут результатами выражений в условиях </a:t>
            </a:r>
            <a:r>
              <a:rPr lang="ru-RU" sz="1400" kern="100" dirty="0" err="1">
                <a:solidFill>
                  <a:srgbClr val="FFFF00"/>
                </a:solidFill>
              </a:rPr>
              <a:t>if</a:t>
            </a:r>
            <a:r>
              <a:rPr lang="ru-RU" sz="1400" kern="100" dirty="0">
                <a:solidFill>
                  <a:srgbClr val="FFFF00"/>
                </a:solidFill>
              </a:rPr>
              <a:t>(...)</a:t>
            </a:r>
            <a:r>
              <a:rPr lang="ru-RU" sz="1400" kern="100" dirty="0">
                <a:solidFill>
                  <a:schemeClr val="tx1"/>
                </a:solidFill>
              </a:rPr>
              <a:t>?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(-1 || 0) 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( '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first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' 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(-1 &amp;&amp; 0) 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( '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second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' );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|| -1 &amp;&amp; 1) 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( '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third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’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chemeClr val="tx1"/>
                </a:solidFill>
              </a:rPr>
              <a:t>3. Что выведет код ниже?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value = </a:t>
            </a:r>
            <a:r>
              <a:rPr lang="en-US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NaN</a:t>
            </a: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value &amp;&amp;= 10;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value ||= 20;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value &amp;&amp;= 30;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value ||= 40;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alert(value);</a:t>
            </a:r>
            <a:endParaRPr lang="ru-RU" sz="14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endParaRPr lang="ru-RU" sz="1400" kern="1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buNone/>
            </a:pPr>
            <a:endParaRPr lang="ru-RU" sz="1800" kern="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86965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8806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ru-RU" sz="1600" dirty="0">
                <a:solidFill>
                  <a:schemeClr val="tx1"/>
                </a:solidFill>
              </a:rPr>
              <a:t>Повторять цикл, пока ввод неверен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  <a:sym typeface="Wingdings" panose="05000000000000000000" pitchFamily="2" charset="2"/>
              </a:rPr>
              <a:t>Напишите цикл, который предлагает </a:t>
            </a:r>
            <a:r>
              <a:rPr lang="ru-RU" sz="1600" kern="100" dirty="0" err="1">
                <a:solidFill>
                  <a:srgbClr val="FFFF00"/>
                </a:solidFill>
                <a:sym typeface="Wingdings" panose="05000000000000000000" pitchFamily="2" charset="2"/>
              </a:rPr>
              <a:t>prompt</a:t>
            </a:r>
            <a:r>
              <a:rPr lang="ru-RU" sz="1600" kern="100" dirty="0">
                <a:solidFill>
                  <a:schemeClr val="tx1"/>
                </a:solidFill>
                <a:sym typeface="Wingdings" panose="05000000000000000000" pitchFamily="2" charset="2"/>
              </a:rPr>
              <a:t> ввести число, большее 100. Если посетитель ввёл другое число – попросить ввести ещё раз, и так далее.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  <a:sym typeface="Wingdings" panose="05000000000000000000" pitchFamily="2" charset="2"/>
              </a:rPr>
              <a:t>Цикл должен спрашивать число пока либо посетитель не введёт число, большее 100, либо не нажмёт кнопку Отмена (ESC).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  <a:sym typeface="Wingdings" panose="05000000000000000000" pitchFamily="2" charset="2"/>
              </a:rPr>
              <a:t>Предполагается, что посетитель вводит только числа. Предусматривать обработку нечисловых строк в этой задаче необязательно.</a:t>
            </a:r>
            <a:endParaRPr lang="ru-RU" sz="1600" kern="1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1BB30-7B02-4C42-8FA5-26A5BE9E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3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8806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/>
              <a:t>2</a:t>
            </a:r>
            <a:r>
              <a:rPr lang="en-US" sz="1600" dirty="0"/>
              <a:t>. </a:t>
            </a:r>
            <a:r>
              <a:rPr lang="ru-RU" altLang="ru-RU" sz="1600" dirty="0">
                <a:solidFill>
                  <a:schemeClr val="tx1"/>
                </a:solidFill>
              </a:rPr>
              <a:t>Перепишите код с использованием одной конструкции </a:t>
            </a:r>
            <a:r>
              <a:rPr lang="ru-RU" altLang="ru-RU" sz="1600" dirty="0" err="1">
                <a:solidFill>
                  <a:srgbClr val="FFFF00"/>
                </a:solidFill>
              </a:rPr>
              <a:t>switch</a:t>
            </a:r>
            <a:r>
              <a:rPr lang="ru-RU" altLang="ru-RU" sz="1600" dirty="0">
                <a:solidFill>
                  <a:schemeClr val="tx1"/>
                </a:solidFill>
              </a:rPr>
              <a:t>: 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const number = +prompt('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Введите число между 0 и 3', '');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(number === 0)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Вы ввели число 0');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(number === 1)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Вы ввели число 1');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(number === 2 || number === 3)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Вы ввели число 2, а может и 3');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1BB30-7B02-4C42-8FA5-26A5BE9E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12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8806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chemeClr val="tx1"/>
                </a:solidFill>
              </a:rPr>
              <a:t>3. </a:t>
            </a:r>
            <a:r>
              <a:rPr lang="ru-RU" sz="1600" kern="100" dirty="0">
                <a:solidFill>
                  <a:schemeClr val="tx1"/>
                </a:solidFill>
              </a:rPr>
              <a:t>Вывести таблицу умножения на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Напишите программу, которая выводит таблицу умножения на 5 от 1 до 10 используя цикл </a:t>
            </a:r>
            <a:r>
              <a:rPr lang="ru-RU" sz="1600" kern="100" dirty="0" err="1">
                <a:solidFill>
                  <a:schemeClr val="tx1"/>
                </a:solidFill>
              </a:rPr>
              <a:t>for</a:t>
            </a:r>
            <a:r>
              <a:rPr lang="ru-RU" sz="1600" kern="100" dirty="0">
                <a:solidFill>
                  <a:schemeClr val="tx1"/>
                </a:solidFill>
              </a:rPr>
              <a:t>.</a:t>
            </a:r>
            <a:endParaRPr lang="en-US" sz="16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1BB30-7B02-4C42-8FA5-26A5BE9E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5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9527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4. </a:t>
            </a:r>
            <a:r>
              <a:rPr lang="ru-RU" sz="1600" dirty="0"/>
              <a:t>Перепишите этот код используя операторы нулевого слияния и присваивания.</a:t>
            </a:r>
            <a:endParaRPr lang="ru-RU" sz="1600" kern="100" dirty="0">
              <a:solidFill>
                <a:schemeClr val="tx1"/>
              </a:solidFill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num1 = 10,</a:t>
            </a:r>
            <a:r>
              <a:rPr lang="ru-RU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num2 = 20,</a:t>
            </a:r>
            <a:r>
              <a:rPr lang="ru-RU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result;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if (result === null || result === undefined)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if (num1 !== null &amp;&amp; num1 !== undefined)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 result = num1;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} else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 result = num2;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sz="16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endParaRPr lang="ru-RU" sz="1400" kern="1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buNone/>
            </a:pPr>
            <a:endParaRPr lang="ru-RU" sz="1800" kern="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290900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2139702"/>
            <a:ext cx="4536504" cy="576064"/>
          </a:xfrm>
        </p:spPr>
        <p:txBody>
          <a:bodyPr>
            <a:noAutofit/>
          </a:bodyPr>
          <a:lstStyle/>
          <a:p>
            <a:r>
              <a:rPr lang="ru-RU" sz="3200" dirty="0"/>
              <a:t>Инкремент/декремент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61147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Инкремент/декремент</a:t>
            </a:r>
            <a:r>
              <a:rPr lang="en-US" sz="2800" dirty="0"/>
              <a:t>.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Одной из наиболее частых числовых операций является увеличение или уменьшение на единицу.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Для этого существуют даже специальные операторы:</a:t>
            </a:r>
            <a:endParaRPr lang="en-US" altLang="ru-RU" sz="1600" dirty="0">
              <a:solidFill>
                <a:srgbClr val="E2E3E7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92D050"/>
                </a:solidFill>
              </a:rPr>
              <a:t>Инкремент ++ увеличивает переменную на 1:</a:t>
            </a:r>
            <a:endParaRPr lang="en-US" altLang="ru-RU" sz="1600" dirty="0">
              <a:solidFill>
                <a:srgbClr val="92D050"/>
              </a:solidFill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counter = 2;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counter++; //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работает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как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counter = counter + 1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counter ); //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92D050"/>
                </a:solidFill>
              </a:rPr>
              <a:t>Декремент -- уменьшает переменную на 1:</a:t>
            </a:r>
            <a:endParaRPr lang="en-US" altLang="ru-RU" sz="1600" dirty="0">
              <a:solidFill>
                <a:srgbClr val="92D050"/>
              </a:solidFill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counter = 2;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counter--; //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работает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как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counter = counter - 1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counter ); //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Важно: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Инкремент/декремент можно применить только к переменной. Попытка использовать его на значении, типа 5++, приведёт к ошибке.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Инкремент/декремент</a:t>
            </a:r>
            <a:r>
              <a:rPr lang="en-US" sz="2800" dirty="0"/>
              <a:t>.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Операторы </a:t>
            </a:r>
            <a:r>
              <a:rPr lang="ru-RU" altLang="ru-RU" sz="1600" dirty="0">
                <a:solidFill>
                  <a:srgbClr val="FFFF00"/>
                </a:solidFill>
              </a:rPr>
              <a:t>++</a:t>
            </a:r>
            <a:r>
              <a:rPr lang="ru-RU" altLang="ru-RU" sz="1600" dirty="0">
                <a:solidFill>
                  <a:schemeClr val="tx1"/>
                </a:solidFill>
              </a:rPr>
              <a:t> и </a:t>
            </a:r>
            <a:r>
              <a:rPr lang="ru-RU" altLang="ru-RU" sz="1600" dirty="0">
                <a:solidFill>
                  <a:srgbClr val="FFFF00"/>
                </a:solidFill>
              </a:rPr>
              <a:t>--</a:t>
            </a:r>
            <a:r>
              <a:rPr lang="ru-RU" altLang="ru-RU" sz="1600" dirty="0">
                <a:solidFill>
                  <a:schemeClr val="tx1"/>
                </a:solidFill>
              </a:rPr>
              <a:t> могут быть расположены не только </a:t>
            </a:r>
            <a:r>
              <a:rPr lang="ru-RU" altLang="ru-RU" sz="1600" dirty="0">
                <a:solidFill>
                  <a:srgbClr val="FFFF00"/>
                </a:solidFill>
              </a:rPr>
              <a:t>после</a:t>
            </a:r>
            <a:r>
              <a:rPr lang="ru-RU" altLang="ru-RU" sz="1600" dirty="0">
                <a:solidFill>
                  <a:schemeClr val="tx1"/>
                </a:solidFill>
              </a:rPr>
              <a:t>, но и </a:t>
            </a:r>
            <a:r>
              <a:rPr lang="ru-RU" altLang="ru-RU" sz="1600" dirty="0">
                <a:solidFill>
                  <a:srgbClr val="FFFF00"/>
                </a:solidFill>
              </a:rPr>
              <a:t>до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rgbClr val="FFFF00"/>
                </a:solidFill>
              </a:rPr>
              <a:t>переменной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Когда оператор идёт после переменной — это </a:t>
            </a:r>
            <a:r>
              <a:rPr lang="ru-RU" altLang="ru-RU" sz="1600" dirty="0">
                <a:solidFill>
                  <a:srgbClr val="FFFF00"/>
                </a:solidFill>
              </a:rPr>
              <a:t>«постфиксная форма»: </a:t>
            </a:r>
            <a:endParaRPr lang="en-US" altLang="ru-RU" sz="16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FF00"/>
                </a:solidFill>
              </a:rPr>
              <a:t>	</a:t>
            </a:r>
            <a:r>
              <a:rPr lang="ru-RU" altLang="ru-RU" sz="1600" dirty="0" err="1">
                <a:solidFill>
                  <a:schemeClr val="tx1"/>
                </a:solidFill>
              </a:rPr>
              <a:t>counter</a:t>
            </a:r>
            <a:r>
              <a:rPr lang="ru-RU" altLang="ru-RU" sz="1600" dirty="0">
                <a:solidFill>
                  <a:schemeClr val="tx1"/>
                </a:solidFill>
              </a:rPr>
              <a:t>++.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«Префиксная форма» </a:t>
            </a:r>
            <a:r>
              <a:rPr lang="ru-RU" altLang="ru-RU" sz="1600" dirty="0">
                <a:solidFill>
                  <a:schemeClr val="tx1"/>
                </a:solidFill>
              </a:rPr>
              <a:t>— это когда оператор идёт перед переменной: 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chemeClr val="tx1"/>
                </a:solidFill>
              </a:rPr>
              <a:t>	</a:t>
            </a:r>
            <a:r>
              <a:rPr lang="ru-RU" altLang="ru-RU" sz="1600" dirty="0">
                <a:solidFill>
                  <a:schemeClr val="tx1"/>
                </a:solidFill>
              </a:rPr>
              <a:t>++</a:t>
            </a:r>
            <a:r>
              <a:rPr lang="ru-RU" altLang="ru-RU" sz="1600" dirty="0" err="1">
                <a:solidFill>
                  <a:schemeClr val="tx1"/>
                </a:solidFill>
              </a:rPr>
              <a:t>counter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Обе эти инструкции делают одно и то же: увеличивают </a:t>
            </a:r>
            <a:r>
              <a:rPr lang="ru-RU" altLang="ru-RU" sz="1600" dirty="0" err="1">
                <a:solidFill>
                  <a:schemeClr val="tx1"/>
                </a:solidFill>
              </a:rPr>
              <a:t>counter</a:t>
            </a:r>
            <a:r>
              <a:rPr lang="ru-RU" altLang="ru-RU" sz="1600" dirty="0">
                <a:solidFill>
                  <a:schemeClr val="tx1"/>
                </a:solidFill>
              </a:rPr>
              <a:t> на 1.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Разницу между ними можно увидеть только если будет использоваться значение, которое возвращают </a:t>
            </a:r>
            <a:r>
              <a:rPr lang="ru-RU" altLang="ru-RU" sz="1600" dirty="0">
                <a:solidFill>
                  <a:srgbClr val="FFFF00"/>
                </a:solidFill>
              </a:rPr>
              <a:t>++/--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Префиксная форма возвращает </a:t>
            </a:r>
            <a:r>
              <a:rPr lang="ru-RU" altLang="ru-RU" sz="1600" dirty="0">
                <a:solidFill>
                  <a:srgbClr val="FFFF00"/>
                </a:solidFill>
              </a:rPr>
              <a:t>новое значение</a:t>
            </a:r>
            <a:r>
              <a:rPr lang="ru-RU" altLang="ru-RU" sz="1600" dirty="0">
                <a:solidFill>
                  <a:schemeClr val="tx1"/>
                </a:solidFill>
              </a:rPr>
              <a:t>, в то время как постфиксная форма возвращает </a:t>
            </a:r>
            <a:r>
              <a:rPr lang="ru-RU" altLang="ru-RU" sz="1600" dirty="0">
                <a:solidFill>
                  <a:srgbClr val="FFFF00"/>
                </a:solidFill>
              </a:rPr>
              <a:t>старое (до увеличения/уменьшения числа)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71A580D-9DC7-46FF-9C54-2F518DDB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8238"/>
              </p:ext>
            </p:extLst>
          </p:nvPr>
        </p:nvGraphicFramePr>
        <p:xfrm>
          <a:off x="899591" y="3795886"/>
          <a:ext cx="745553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417">
                  <a:extLst>
                    <a:ext uri="{9D8B030D-6E8A-4147-A177-3AD203B41FA5}">
                      <a16:colId xmlns:a16="http://schemas.microsoft.com/office/drawing/2014/main" val="608027056"/>
                    </a:ext>
                  </a:extLst>
                </a:gridCol>
                <a:gridCol w="3711113">
                  <a:extLst>
                    <a:ext uri="{9D8B030D-6E8A-4147-A177-3AD203B41FA5}">
                      <a16:colId xmlns:a16="http://schemas.microsoft.com/office/drawing/2014/main" val="2208498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let counter = 1;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let a = ++counter; // (*)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alert(a); // 2</a:t>
                      </a:r>
                      <a:endParaRPr lang="ru-RU" altLang="ru-RU" sz="1600" dirty="0">
                        <a:solidFill>
                          <a:srgbClr val="FFC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counter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1;</a:t>
                      </a:r>
                      <a:r>
                        <a:rPr lang="en-US" sz="16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lang="ru-RU" sz="1600" b="0" i="0" kern="1200" dirty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counter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  <a:r>
                        <a:rPr lang="en-US" sz="16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lang="ru-RU" sz="1600" b="0" i="0" kern="1200" dirty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sz="16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en-US" sz="1600" b="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i="0" kern="1200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ru-RU" sz="1600" dirty="0">
                        <a:solidFill>
                          <a:srgbClr val="FFC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33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09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Инкремент/декремент</a:t>
            </a:r>
            <a:r>
              <a:rPr lang="en-US" sz="2800" dirty="0"/>
              <a:t>.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FFFF00"/>
                </a:solidFill>
              </a:rPr>
              <a:t>Инкремент/декремент можно использовать в любых выражениях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Операторы </a:t>
            </a:r>
            <a:r>
              <a:rPr lang="ru-RU" altLang="ru-RU" sz="1600" dirty="0">
                <a:solidFill>
                  <a:srgbClr val="FFFF00"/>
                </a:solidFill>
              </a:rPr>
              <a:t>++/--</a:t>
            </a:r>
            <a:r>
              <a:rPr lang="ru-RU" altLang="ru-RU" sz="1600" dirty="0">
                <a:solidFill>
                  <a:srgbClr val="E2E3E7"/>
                </a:solidFill>
              </a:rPr>
              <a:t> могут также использоваться внутри выражений. Их приоритет выше, чем у большинства других арифметических операций.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Например: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counter = 1;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alert( 2 * ++counter ); // 4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Сравним с: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counter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1;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( 2 *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counter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++ ); // 2, потому что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counter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++ возвращает "старое" значение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dirty="0"/>
              <a:t>Такая запись обычно делает код менее читабельным. Одна строка выполняет множество действий – нехорошо. Лучше использовать стиль «одна строка – одно действие»: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counter = 1;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alert( 2 * counter 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counter++;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7056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4162</TotalTime>
  <Words>2029</Words>
  <Application>Microsoft Office PowerPoint</Application>
  <PresentationFormat>Экран (16:9)</PresentationFormat>
  <Paragraphs>532</Paragraphs>
  <Slides>42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Arial</vt:lpstr>
      <vt:lpstr>BlinkMacSystemFont</vt:lpstr>
      <vt:lpstr>Calibri</vt:lpstr>
      <vt:lpstr>Consolas</vt:lpstr>
      <vt:lpstr>Trebuchet MS</vt:lpstr>
      <vt:lpstr>Wingdings</vt:lpstr>
      <vt:lpstr>Wingdings 3</vt:lpstr>
      <vt:lpstr>Аспект</vt:lpstr>
      <vt:lpstr>Инкремент/декремент. Циклы while и for. Конструкция switch. </vt:lpstr>
      <vt:lpstr>Что мы помним с прошлого занятия? </vt:lpstr>
      <vt:lpstr>Домашнее задание лайфкодинг </vt:lpstr>
      <vt:lpstr>Домашнее задание</vt:lpstr>
      <vt:lpstr>Домашнее задание</vt:lpstr>
      <vt:lpstr>Инкремент/декремент</vt:lpstr>
      <vt:lpstr>Инкремент/декремент.</vt:lpstr>
      <vt:lpstr>Инкремент/декремент.</vt:lpstr>
      <vt:lpstr>Инкремент/декремент.</vt:lpstr>
      <vt:lpstr>Инкремент/декремент.</vt:lpstr>
      <vt:lpstr>Циклы while и for</vt:lpstr>
      <vt:lpstr>Циклы while и for</vt:lpstr>
      <vt:lpstr>Циклы while и for</vt:lpstr>
      <vt:lpstr>Циклы while и for</vt:lpstr>
      <vt:lpstr>Циклы while и for</vt:lpstr>
      <vt:lpstr>Циклы while и for</vt:lpstr>
      <vt:lpstr>Циклы while и for</vt:lpstr>
      <vt:lpstr>Циклы while и for</vt:lpstr>
      <vt:lpstr>Циклы while и for</vt:lpstr>
      <vt:lpstr>Циклы while и for</vt:lpstr>
      <vt:lpstr>Циклы while и for</vt:lpstr>
      <vt:lpstr>Циклы while и for</vt:lpstr>
      <vt:lpstr>Циклы while и for</vt:lpstr>
      <vt:lpstr>Циклы while и for</vt:lpstr>
      <vt:lpstr>Наши любимые задачки </vt:lpstr>
      <vt:lpstr>Наши любимые задачки </vt:lpstr>
      <vt:lpstr>Конструкция "switch"</vt:lpstr>
      <vt:lpstr>Конструкция "switch"</vt:lpstr>
      <vt:lpstr>Конструкция "switch"</vt:lpstr>
      <vt:lpstr>Конструкция "switch"</vt:lpstr>
      <vt:lpstr>Конструкция "switch"</vt:lpstr>
      <vt:lpstr>Конструкция "switch"</vt:lpstr>
      <vt:lpstr>Конструкция "switch"</vt:lpstr>
      <vt:lpstr>Конструкция "switch"</vt:lpstr>
      <vt:lpstr>Наши любимые задачки </vt:lpstr>
      <vt:lpstr>Наши любимые задачки </vt:lpstr>
      <vt:lpstr>Наши любимые задачки </vt:lpstr>
      <vt:lpstr>Наши любимые задачки </vt:lpstr>
      <vt:lpstr>Наши любимые задачки </vt:lpstr>
      <vt:lpstr>Домашнее задание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JavaScript</dc:title>
  <dc:creator>БушмелеваЕА</dc:creator>
  <cp:lastModifiedBy>Mikhail Matveichuk</cp:lastModifiedBy>
  <cp:revision>181</cp:revision>
  <dcterms:created xsi:type="dcterms:W3CDTF">2021-11-26T04:54:28Z</dcterms:created>
  <dcterms:modified xsi:type="dcterms:W3CDTF">2024-10-05T06:17:56Z</dcterms:modified>
</cp:coreProperties>
</file>