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5">
  <p:sldMasterIdLst>
    <p:sldMasterId id="2147483727" r:id="rId1"/>
  </p:sldMasterIdLst>
  <p:notesMasterIdLst>
    <p:notesMasterId r:id="rId51"/>
  </p:notesMasterIdLst>
  <p:sldIdLst>
    <p:sldId id="388" r:id="rId2"/>
    <p:sldId id="305" r:id="rId3"/>
    <p:sldId id="306" r:id="rId4"/>
    <p:sldId id="438" r:id="rId5"/>
    <p:sldId id="439" r:id="rId6"/>
    <p:sldId id="440" r:id="rId7"/>
    <p:sldId id="366" r:id="rId8"/>
    <p:sldId id="367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31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7" r:id="rId36"/>
    <p:sldId id="466" r:id="rId37"/>
    <p:sldId id="468" r:id="rId38"/>
    <p:sldId id="469" r:id="rId39"/>
    <p:sldId id="470" r:id="rId40"/>
    <p:sldId id="471" r:id="rId41"/>
    <p:sldId id="472" r:id="rId42"/>
    <p:sldId id="473" r:id="rId43"/>
    <p:sldId id="476" r:id="rId44"/>
    <p:sldId id="477" r:id="rId45"/>
    <p:sldId id="478" r:id="rId46"/>
    <p:sldId id="479" r:id="rId47"/>
    <p:sldId id="480" r:id="rId48"/>
    <p:sldId id="302" r:id="rId49"/>
    <p:sldId id="437" r:id="rId5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hail Matveichuk" initials="MM" lastIdx="1" clrIdx="0">
    <p:extLst>
      <p:ext uri="{19B8F6BF-5375-455C-9EA6-DF929625EA0E}">
        <p15:presenceInfo xmlns:p15="http://schemas.microsoft.com/office/powerpoint/2012/main" userId="a99a9a51dadd0b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269" autoAdjust="0"/>
  </p:normalViewPr>
  <p:slideViewPr>
    <p:cSldViewPr>
      <p:cViewPr varScale="1">
        <p:scale>
          <a:sx n="151" d="100"/>
          <a:sy n="151" d="100"/>
        </p:scale>
        <p:origin x="336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DF2A5-73EA-4FCB-B5AE-B8580AC4EEA4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5874F-DCBC-4EDB-9D62-895E1B667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06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38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400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48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926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708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80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011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43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3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80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012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240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295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889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570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51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31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83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10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31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51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07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39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20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1175-608E-4CF0-AFCE-88287FB87CEA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997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2211710"/>
            <a:ext cx="5184576" cy="1008112"/>
          </a:xfrm>
        </p:spPr>
        <p:txBody>
          <a:bodyPr anchor="t"/>
          <a:lstStyle/>
          <a:p>
            <a:pPr algn="ctr"/>
            <a:r>
              <a:rPr lang="ru-RU" sz="2800" dirty="0"/>
              <a:t>Функции.</a:t>
            </a:r>
            <a:r>
              <a:rPr lang="en-US" sz="2800" dirty="0"/>
              <a:t> Function Expression</a:t>
            </a:r>
            <a:r>
              <a:rPr lang="ru-RU" sz="2800" dirty="0"/>
              <a:t>. Стрелочные функции, основы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517AB04-330B-455B-B5F8-13F8090D8F72}"/>
              </a:ext>
            </a:extLst>
          </p:cNvPr>
          <p:cNvSpPr txBox="1">
            <a:spLocks/>
          </p:cNvSpPr>
          <p:nvPr/>
        </p:nvSpPr>
        <p:spPr>
          <a:xfrm>
            <a:off x="323528" y="3939902"/>
            <a:ext cx="1835696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405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1400" dirty="0">
                <a:solidFill>
                  <a:schemeClr val="tx1"/>
                </a:solidFill>
              </a:rPr>
              <a:t>Матвейчук Михаил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Frontend Team Lead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Codes Commanders 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1468D0-A03D-473D-82E5-22A9FF92E7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4" t="26096" r="6477" b="16733"/>
          <a:stretch/>
        </p:blipFill>
        <p:spPr>
          <a:xfrm>
            <a:off x="6588224" y="267494"/>
            <a:ext cx="2249811" cy="82359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effectLst>
            <a:outerShdw dist="50800" sx="1000" sy="1000" algn="ctr" rotWithShape="0">
              <a:srgbClr val="000000"/>
            </a:outerShdw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095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Внешние переменные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У функции есть доступ к </a:t>
            </a:r>
            <a:r>
              <a:rPr lang="ru-RU" altLang="ru-RU" sz="1600" dirty="0">
                <a:solidFill>
                  <a:srgbClr val="FFFF00"/>
                </a:solidFill>
              </a:rPr>
              <a:t>внешним переменным</a:t>
            </a:r>
            <a:r>
              <a:rPr lang="ru-RU" altLang="ru-RU" sz="1600" dirty="0">
                <a:solidFill>
                  <a:schemeClr val="tx1"/>
                </a:solidFill>
              </a:rPr>
              <a:t>, функция обладает полным доступом к внешним переменным и может изменять их значение.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Например: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userName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'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Вася'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showMessage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  <a:endParaRPr lang="ru-RU" altLang="ru-RU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userName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"Петя"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// (1) изменяем значение внешней переменной</a:t>
            </a:r>
            <a:endParaRPr lang="en-US" altLang="ru-RU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message =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'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Привет, ' + </a:t>
            </a:r>
            <a:r>
              <a:rPr lang="en-US" alt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userName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(message);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ru-RU" alt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userName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); 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// Вася перед вызовом функции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showMessage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ru-RU" alt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ru-RU" alt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userName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); 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// Петя, значение внешней переменной было изменено функцией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/>
              <a:t>Внешняя переменная используется, только если внутри функции нет такой локальной.</a:t>
            </a:r>
            <a:endParaRPr lang="ru-RU" altLang="ru-RU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69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Внешние переменные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Если одноимённая переменная объявляется внутри функции, тогда она перекрывает внешнюю. 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Например: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userName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'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Вася'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showMessage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  <a:endParaRPr lang="ru-RU" altLang="ru-RU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userName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"Петя"; // объявляем локальную переменную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message =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'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Привет, ' + </a:t>
            </a:r>
            <a:r>
              <a:rPr lang="en-US" alt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userName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(message);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// функция создаст и будет использовать свою собственную локальную переменную </a:t>
            </a:r>
            <a:r>
              <a:rPr lang="ru-RU" alt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userName</a:t>
            </a:r>
            <a:endParaRPr lang="ru-RU" altLang="ru-RU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showMessage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  <a:endParaRPr lang="ru-RU" altLang="ru-RU" sz="16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ru-RU" alt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userName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); 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// Вася, не изменилась, функция не трогала внешнюю переменную</a:t>
            </a:r>
          </a:p>
        </p:txBody>
      </p:sp>
    </p:spTree>
    <p:extLst>
      <p:ext uri="{BB962C8B-B14F-4D97-AF65-F5344CB8AC3E}">
        <p14:creationId xmlns:p14="http://schemas.microsoft.com/office/powerpoint/2010/main" val="310863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Переменные, объявленные снаружи всех функций, такие как </a:t>
            </a:r>
            <a:r>
              <a:rPr lang="ru-RU" altLang="ru-RU" sz="1600" dirty="0">
                <a:solidFill>
                  <a:srgbClr val="FFFF00"/>
                </a:solidFill>
              </a:rPr>
              <a:t>внешняя переменная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  <a:r>
              <a:rPr lang="ru-RU" altLang="ru-RU" sz="1600" dirty="0" err="1">
                <a:solidFill>
                  <a:schemeClr val="tx1"/>
                </a:solidFill>
              </a:rPr>
              <a:t>userName</a:t>
            </a:r>
            <a:r>
              <a:rPr lang="ru-RU" altLang="ru-RU" sz="1600" dirty="0">
                <a:solidFill>
                  <a:schemeClr val="tx1"/>
                </a:solidFill>
              </a:rPr>
              <a:t> в вышеприведённом коде – называются </a:t>
            </a:r>
            <a:r>
              <a:rPr lang="ru-RU" altLang="ru-RU" sz="1600" dirty="0">
                <a:solidFill>
                  <a:srgbClr val="FFFF00"/>
                </a:solidFill>
              </a:rPr>
              <a:t>глобальными</a:t>
            </a:r>
            <a:r>
              <a:rPr lang="ru-RU" altLang="ru-RU" sz="1600" dirty="0">
                <a:solidFill>
                  <a:schemeClr val="tx1"/>
                </a:solidFill>
              </a:rPr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FF00"/>
                </a:solidFill>
              </a:rPr>
              <a:t>Глобальные переменные </a:t>
            </a:r>
            <a:r>
              <a:rPr lang="ru-RU" altLang="ru-RU" sz="1600" dirty="0">
                <a:solidFill>
                  <a:schemeClr val="tx1"/>
                </a:solidFill>
              </a:rPr>
              <a:t>видимы для любой функции (если только их не перекрывают одноимённые локальные переменные).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Желательно сводить использование глобальных переменных к минимуму. В современном коде обычно мало или совсем нет глобальных переменных. </a:t>
            </a:r>
          </a:p>
        </p:txBody>
      </p:sp>
    </p:spTree>
    <p:extLst>
      <p:ext uri="{BB962C8B-B14F-4D97-AF65-F5344CB8AC3E}">
        <p14:creationId xmlns:p14="http://schemas.microsoft.com/office/powerpoint/2010/main" val="753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Параметры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Мы можем передать внутрь функции любую информацию, используя параметры. 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showMessage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600" dirty="0">
                <a:solidFill>
                  <a:srgbClr val="92D050"/>
                </a:solidFill>
                <a:latin typeface="Consolas" panose="020B0609020204030204" pitchFamily="49" charset="0"/>
              </a:rPr>
              <a:t>from, text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 {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параметры: </a:t>
            </a:r>
            <a:r>
              <a:rPr lang="en-US" altLang="ru-RU" sz="1600" dirty="0">
                <a:solidFill>
                  <a:srgbClr val="92D050"/>
                </a:solidFill>
                <a:latin typeface="Consolas" panose="020B0609020204030204" pitchFamily="49" charset="0"/>
              </a:rPr>
              <a:t>from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altLang="ru-RU" sz="1600" dirty="0">
                <a:solidFill>
                  <a:srgbClr val="92D050"/>
                </a:solidFill>
                <a:latin typeface="Consolas" panose="020B0609020204030204" pitchFamily="49" charset="0"/>
              </a:rPr>
              <a:t>text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600" dirty="0">
                <a:solidFill>
                  <a:srgbClr val="92D050"/>
                </a:solidFill>
                <a:latin typeface="Consolas" panose="020B0609020204030204" pitchFamily="49" charset="0"/>
              </a:rPr>
              <a:t>from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+ ': ' + </a:t>
            </a:r>
            <a:r>
              <a:rPr lang="en-US" altLang="ru-RU" sz="1600" dirty="0">
                <a:solidFill>
                  <a:srgbClr val="92D050"/>
                </a:solidFill>
                <a:latin typeface="Consolas" panose="020B0609020204030204" pitchFamily="49" charset="0"/>
              </a:rPr>
              <a:t>text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endParaRPr lang="en-US" altLang="ru-RU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showMessage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('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Аня', 'Привет!'); 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// Аня: Привет! (*)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showMessage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('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Аня', "Как дела?"); 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// Аня: Как дела? (**)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Когда функция вызывается в строках </a:t>
            </a:r>
            <a:r>
              <a:rPr lang="ru-RU" altLang="ru-RU" sz="1600" dirty="0">
                <a:solidFill>
                  <a:schemeClr val="tx1"/>
                </a:solidFill>
              </a:rPr>
              <a:t>(*)</a:t>
            </a:r>
            <a:r>
              <a:rPr lang="ru-RU" altLang="ru-RU" sz="1600" dirty="0">
                <a:solidFill>
                  <a:srgbClr val="E2E3E7"/>
                </a:solidFill>
              </a:rPr>
              <a:t> и </a:t>
            </a:r>
            <a:r>
              <a:rPr lang="ru-RU" altLang="ru-RU" sz="1600" dirty="0">
                <a:solidFill>
                  <a:schemeClr val="tx1"/>
                </a:solidFill>
              </a:rPr>
              <a:t>(**)</a:t>
            </a:r>
            <a:r>
              <a:rPr lang="ru-RU" altLang="ru-RU" sz="1600" dirty="0">
                <a:solidFill>
                  <a:srgbClr val="E2E3E7"/>
                </a:solidFill>
              </a:rPr>
              <a:t>, переданные значения копируются в локальные переменные </a:t>
            </a:r>
            <a:r>
              <a:rPr lang="ru-RU" altLang="ru-RU" sz="1600" dirty="0" err="1">
                <a:solidFill>
                  <a:srgbClr val="FFFF00"/>
                </a:solidFill>
              </a:rPr>
              <a:t>from</a:t>
            </a:r>
            <a:r>
              <a:rPr lang="ru-RU" altLang="ru-RU" sz="1600" dirty="0">
                <a:solidFill>
                  <a:srgbClr val="E2E3E7"/>
                </a:solidFill>
              </a:rPr>
              <a:t> и </a:t>
            </a:r>
            <a:r>
              <a:rPr lang="ru-RU" altLang="ru-RU" sz="1600" dirty="0" err="1">
                <a:solidFill>
                  <a:srgbClr val="FFFF00"/>
                </a:solidFill>
              </a:rPr>
              <a:t>text</a:t>
            </a:r>
            <a:r>
              <a:rPr lang="ru-RU" altLang="ru-RU" sz="1600" dirty="0">
                <a:solidFill>
                  <a:srgbClr val="E2E3E7"/>
                </a:solidFill>
              </a:rPr>
              <a:t>. Затем они используются в теле функции.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endParaRPr lang="ru-RU" altLang="ru-RU" sz="175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71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569334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500" b="1" dirty="0">
                <a:solidFill>
                  <a:srgbClr val="92D050"/>
                </a:solidFill>
              </a:rPr>
              <a:t>Параметры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500" dirty="0">
                <a:solidFill>
                  <a:srgbClr val="FFFF00"/>
                </a:solidFill>
              </a:rPr>
              <a:t>ОБРАТИТЕ ВНИМАНИЕ</a:t>
            </a:r>
            <a:r>
              <a:rPr lang="ru-RU" altLang="ru-RU" sz="1500" dirty="0">
                <a:solidFill>
                  <a:srgbClr val="E2E3E7"/>
                </a:solidFill>
              </a:rPr>
              <a:t>: функция изменяет значение </a:t>
            </a:r>
            <a:r>
              <a:rPr lang="ru-RU" altLang="ru-RU" sz="1500" dirty="0" err="1">
                <a:solidFill>
                  <a:srgbClr val="FFFF00"/>
                </a:solidFill>
              </a:rPr>
              <a:t>from</a:t>
            </a:r>
            <a:r>
              <a:rPr lang="ru-RU" altLang="ru-RU" sz="1500" dirty="0">
                <a:solidFill>
                  <a:srgbClr val="E2E3E7"/>
                </a:solidFill>
              </a:rPr>
              <a:t>, но это изменение не видно снаружи. Функция всегда получает только </a:t>
            </a:r>
            <a:r>
              <a:rPr lang="ru-RU" altLang="ru-RU" sz="1500" dirty="0">
                <a:solidFill>
                  <a:srgbClr val="FFFF00"/>
                </a:solidFill>
              </a:rPr>
              <a:t>КОПИЮ</a:t>
            </a:r>
            <a:r>
              <a:rPr lang="ru-RU" altLang="ru-RU" sz="1500" dirty="0">
                <a:solidFill>
                  <a:srgbClr val="E2E3E7"/>
                </a:solidFill>
              </a:rPr>
              <a:t> значения:</a:t>
            </a:r>
            <a:r>
              <a:rPr lang="ru-RU" altLang="ru-RU" sz="1500" dirty="0">
                <a:solidFill>
                  <a:schemeClr val="tx1"/>
                </a:solidFill>
              </a:rPr>
              <a:t> 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5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500" dirty="0" err="1">
                <a:solidFill>
                  <a:srgbClr val="00B0F0"/>
                </a:solidFill>
                <a:latin typeface="Consolas" panose="020B0609020204030204" pitchFamily="49" charset="0"/>
              </a:rPr>
              <a:t>showMessage</a:t>
            </a: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500" dirty="0">
                <a:solidFill>
                  <a:srgbClr val="92D050"/>
                </a:solidFill>
                <a:latin typeface="Consolas" panose="020B0609020204030204" pitchFamily="49" charset="0"/>
              </a:rPr>
              <a:t>from</a:t>
            </a: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altLang="ru-RU" sz="1500" dirty="0">
                <a:solidFill>
                  <a:srgbClr val="92D050"/>
                </a:solidFill>
                <a:latin typeface="Consolas" panose="020B0609020204030204" pitchFamily="49" charset="0"/>
              </a:rPr>
              <a:t>text</a:t>
            </a: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500" dirty="0">
                <a:solidFill>
                  <a:srgbClr val="92D050"/>
                </a:solidFill>
                <a:latin typeface="Consolas" panose="020B0609020204030204" pitchFamily="49" charset="0"/>
              </a:rPr>
              <a:t>from</a:t>
            </a: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= '*' + </a:t>
            </a:r>
            <a:r>
              <a:rPr lang="en-US" altLang="ru-RU" sz="1500" dirty="0">
                <a:solidFill>
                  <a:srgbClr val="92D050"/>
                </a:solidFill>
                <a:latin typeface="Consolas" panose="020B0609020204030204" pitchFamily="49" charset="0"/>
              </a:rPr>
              <a:t>from</a:t>
            </a: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+ '*'; </a:t>
            </a: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ru-RU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немного украсим "</a:t>
            </a: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from"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endParaRPr lang="en-US" altLang="ru-RU" sz="15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5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500" dirty="0">
                <a:solidFill>
                  <a:srgbClr val="92D050"/>
                </a:solidFill>
                <a:latin typeface="Consolas" panose="020B0609020204030204" pitchFamily="49" charset="0"/>
              </a:rPr>
              <a:t>from</a:t>
            </a: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+ ': ' + </a:t>
            </a:r>
            <a:r>
              <a:rPr lang="en-US" altLang="ru-RU" sz="1500" dirty="0">
                <a:solidFill>
                  <a:srgbClr val="92D050"/>
                </a:solidFill>
                <a:latin typeface="Consolas" panose="020B0609020204030204" pitchFamily="49" charset="0"/>
              </a:rPr>
              <a:t>text</a:t>
            </a: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5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500" dirty="0">
                <a:solidFill>
                  <a:srgbClr val="92D050"/>
                </a:solidFill>
                <a:latin typeface="Consolas" panose="020B0609020204030204" pitchFamily="49" charset="0"/>
              </a:rPr>
              <a:t>from</a:t>
            </a: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Аня";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500" dirty="0" err="1">
                <a:solidFill>
                  <a:srgbClr val="00B0F0"/>
                </a:solidFill>
                <a:latin typeface="Consolas" panose="020B0609020204030204" pitchFamily="49" charset="0"/>
              </a:rPr>
              <a:t>showMessage</a:t>
            </a:r>
            <a:r>
              <a:rPr lang="en-US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500" dirty="0">
                <a:solidFill>
                  <a:srgbClr val="92D050"/>
                </a:solidFill>
                <a:latin typeface="Consolas" panose="020B0609020204030204" pitchFamily="49" charset="0"/>
              </a:rPr>
              <a:t>from</a:t>
            </a:r>
            <a:r>
              <a:rPr lang="en-US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, "</a:t>
            </a:r>
            <a:r>
              <a:rPr lang="ru-RU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Привет"); </a:t>
            </a:r>
            <a:r>
              <a:rPr lang="ru-RU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// *Аня*: Привет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// значение "</a:t>
            </a:r>
            <a:r>
              <a:rPr lang="en-US" altLang="ru-RU" sz="1500" dirty="0">
                <a:solidFill>
                  <a:srgbClr val="92D050"/>
                </a:solidFill>
                <a:latin typeface="Consolas" panose="020B0609020204030204" pitchFamily="49" charset="0"/>
              </a:rPr>
              <a:t>from</a:t>
            </a: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" </a:t>
            </a:r>
            <a:r>
              <a:rPr lang="ru-RU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осталось прежним, функция изменила значение локальной переменной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ru-RU" sz="15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ru-RU" sz="1500" dirty="0">
                <a:solidFill>
                  <a:srgbClr val="92D050"/>
                </a:solidFill>
                <a:latin typeface="Consolas" panose="020B0609020204030204" pitchFamily="49" charset="0"/>
              </a:rPr>
              <a:t>from</a:t>
            </a: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 // </a:t>
            </a:r>
            <a:r>
              <a:rPr lang="ru-RU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Аня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500" dirty="0">
                <a:solidFill>
                  <a:srgbClr val="FFFF00"/>
                </a:solidFill>
              </a:rPr>
              <a:t>Параметр</a:t>
            </a:r>
            <a:r>
              <a:rPr lang="ru-RU" altLang="ru-RU" sz="1500" dirty="0">
                <a:solidFill>
                  <a:schemeClr val="tx1"/>
                </a:solidFill>
              </a:rPr>
              <a:t> – это переменная, указанная в круглых скобках в объявлении функции.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500" dirty="0">
                <a:solidFill>
                  <a:srgbClr val="FFFF00"/>
                </a:solidFill>
              </a:rPr>
              <a:t>Аргумент</a:t>
            </a:r>
            <a:r>
              <a:rPr lang="ru-RU" altLang="ru-RU" sz="1500" dirty="0">
                <a:solidFill>
                  <a:schemeClr val="tx1"/>
                </a:solidFill>
              </a:rPr>
              <a:t> – это значение, которое передаётся функции при её вызове.</a:t>
            </a:r>
          </a:p>
        </p:txBody>
      </p:sp>
    </p:spTree>
    <p:extLst>
      <p:ext uri="{BB962C8B-B14F-4D97-AF65-F5344CB8AC3E}">
        <p14:creationId xmlns:p14="http://schemas.microsoft.com/office/powerpoint/2010/main" val="34405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569334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Значения по умолчанию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500" dirty="0">
                <a:solidFill>
                  <a:srgbClr val="E2E3E7"/>
                </a:solidFill>
              </a:rPr>
              <a:t>Если при вызове функции аргумент не был указан, то его значением становится </a:t>
            </a:r>
            <a:r>
              <a:rPr lang="ru-RU" altLang="ru-RU" sz="1500" dirty="0" err="1">
                <a:solidFill>
                  <a:srgbClr val="FFFF00"/>
                </a:solidFill>
              </a:rPr>
              <a:t>undefined</a:t>
            </a:r>
            <a:r>
              <a:rPr lang="ru-RU" altLang="ru-RU" sz="1500" dirty="0">
                <a:solidFill>
                  <a:srgbClr val="E2E3E7"/>
                </a:solidFill>
              </a:rPr>
              <a:t>.</a:t>
            </a:r>
            <a:r>
              <a:rPr lang="ru-RU" altLang="ru-RU" sz="1500" dirty="0">
                <a:solidFill>
                  <a:schemeClr val="tx1"/>
                </a:solidFill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500" dirty="0">
                <a:solidFill>
                  <a:srgbClr val="E2E3E7"/>
                </a:solidFill>
              </a:rPr>
              <a:t>Например, вышеупомянутая функция </a:t>
            </a:r>
            <a:r>
              <a:rPr lang="ru-RU" altLang="ru-RU" sz="1500" dirty="0" err="1">
                <a:solidFill>
                  <a:srgbClr val="FFFF00"/>
                </a:solidFill>
              </a:rPr>
              <a:t>showMessage</a:t>
            </a:r>
            <a:r>
              <a:rPr lang="ru-RU" altLang="ru-RU" sz="1500" dirty="0">
                <a:solidFill>
                  <a:srgbClr val="FFFF00"/>
                </a:solidFill>
              </a:rPr>
              <a:t>(</a:t>
            </a:r>
            <a:r>
              <a:rPr lang="ru-RU" altLang="ru-RU" sz="1500" dirty="0" err="1">
                <a:solidFill>
                  <a:srgbClr val="FFFF00"/>
                </a:solidFill>
              </a:rPr>
              <a:t>from</a:t>
            </a:r>
            <a:r>
              <a:rPr lang="ru-RU" altLang="ru-RU" sz="1500" dirty="0">
                <a:solidFill>
                  <a:srgbClr val="FFFF00"/>
                </a:solidFill>
              </a:rPr>
              <a:t>, </a:t>
            </a:r>
            <a:r>
              <a:rPr lang="ru-RU" altLang="ru-RU" sz="1500" dirty="0" err="1">
                <a:solidFill>
                  <a:srgbClr val="FFFF00"/>
                </a:solidFill>
              </a:rPr>
              <a:t>text</a:t>
            </a:r>
            <a:r>
              <a:rPr lang="ru-RU" altLang="ru-RU" sz="1500" dirty="0">
                <a:solidFill>
                  <a:srgbClr val="FFFF00"/>
                </a:solidFill>
              </a:rPr>
              <a:t>)</a:t>
            </a:r>
            <a:r>
              <a:rPr lang="ru-RU" altLang="ru-RU" sz="1500" dirty="0">
                <a:solidFill>
                  <a:srgbClr val="E2E3E7"/>
                </a:solidFill>
              </a:rPr>
              <a:t> может быть вызвана с одним аргументом:</a:t>
            </a:r>
            <a:r>
              <a:rPr lang="ru-RU" altLang="ru-RU" sz="1500" dirty="0">
                <a:solidFill>
                  <a:schemeClr val="tx1"/>
                </a:solidFill>
              </a:rPr>
              <a:t> 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ru-RU" sz="1500" dirty="0" err="1">
                <a:solidFill>
                  <a:srgbClr val="00B0F0"/>
                </a:solidFill>
                <a:latin typeface="Consolas" panose="020B0609020204030204" pitchFamily="49" charset="0"/>
              </a:rPr>
              <a:t>showMessage</a:t>
            </a:r>
            <a:r>
              <a:rPr lang="en-US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ru-RU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Аня");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500" dirty="0">
                <a:solidFill>
                  <a:schemeClr val="tx1"/>
                </a:solidFill>
              </a:rPr>
              <a:t>Это не приведёт к ошибке. Такой вызов выведет "*Аня*: </a:t>
            </a:r>
            <a:r>
              <a:rPr lang="ru-RU" altLang="ru-RU" sz="1500" dirty="0" err="1">
                <a:solidFill>
                  <a:schemeClr val="tx1"/>
                </a:solidFill>
              </a:rPr>
              <a:t>undefined</a:t>
            </a:r>
            <a:r>
              <a:rPr lang="ru-RU" altLang="ru-RU" sz="1500" dirty="0">
                <a:solidFill>
                  <a:schemeClr val="tx1"/>
                </a:solidFill>
              </a:rPr>
              <a:t>". В вызове не указан параметр </a:t>
            </a:r>
            <a:r>
              <a:rPr lang="ru-RU" altLang="ru-RU" sz="1500" dirty="0" err="1">
                <a:solidFill>
                  <a:schemeClr val="tx1"/>
                </a:solidFill>
              </a:rPr>
              <a:t>text</a:t>
            </a:r>
            <a:r>
              <a:rPr lang="ru-RU" altLang="ru-RU" sz="1500" dirty="0">
                <a:solidFill>
                  <a:schemeClr val="tx1"/>
                </a:solidFill>
              </a:rPr>
              <a:t>, поэтому предполагается, что </a:t>
            </a:r>
            <a:r>
              <a:rPr lang="ru-RU" altLang="ru-RU" sz="1500" dirty="0" err="1">
                <a:solidFill>
                  <a:schemeClr val="tx1"/>
                </a:solidFill>
              </a:rPr>
              <a:t>text</a:t>
            </a:r>
            <a:r>
              <a:rPr lang="ru-RU" altLang="ru-RU" sz="1500" dirty="0">
                <a:solidFill>
                  <a:schemeClr val="tx1"/>
                </a:solidFill>
              </a:rPr>
              <a:t> === </a:t>
            </a:r>
            <a:r>
              <a:rPr lang="ru-RU" altLang="ru-RU" sz="1500" dirty="0" err="1">
                <a:solidFill>
                  <a:schemeClr val="tx1"/>
                </a:solidFill>
              </a:rPr>
              <a:t>undefined</a:t>
            </a:r>
            <a:r>
              <a:rPr lang="ru-RU" altLang="ru-RU" sz="1500" dirty="0">
                <a:solidFill>
                  <a:schemeClr val="tx1"/>
                </a:solidFill>
              </a:rPr>
              <a:t>. 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500" dirty="0">
                <a:solidFill>
                  <a:schemeClr val="tx1"/>
                </a:solidFill>
              </a:rPr>
              <a:t>Если необходимо задать параметру </a:t>
            </a:r>
            <a:r>
              <a:rPr lang="ru-RU" altLang="ru-RU" sz="1500" dirty="0" err="1">
                <a:solidFill>
                  <a:schemeClr val="tx1"/>
                </a:solidFill>
              </a:rPr>
              <a:t>text</a:t>
            </a:r>
            <a:r>
              <a:rPr lang="ru-RU" altLang="ru-RU" sz="1500" dirty="0">
                <a:solidFill>
                  <a:schemeClr val="tx1"/>
                </a:solidFill>
              </a:rPr>
              <a:t> значение по умолчанию, мы должны указать его после =: 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showMessage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600" dirty="0">
                <a:solidFill>
                  <a:srgbClr val="92D050"/>
                </a:solidFill>
                <a:latin typeface="Consolas" panose="020B0609020204030204" pitchFamily="49" charset="0"/>
              </a:rPr>
              <a:t>from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ru-RU" sz="1600" dirty="0">
                <a:solidFill>
                  <a:srgbClr val="92D050"/>
                </a:solidFill>
                <a:latin typeface="Consolas" panose="020B0609020204030204" pitchFamily="49" charset="0"/>
              </a:rPr>
              <a:t>text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текст не добавлен"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ru-RU" sz="1600" dirty="0">
                <a:solidFill>
                  <a:srgbClr val="92D050"/>
                </a:solidFill>
                <a:latin typeface="Consolas" panose="020B0609020204030204" pitchFamily="49" charset="0"/>
              </a:rPr>
              <a:t>from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+ ": " + </a:t>
            </a:r>
            <a:r>
              <a:rPr lang="en-US" altLang="ru-RU" sz="1600" dirty="0">
                <a:solidFill>
                  <a:srgbClr val="92D050"/>
                </a:solidFill>
                <a:latin typeface="Consolas" panose="020B0609020204030204" pitchFamily="49" charset="0"/>
              </a:rPr>
              <a:t>text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endParaRPr lang="en-US" altLang="ru-RU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showMessage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Аня"); 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// Аня: текст не добавлен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ru-RU" altLang="ru-RU" sz="1400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ru-RU" altLang="ru-RU" sz="17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988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569334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500" b="1" dirty="0">
                <a:solidFill>
                  <a:srgbClr val="92D050"/>
                </a:solidFill>
              </a:rPr>
              <a:t>Альтернативные параметры по умолчанию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500" dirty="0">
                <a:solidFill>
                  <a:schemeClr val="tx1"/>
                </a:solidFill>
              </a:rPr>
              <a:t>Иногда имеет смысл присваивать значения по умолчанию для параметров не в объявлении функции, а на более позднем этапе.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500" dirty="0">
                <a:solidFill>
                  <a:schemeClr val="tx1"/>
                </a:solidFill>
              </a:rPr>
              <a:t>Во время выполнения функции мы можем проверить, передан ли параметр, сравнив его с </a:t>
            </a:r>
            <a:r>
              <a:rPr lang="ru-RU" altLang="ru-RU" sz="1500" dirty="0" err="1">
                <a:solidFill>
                  <a:srgbClr val="FFFF00"/>
                </a:solidFill>
              </a:rPr>
              <a:t>undefined</a:t>
            </a:r>
            <a:r>
              <a:rPr lang="ru-RU" altLang="ru-RU" sz="1500" dirty="0">
                <a:solidFill>
                  <a:schemeClr val="tx1"/>
                </a:solidFill>
              </a:rPr>
              <a:t>: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5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500" dirty="0" err="1">
                <a:solidFill>
                  <a:srgbClr val="00B0F0"/>
                </a:solidFill>
                <a:latin typeface="Consolas" panose="020B0609020204030204" pitchFamily="49" charset="0"/>
              </a:rPr>
              <a:t>showMessage</a:t>
            </a:r>
            <a:r>
              <a:rPr lang="en-US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500" dirty="0">
                <a:solidFill>
                  <a:srgbClr val="92D050"/>
                </a:solidFill>
                <a:latin typeface="Consolas" panose="020B0609020204030204" pitchFamily="49" charset="0"/>
              </a:rPr>
              <a:t>text</a:t>
            </a:r>
            <a:r>
              <a:rPr lang="en-US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5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US" altLang="ru-RU" sz="1500" dirty="0">
                <a:solidFill>
                  <a:srgbClr val="92D050"/>
                </a:solidFill>
                <a:latin typeface="Consolas" panose="020B0609020204030204" pitchFamily="49" charset="0"/>
              </a:rPr>
              <a:t>text</a:t>
            </a:r>
            <a:r>
              <a:rPr lang="en-US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 === </a:t>
            </a:r>
            <a:r>
              <a:rPr lang="en-US" altLang="ru-RU" sz="15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undefined</a:t>
            </a:r>
            <a:r>
              <a:rPr lang="en-US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) { </a:t>
            </a: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ru-RU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если параметр отсутствует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500" dirty="0">
                <a:solidFill>
                  <a:srgbClr val="92D050"/>
                </a:solidFill>
                <a:latin typeface="Consolas" panose="020B0609020204030204" pitchFamily="49" charset="0"/>
              </a:rPr>
              <a:t>text</a:t>
            </a:r>
            <a:r>
              <a:rPr lang="en-US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'</a:t>
            </a:r>
            <a:r>
              <a:rPr lang="ru-RU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пустое сообщение'</a:t>
            </a:r>
            <a:r>
              <a:rPr lang="ru-RU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5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500" dirty="0">
                <a:solidFill>
                  <a:srgbClr val="92D050"/>
                </a:solidFill>
                <a:latin typeface="Consolas" panose="020B0609020204030204" pitchFamily="49" charset="0"/>
              </a:rPr>
              <a:t>text</a:t>
            </a:r>
            <a:r>
              <a:rPr lang="en-US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ru-RU" sz="1500" dirty="0" err="1">
                <a:solidFill>
                  <a:srgbClr val="00B0F0"/>
                </a:solidFill>
                <a:latin typeface="Consolas" panose="020B0609020204030204" pitchFamily="49" charset="0"/>
              </a:rPr>
              <a:t>showMessage</a:t>
            </a:r>
            <a:r>
              <a:rPr lang="en-US" alt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  <a:r>
              <a:rPr lang="en-US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ru-RU" alt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пустое сообщение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ru-RU" altLang="ru-RU" sz="17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93C84E8A-980F-4BD4-8B61-B99539B3A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33017"/>
              </p:ext>
            </p:extLst>
          </p:nvPr>
        </p:nvGraphicFramePr>
        <p:xfrm>
          <a:off x="785787" y="3527521"/>
          <a:ext cx="789067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386">
                  <a:extLst>
                    <a:ext uri="{9D8B030D-6E8A-4147-A177-3AD203B41FA5}">
                      <a16:colId xmlns:a16="http://schemas.microsoft.com/office/drawing/2014/main" val="4071214219"/>
                    </a:ext>
                  </a:extLst>
                </a:gridCol>
                <a:gridCol w="4578284">
                  <a:extLst>
                    <a:ext uri="{9D8B030D-6E8A-4147-A177-3AD203B41FA5}">
                      <a16:colId xmlns:a16="http://schemas.microsoft.com/office/drawing/2014/main" val="2361100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defTabSz="914400" eaLnBrk="0" fontAlgn="base" hangingPunct="0"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ru-RU" altLang="ru-RU" sz="1400" dirty="0">
                          <a:solidFill>
                            <a:schemeClr val="tx1"/>
                          </a:solidFill>
                        </a:rPr>
                        <a:t>Мы можем использовать оператор </a:t>
                      </a:r>
                      <a:r>
                        <a:rPr lang="ru-RU" altLang="ru-RU" sz="1400" dirty="0">
                          <a:solidFill>
                            <a:srgbClr val="FFFF00"/>
                          </a:solidFill>
                        </a:rPr>
                        <a:t>||</a:t>
                      </a:r>
                    </a:p>
                    <a:p>
                      <a:pPr marL="300038" lvl="1" indent="0" defTabSz="914400" eaLnBrk="0" fontAlgn="base" hangingPunct="0"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altLang="ru-RU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altLang="ru-RU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ru-RU" sz="14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showMessage</a:t>
                      </a:r>
                      <a:r>
                        <a:rPr lang="en-US" altLang="ru-RU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ru-RU" sz="14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altLang="ru-RU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marL="300038" lvl="1" indent="0" defTabSz="914400" eaLnBrk="0" fontAlgn="base" hangingPunct="0"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ru-RU" altLang="ru-RU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ru-RU" sz="14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altLang="ru-RU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ru-RU" sz="14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altLang="ru-RU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|| '</a:t>
                      </a:r>
                      <a:r>
                        <a:rPr lang="ru-RU" altLang="ru-RU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пусто';</a:t>
                      </a:r>
                    </a:p>
                    <a:p>
                      <a:pPr marL="300038" lvl="1" indent="0" defTabSz="914400" eaLnBrk="0" fontAlgn="base" hangingPunct="0"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ru-RU" altLang="ru-RU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+mn-lt"/>
                        </a:rPr>
                        <a:t>Оператор нулевого слияния </a:t>
                      </a:r>
                      <a:r>
                        <a:rPr lang="ru-RU" sz="1400" dirty="0">
                          <a:solidFill>
                            <a:srgbClr val="FFFF00"/>
                          </a:solidFill>
                          <a:latin typeface="+mn-lt"/>
                        </a:rPr>
                        <a:t>??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showCount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4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alert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?? </a:t>
                      </a:r>
                      <a:r>
                        <a:rPr lang="en-US" sz="14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ru-RU" sz="14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неизвестно");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showCount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(0); </a:t>
                      </a:r>
                      <a:r>
                        <a:rPr lang="en-US" sz="14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// 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showCount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(null); </a:t>
                      </a:r>
                      <a:r>
                        <a:rPr lang="en-US" sz="14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4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неизвестно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982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059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569334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Возврат значения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Функция может вернуть </a:t>
            </a:r>
            <a:r>
              <a:rPr lang="ru-RU" altLang="ru-RU" sz="1600" dirty="0">
                <a:solidFill>
                  <a:srgbClr val="FFFF00"/>
                </a:solidFill>
              </a:rPr>
              <a:t>результат</a:t>
            </a:r>
            <a:r>
              <a:rPr lang="ru-RU" altLang="ru-RU" sz="1600" dirty="0">
                <a:solidFill>
                  <a:schemeClr val="tx1"/>
                </a:solidFill>
              </a:rPr>
              <a:t>, который будет передан в вызвавший её код. Простейшим примером может служить функция сложения двух чисел.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sum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92D050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600" dirty="0">
                <a:solidFill>
                  <a:srgbClr val="92D050"/>
                </a:solidFill>
                <a:latin typeface="Consolas" panose="020B0609020204030204" pitchFamily="49" charset="0"/>
              </a:rPr>
              <a:t>b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92D050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ru-RU" altLang="ru-RU" sz="1600" dirty="0">
                <a:solidFill>
                  <a:srgbClr val="92D050"/>
                </a:solidFill>
                <a:latin typeface="Consolas" panose="020B0609020204030204" pitchFamily="49" charset="0"/>
              </a:rPr>
              <a:t>b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sum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7030A0"/>
                </a:solidFill>
                <a:latin typeface="Consolas" panose="020B0609020204030204" pitchFamily="49" charset="0"/>
              </a:rPr>
              <a:t>1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6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ru-RU" alt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); 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// 3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Директива </a:t>
            </a:r>
            <a:r>
              <a:rPr lang="ru-RU" altLang="ru-RU" sz="1600" dirty="0" err="1">
                <a:solidFill>
                  <a:srgbClr val="FFFF00"/>
                </a:solidFill>
              </a:rPr>
              <a:t>return</a:t>
            </a:r>
            <a:r>
              <a:rPr lang="ru-RU" altLang="ru-RU" sz="1600" dirty="0">
                <a:solidFill>
                  <a:schemeClr val="tx1"/>
                </a:solidFill>
              </a:rPr>
              <a:t> может находиться в любом месте тела функции. Как только выполнение доходит до этого места, функция останавливается, и значение возвращается в вызвавший её код (присваивается переменной </a:t>
            </a:r>
            <a:r>
              <a:rPr lang="ru-RU" altLang="ru-RU" sz="1600" dirty="0" err="1">
                <a:solidFill>
                  <a:srgbClr val="FFFF00"/>
                </a:solidFill>
              </a:rPr>
              <a:t>result</a:t>
            </a:r>
            <a:r>
              <a:rPr lang="ru-RU" altLang="ru-RU" sz="1600" dirty="0">
                <a:solidFill>
                  <a:schemeClr val="tx1"/>
                </a:solidFill>
              </a:rPr>
              <a:t> выше). 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endParaRPr lang="ru-RU" altLang="ru-RU" sz="175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088A4F-88A8-44A7-9782-F7BFE4D60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82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569334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Возврат значения</a:t>
            </a:r>
            <a:endParaRPr lang="ru-RU" altLang="ru-RU" sz="1600" b="1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BlinkMacSystemFont"/>
              </a:rPr>
              <a:t>Вызовов </a:t>
            </a:r>
            <a:r>
              <a:rPr lang="ru-RU" altLang="ru-RU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return</a:t>
            </a:r>
            <a:r>
              <a:rPr lang="ru-RU" altLang="ru-RU" sz="1600" dirty="0">
                <a:solidFill>
                  <a:schemeClr val="tx1"/>
                </a:solidFill>
                <a:latin typeface="BlinkMacSystemFont"/>
              </a:rPr>
              <a:t> может быть несколько, например: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  <a:endParaRPr lang="ru-RU" altLang="ru-RU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checkAge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(age)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(age &gt;= </a:t>
            </a:r>
            <a:r>
              <a:rPr lang="en-US" altLang="ru-RU" sz="1600" dirty="0">
                <a:solidFill>
                  <a:srgbClr val="C907B2"/>
                </a:solidFill>
                <a:latin typeface="Consolas" panose="020B0609020204030204" pitchFamily="49" charset="0"/>
              </a:rPr>
              <a:t>18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} </a:t>
            </a: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confirm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'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А родители разрешили?');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age = </a:t>
            </a:r>
            <a:r>
              <a:rPr lang="en-US" alt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prompt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'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Сколько вам лет?', </a:t>
            </a:r>
            <a:r>
              <a:rPr lang="ru-RU" altLang="ru-RU" sz="1600" dirty="0">
                <a:solidFill>
                  <a:srgbClr val="C907B2"/>
                </a:solidFill>
                <a:latin typeface="Consolas" panose="020B0609020204030204" pitchFamily="49" charset="0"/>
              </a:rPr>
              <a:t>18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( </a:t>
            </a:r>
            <a:r>
              <a:rPr lang="en-US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checkAge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(age) 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'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Доступ получен' 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'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Доступ закрыт' 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088A4F-88A8-44A7-9782-F7BFE4D60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744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569334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Возврат значения</a:t>
            </a:r>
            <a:endParaRPr lang="en-US" altLang="ru-RU" sz="1600" b="1" dirty="0">
              <a:solidFill>
                <a:srgbClr val="92D050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Возможно использовать </a:t>
            </a:r>
            <a:r>
              <a:rPr lang="ru-RU" altLang="ru-RU" sz="1600" dirty="0" err="1">
                <a:solidFill>
                  <a:srgbClr val="FFFF00"/>
                </a:solidFill>
              </a:rPr>
              <a:t>return</a:t>
            </a:r>
            <a:r>
              <a:rPr lang="ru-RU" altLang="ru-RU" sz="1600" dirty="0">
                <a:solidFill>
                  <a:schemeClr val="tx1"/>
                </a:solidFill>
              </a:rPr>
              <a:t> и без значения. Это приведёт к немедленному выходу из функции.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Например: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showMovie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age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( !</a:t>
            </a:r>
            <a:r>
              <a:rPr lang="ru-RU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checkAge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age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 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"Вам показывается кино" 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); 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// (*)</a:t>
            </a:r>
            <a:endParaRPr lang="en-US" altLang="ru-RU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088A4F-88A8-44A7-9782-F7BFE4D60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50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733BC-A3E5-4A63-AB5A-19D4896A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68" y="267494"/>
            <a:ext cx="6447501" cy="458366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мы помним с прошлого занятия</a:t>
            </a:r>
            <a:r>
              <a:rPr lang="en-US" dirty="0"/>
              <a:t>?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86BF2D-99A0-4072-B791-8B365B2CD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3558"/>
            <a:ext cx="7376367" cy="381642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800" dirty="0"/>
              <a:t>Что делает инкремент/декремент, формы записи?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Цикл </a:t>
            </a:r>
            <a:r>
              <a:rPr lang="en-US" sz="1800" dirty="0"/>
              <a:t>while</a:t>
            </a:r>
            <a:r>
              <a:rPr lang="ru-RU" sz="1800" dirty="0"/>
              <a:t> алгоритм работы и синтаксис?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Цикл </a:t>
            </a:r>
            <a:r>
              <a:rPr lang="en-US" sz="1800" dirty="0"/>
              <a:t>for </a:t>
            </a:r>
            <a:r>
              <a:rPr lang="ru-RU" sz="1800" dirty="0"/>
              <a:t>алгоритм работы и синтаксис?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Для чего используются инструкции </a:t>
            </a:r>
            <a:r>
              <a:rPr lang="en-US" sz="1800" dirty="0"/>
              <a:t>continue </a:t>
            </a:r>
            <a:r>
              <a:rPr lang="ru-RU" sz="1800" dirty="0"/>
              <a:t>и </a:t>
            </a:r>
            <a:r>
              <a:rPr lang="en-US" sz="1800" dirty="0"/>
              <a:t>break</a:t>
            </a:r>
            <a:r>
              <a:rPr lang="ru-RU" sz="1800" dirty="0"/>
              <a:t>?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Конструкция </a:t>
            </a:r>
            <a:r>
              <a:rPr lang="en-US" sz="1800" dirty="0"/>
              <a:t>switch </a:t>
            </a:r>
            <a:r>
              <a:rPr lang="ru-RU" sz="1800" dirty="0"/>
              <a:t>её синтаксис и алгоритм выполнения</a:t>
            </a:r>
            <a:r>
              <a:rPr lang="en-US" sz="1800" dirty="0"/>
              <a:t>?</a:t>
            </a:r>
            <a:endParaRPr lang="ru-RU" sz="1800" dirty="0"/>
          </a:p>
          <a:p>
            <a:pPr marL="342900" indent="-342900">
              <a:buFont typeface="+mj-lt"/>
              <a:buAutoNum type="arabicPeriod"/>
            </a:pPr>
            <a:endParaRPr lang="ru-RU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7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569334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Возврат значения</a:t>
            </a:r>
            <a:endParaRPr lang="en-US" altLang="ru-RU" sz="1600" b="1" dirty="0">
              <a:solidFill>
                <a:srgbClr val="92D050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Результат функции с пустым </a:t>
            </a:r>
            <a:r>
              <a:rPr lang="ru-RU" altLang="ru-RU" sz="1600" dirty="0" err="1">
                <a:solidFill>
                  <a:srgbClr val="FFFF00"/>
                </a:solidFill>
              </a:rPr>
              <a:t>return</a:t>
            </a:r>
            <a:r>
              <a:rPr lang="ru-RU" altLang="ru-RU" sz="1600" dirty="0">
                <a:solidFill>
                  <a:srgbClr val="E2E3E7"/>
                </a:solidFill>
              </a:rPr>
              <a:t> или без него – </a:t>
            </a:r>
            <a:r>
              <a:rPr lang="ru-RU" altLang="ru-RU" sz="1600" dirty="0" err="1">
                <a:solidFill>
                  <a:srgbClr val="FFFF00"/>
                </a:solidFill>
              </a:rPr>
              <a:t>undefined</a:t>
            </a:r>
            <a:endParaRPr lang="en-US" altLang="ru-RU" sz="1600" dirty="0">
              <a:solidFill>
                <a:srgbClr val="FFFF00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Если функция не возвращает значения, это всё равно, как если бы она возвращала </a:t>
            </a:r>
            <a:r>
              <a:rPr lang="en-US" altLang="ru-RU" sz="1600" dirty="0">
                <a:solidFill>
                  <a:schemeClr val="tx1"/>
                </a:solidFill>
              </a:rPr>
              <a:t>undefined: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doNothing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 {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/* 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пусто */ 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doNothing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 === </a:t>
            </a: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undefined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);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Пустой </a:t>
            </a:r>
            <a:r>
              <a:rPr lang="en-US" altLang="ru-RU" sz="1600" dirty="0">
                <a:solidFill>
                  <a:srgbClr val="FFFF00"/>
                </a:solidFill>
              </a:rPr>
              <a:t>return</a:t>
            </a:r>
            <a:r>
              <a:rPr lang="en-US" altLang="ru-RU" sz="1600" dirty="0">
                <a:solidFill>
                  <a:schemeClr val="tx1"/>
                </a:solidFill>
              </a:rPr>
              <a:t> </a:t>
            </a:r>
            <a:r>
              <a:rPr lang="ru-RU" altLang="ru-RU" sz="1600" dirty="0">
                <a:solidFill>
                  <a:schemeClr val="tx1"/>
                </a:solidFill>
              </a:rPr>
              <a:t>аналогичен </a:t>
            </a:r>
            <a:r>
              <a:rPr lang="en-US" altLang="ru-RU" sz="1600" dirty="0">
                <a:solidFill>
                  <a:schemeClr val="tx1"/>
                </a:solidFill>
              </a:rPr>
              <a:t>return undefined: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doNothing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doNothing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 === </a:t>
            </a: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undefined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);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// true</a:t>
            </a:r>
            <a:endParaRPr lang="ru-RU" altLang="ru-RU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en-US" altLang="ru-RU" sz="1600" b="1" dirty="0">
              <a:solidFill>
                <a:srgbClr val="92D05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088A4F-88A8-44A7-9782-F7BFE4D60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9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569334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Возврат значения</a:t>
            </a:r>
            <a:endParaRPr lang="en-US" altLang="ru-RU" sz="1600" b="1" dirty="0">
              <a:solidFill>
                <a:srgbClr val="92D050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rgbClr val="FFFF00"/>
                </a:solidFill>
              </a:rPr>
              <a:t>НИКОГДА</a:t>
            </a:r>
            <a:r>
              <a:rPr lang="ru-RU" altLang="ru-RU" sz="1600" dirty="0">
                <a:solidFill>
                  <a:srgbClr val="E2E3E7"/>
                </a:solidFill>
              </a:rPr>
              <a:t> не добавляйте перевод строки между </a:t>
            </a:r>
            <a:r>
              <a:rPr lang="ru-RU" altLang="ru-RU" sz="1600" dirty="0" err="1">
                <a:solidFill>
                  <a:srgbClr val="FFFF00"/>
                </a:solidFill>
              </a:rPr>
              <a:t>return</a:t>
            </a:r>
            <a:r>
              <a:rPr lang="ru-RU" altLang="ru-RU" sz="1600" dirty="0">
                <a:solidFill>
                  <a:srgbClr val="E2E3E7"/>
                </a:solidFill>
              </a:rPr>
              <a:t> и его значением</a:t>
            </a:r>
            <a:r>
              <a:rPr lang="en-US" altLang="ru-RU" sz="1600" dirty="0">
                <a:solidFill>
                  <a:srgbClr val="E2E3E7"/>
                </a:solidFill>
              </a:rPr>
              <a:t>.</a:t>
            </a:r>
            <a:endParaRPr lang="en-US" altLang="ru-RU" sz="1600" dirty="0">
              <a:solidFill>
                <a:srgbClr val="92D050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Для длинного выражения в </a:t>
            </a:r>
            <a:r>
              <a:rPr lang="ru-RU" altLang="ru-RU" sz="1600" dirty="0" err="1">
                <a:solidFill>
                  <a:srgbClr val="FFFF00"/>
                </a:solidFill>
              </a:rPr>
              <a:t>return</a:t>
            </a:r>
            <a:r>
              <a:rPr lang="ru-RU" altLang="ru-RU" sz="1600" dirty="0">
                <a:solidFill>
                  <a:srgbClr val="E2E3E7"/>
                </a:solidFill>
              </a:rPr>
              <a:t> может быть заманчиво разместить его на нескольких отдельных строках, например так:</a:t>
            </a:r>
            <a:endParaRPr lang="en-US" altLang="ru-RU" sz="1600" dirty="0">
              <a:solidFill>
                <a:srgbClr val="E2E3E7"/>
              </a:solidFill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some + long + expression + or + whatever * f(a) + f(b)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То же, что и:</a:t>
            </a:r>
            <a:endParaRPr lang="en-US" altLang="ru-RU" sz="1600" dirty="0">
              <a:solidFill>
                <a:schemeClr val="tx1"/>
              </a:solidFill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ru-RU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some + long + expression + or + whatever * f(a) + f(b)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ru-RU" altLang="ru-RU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Правильно: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  some + long + expression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  + or +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  whatever * f(a) + f(b)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ru-RU" altLang="ru-RU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en-US" altLang="ru-RU" sz="1600" b="1" dirty="0">
              <a:solidFill>
                <a:srgbClr val="92D05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088A4F-88A8-44A7-9782-F7BFE4D60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64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569334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Выбор имени функции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500" dirty="0">
                <a:solidFill>
                  <a:srgbClr val="FFFF00"/>
                </a:solidFill>
              </a:rPr>
              <a:t>Функция</a:t>
            </a:r>
            <a:r>
              <a:rPr lang="ru-RU" altLang="ru-RU" sz="1500" dirty="0">
                <a:solidFill>
                  <a:schemeClr val="tx1"/>
                </a:solidFill>
              </a:rPr>
              <a:t> – это действие. Поэтому имя функции обычно является глаголом. Имя должно быть кратким, точным и описывать действие функции, чтобы программист получил верное представление о том, что делает функция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500" dirty="0">
                <a:solidFill>
                  <a:schemeClr val="tx1"/>
                </a:solidFill>
              </a:rPr>
              <a:t>Функции, начинающиеся с: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altLang="ru-RU" sz="1500" dirty="0">
                <a:solidFill>
                  <a:srgbClr val="FFFF00"/>
                </a:solidFill>
              </a:rPr>
              <a:t>"show" </a:t>
            </a:r>
            <a:r>
              <a:rPr lang="ru-RU" altLang="ru-RU" sz="1500" dirty="0">
                <a:solidFill>
                  <a:schemeClr val="tx1"/>
                </a:solidFill>
              </a:rPr>
              <a:t>– что-то показывают,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500" dirty="0">
                <a:solidFill>
                  <a:srgbClr val="FFFF00"/>
                </a:solidFill>
              </a:rPr>
              <a:t>"</a:t>
            </a:r>
            <a:r>
              <a:rPr lang="ru-RU" altLang="ru-RU" sz="1500" dirty="0" err="1">
                <a:solidFill>
                  <a:srgbClr val="FFFF00"/>
                </a:solidFill>
              </a:rPr>
              <a:t>get</a:t>
            </a:r>
            <a:r>
              <a:rPr lang="ru-RU" altLang="ru-RU" sz="1500" dirty="0">
                <a:solidFill>
                  <a:srgbClr val="FFFF00"/>
                </a:solidFill>
              </a:rPr>
              <a:t>…" </a:t>
            </a:r>
            <a:r>
              <a:rPr lang="ru-RU" altLang="ru-RU" sz="1500" dirty="0">
                <a:solidFill>
                  <a:schemeClr val="tx1"/>
                </a:solidFill>
              </a:rPr>
              <a:t>– возвращают значение,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500" dirty="0">
                <a:solidFill>
                  <a:srgbClr val="FFFF00"/>
                </a:solidFill>
              </a:rPr>
              <a:t>"</a:t>
            </a:r>
            <a:r>
              <a:rPr lang="ru-RU" altLang="ru-RU" sz="1500" dirty="0" err="1">
                <a:solidFill>
                  <a:srgbClr val="FFFF00"/>
                </a:solidFill>
              </a:rPr>
              <a:t>calc</a:t>
            </a:r>
            <a:r>
              <a:rPr lang="ru-RU" altLang="ru-RU" sz="1500" dirty="0">
                <a:solidFill>
                  <a:srgbClr val="FFFF00"/>
                </a:solidFill>
              </a:rPr>
              <a:t>…" </a:t>
            </a:r>
            <a:r>
              <a:rPr lang="ru-RU" altLang="ru-RU" sz="1500" dirty="0">
                <a:solidFill>
                  <a:schemeClr val="tx1"/>
                </a:solidFill>
              </a:rPr>
              <a:t>– что-то вычисляют,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500" dirty="0">
                <a:solidFill>
                  <a:srgbClr val="FFFF00"/>
                </a:solidFill>
              </a:rPr>
              <a:t>"</a:t>
            </a:r>
            <a:r>
              <a:rPr lang="ru-RU" altLang="ru-RU" sz="1500" dirty="0" err="1">
                <a:solidFill>
                  <a:srgbClr val="FFFF00"/>
                </a:solidFill>
              </a:rPr>
              <a:t>create</a:t>
            </a:r>
            <a:r>
              <a:rPr lang="ru-RU" altLang="ru-RU" sz="1500" dirty="0">
                <a:solidFill>
                  <a:srgbClr val="FFFF00"/>
                </a:solidFill>
              </a:rPr>
              <a:t>…" </a:t>
            </a:r>
            <a:r>
              <a:rPr lang="ru-RU" altLang="ru-RU" sz="1500" dirty="0">
                <a:solidFill>
                  <a:schemeClr val="tx1"/>
                </a:solidFill>
              </a:rPr>
              <a:t>– что-то создают,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500" dirty="0">
                <a:solidFill>
                  <a:srgbClr val="FFFF00"/>
                </a:solidFill>
              </a:rPr>
              <a:t>"</a:t>
            </a:r>
            <a:r>
              <a:rPr lang="ru-RU" altLang="ru-RU" sz="1500" dirty="0" err="1">
                <a:solidFill>
                  <a:srgbClr val="FFFF00"/>
                </a:solidFill>
              </a:rPr>
              <a:t>check</a:t>
            </a:r>
            <a:r>
              <a:rPr lang="ru-RU" altLang="ru-RU" sz="1500" dirty="0">
                <a:solidFill>
                  <a:srgbClr val="FFFF00"/>
                </a:solidFill>
              </a:rPr>
              <a:t>…" </a:t>
            </a:r>
            <a:r>
              <a:rPr lang="ru-RU" altLang="ru-RU" sz="1500" dirty="0">
                <a:solidFill>
                  <a:schemeClr val="tx1"/>
                </a:solidFill>
              </a:rPr>
              <a:t>– что-то проверяют и возвращают логическое значение, и т.д.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500" dirty="0">
                <a:solidFill>
                  <a:schemeClr val="tx1"/>
                </a:solidFill>
              </a:rPr>
              <a:t>Примеры таких имён: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500" dirty="0" err="1">
                <a:solidFill>
                  <a:srgbClr val="00B0F0"/>
                </a:solidFill>
                <a:latin typeface="Consolas" panose="020B0609020204030204" pitchFamily="49" charset="0"/>
              </a:rPr>
              <a:t>showMessage</a:t>
            </a:r>
            <a:r>
              <a:rPr lang="ru-RU" altLang="ru-RU" sz="1500" dirty="0">
                <a:solidFill>
                  <a:schemeClr val="tx1"/>
                </a:solidFill>
              </a:rPr>
              <a:t>(..)     </a:t>
            </a:r>
            <a:r>
              <a:rPr lang="ru-RU" altLang="ru-RU" sz="1500" dirty="0">
                <a:solidFill>
                  <a:srgbClr val="FFFF00"/>
                </a:solidFill>
              </a:rPr>
              <a:t>// показывает сообщение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500" dirty="0" err="1">
                <a:solidFill>
                  <a:srgbClr val="00B0F0"/>
                </a:solidFill>
                <a:latin typeface="Consolas" panose="020B0609020204030204" pitchFamily="49" charset="0"/>
              </a:rPr>
              <a:t>getAge</a:t>
            </a:r>
            <a:r>
              <a:rPr lang="ru-RU" altLang="ru-RU" sz="1500" dirty="0">
                <a:solidFill>
                  <a:schemeClr val="tx1"/>
                </a:solidFill>
              </a:rPr>
              <a:t>(..)          </a:t>
            </a:r>
            <a:r>
              <a:rPr lang="ru-RU" altLang="ru-RU" sz="1500" dirty="0">
                <a:solidFill>
                  <a:srgbClr val="FFFF00"/>
                </a:solidFill>
              </a:rPr>
              <a:t>// возвращает возраст (получая его каким-то образом)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500" dirty="0" err="1">
                <a:solidFill>
                  <a:srgbClr val="00B0F0"/>
                </a:solidFill>
                <a:latin typeface="Consolas" panose="020B0609020204030204" pitchFamily="49" charset="0"/>
              </a:rPr>
              <a:t>calcSum</a:t>
            </a:r>
            <a:r>
              <a:rPr lang="ru-RU" altLang="ru-RU" sz="1500" dirty="0">
                <a:solidFill>
                  <a:schemeClr val="tx1"/>
                </a:solidFill>
              </a:rPr>
              <a:t>(..)         </a:t>
            </a:r>
            <a:r>
              <a:rPr lang="ru-RU" altLang="ru-RU" sz="1500" dirty="0">
                <a:solidFill>
                  <a:srgbClr val="FFFF00"/>
                </a:solidFill>
              </a:rPr>
              <a:t>// вычисляет сумму и возвращает результат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500" dirty="0" err="1">
                <a:solidFill>
                  <a:srgbClr val="00B0F0"/>
                </a:solidFill>
                <a:latin typeface="Consolas" panose="020B0609020204030204" pitchFamily="49" charset="0"/>
              </a:rPr>
              <a:t>createForm</a:t>
            </a:r>
            <a:r>
              <a:rPr lang="ru-RU" altLang="ru-RU" sz="1500" dirty="0">
                <a:solidFill>
                  <a:schemeClr val="tx1"/>
                </a:solidFill>
              </a:rPr>
              <a:t>(..)      </a:t>
            </a:r>
            <a:r>
              <a:rPr lang="ru-RU" altLang="ru-RU" sz="1500" dirty="0">
                <a:solidFill>
                  <a:srgbClr val="FFFF00"/>
                </a:solidFill>
              </a:rPr>
              <a:t>// создаёт форму (и обычно возвращает её)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500" dirty="0" err="1">
                <a:solidFill>
                  <a:srgbClr val="00B0F0"/>
                </a:solidFill>
                <a:latin typeface="Consolas" panose="020B0609020204030204" pitchFamily="49" charset="0"/>
              </a:rPr>
              <a:t>checkPermission</a:t>
            </a:r>
            <a:r>
              <a:rPr lang="ru-RU" altLang="ru-RU" sz="1500" dirty="0">
                <a:solidFill>
                  <a:schemeClr val="tx1"/>
                </a:solidFill>
              </a:rPr>
              <a:t>(..) </a:t>
            </a:r>
            <a:r>
              <a:rPr lang="ru-RU" altLang="ru-RU" sz="1500" dirty="0">
                <a:solidFill>
                  <a:srgbClr val="FFFF00"/>
                </a:solidFill>
              </a:rPr>
              <a:t>// проверяет доступ, возвращая </a:t>
            </a:r>
            <a:r>
              <a:rPr lang="ru-RU" altLang="ru-RU" sz="1500" dirty="0" err="1">
                <a:solidFill>
                  <a:srgbClr val="FFFF00"/>
                </a:solidFill>
              </a:rPr>
              <a:t>true</a:t>
            </a:r>
            <a:r>
              <a:rPr lang="ru-RU" altLang="ru-RU" sz="1500" dirty="0">
                <a:solidFill>
                  <a:srgbClr val="FFFF00"/>
                </a:solidFill>
              </a:rPr>
              <a:t>/</a:t>
            </a:r>
            <a:r>
              <a:rPr lang="ru-RU" altLang="ru-RU" sz="1500" dirty="0" err="1">
                <a:solidFill>
                  <a:srgbClr val="FFFF00"/>
                </a:solidFill>
              </a:rPr>
              <a:t>false</a:t>
            </a:r>
            <a:endParaRPr lang="en-US" altLang="ru-RU" sz="1500" dirty="0">
              <a:solidFill>
                <a:srgbClr val="FFFF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088A4F-88A8-44A7-9782-F7BFE4D60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97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569334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Одна функция – одно действие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dirty="0"/>
              <a:t>Функция должна делать только то, что явно подразумевается её названием. И это должно быть </a:t>
            </a:r>
            <a:r>
              <a:rPr lang="ru-RU" sz="1600" dirty="0">
                <a:solidFill>
                  <a:srgbClr val="FFFF00"/>
                </a:solidFill>
              </a:rPr>
              <a:t>ОДНИМ</a:t>
            </a:r>
            <a:r>
              <a:rPr lang="ru-RU" sz="1600" dirty="0"/>
              <a:t> действием. Два независимых действия обычно подразумевают </a:t>
            </a:r>
            <a:r>
              <a:rPr lang="ru-RU" sz="1600" dirty="0">
                <a:solidFill>
                  <a:srgbClr val="FFFF00"/>
                </a:solidFill>
              </a:rPr>
              <a:t>две функции</a:t>
            </a:r>
            <a:r>
              <a:rPr lang="ru-RU" sz="1600" dirty="0"/>
              <a:t>, даже если предполагается, что они будут вызываться вместе (в этом случае мы можем создать третью функцию, которая будет их вызывать).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Несколько примеров, которые нарушают это правило: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 err="1">
                <a:solidFill>
                  <a:srgbClr val="FFFF00"/>
                </a:solidFill>
              </a:rPr>
              <a:t>getAge</a:t>
            </a:r>
            <a:r>
              <a:rPr lang="ru-RU" altLang="ru-RU" sz="1600" dirty="0">
                <a:solidFill>
                  <a:schemeClr val="tx1"/>
                </a:solidFill>
              </a:rPr>
              <a:t> – будет плохим выбором, если функция будет выводить </a:t>
            </a:r>
            <a:r>
              <a:rPr lang="ru-RU" altLang="ru-RU" sz="1600" dirty="0" err="1">
                <a:solidFill>
                  <a:srgbClr val="FFFF00"/>
                </a:solidFill>
              </a:rPr>
              <a:t>alert</a:t>
            </a:r>
            <a:r>
              <a:rPr lang="ru-RU" altLang="ru-RU" sz="1600" dirty="0">
                <a:solidFill>
                  <a:schemeClr val="tx1"/>
                </a:solidFill>
              </a:rPr>
              <a:t> с возрастом (должна только возвращать его).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 err="1">
                <a:solidFill>
                  <a:srgbClr val="FFFF00"/>
                </a:solidFill>
              </a:rPr>
              <a:t>createForm</a:t>
            </a:r>
            <a:r>
              <a:rPr lang="ru-RU" altLang="ru-RU" sz="1600" dirty="0">
                <a:solidFill>
                  <a:schemeClr val="tx1"/>
                </a:solidFill>
              </a:rPr>
              <a:t> – будет плохим выбором, если функция будет изменять документ, добавляя форму в него (должна только создавать форму и возвращать её).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 err="1">
                <a:solidFill>
                  <a:srgbClr val="FFFF00"/>
                </a:solidFill>
              </a:rPr>
              <a:t>checkPermission</a:t>
            </a:r>
            <a:r>
              <a:rPr lang="ru-RU" altLang="ru-RU" sz="1600" dirty="0">
                <a:solidFill>
                  <a:schemeClr val="tx1"/>
                </a:solidFill>
              </a:rPr>
              <a:t> – будет плохим выбором, если функция будет отображать сообщение с текстом доступ разрешён/запрещён (должна только выполнять проверку и возвращать её результат).</a:t>
            </a:r>
            <a:endParaRPr lang="en-US" altLang="ru-RU" sz="1600" dirty="0">
              <a:solidFill>
                <a:schemeClr val="tx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088A4F-88A8-44A7-9782-F7BFE4D60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336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569334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Итого: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</a:rPr>
              <a:t>Объявление функции имеет вид: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00B0F0"/>
                </a:solidFill>
                <a:latin typeface="Consolas" panose="020B0609020204030204" pitchFamily="49" charset="0"/>
              </a:rPr>
              <a:t>имя</a:t>
            </a: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(параметры, через, запятую)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/* тело, код функции */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defTabSz="914400" eaLnBrk="0" fontAlgn="base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sz="1400" dirty="0"/>
              <a:t>Передаваемые значения копируются в параметры функции и становятся локальными переменными.</a:t>
            </a:r>
          </a:p>
          <a:p>
            <a:pPr defTabSz="914400" eaLnBrk="0" fontAlgn="base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sz="1400" dirty="0"/>
              <a:t>Функции имеют доступ к внешним переменным. Но это работает только изнутри наружу. Код вне функции не имеет доступа к её локальным переменным.</a:t>
            </a:r>
          </a:p>
          <a:p>
            <a:pPr defTabSz="914400" eaLnBrk="0" fontAlgn="base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E2E3E7"/>
                </a:solidFill>
              </a:rPr>
              <a:t>Функция может возвращать значение. Если этого не происходит, тогда результат равен </a:t>
            </a:r>
            <a:r>
              <a:rPr lang="ru-RU" altLang="ru-RU" sz="1400" dirty="0" err="1">
                <a:solidFill>
                  <a:srgbClr val="FFFF00"/>
                </a:solidFill>
              </a:rPr>
              <a:t>undefined</a:t>
            </a:r>
            <a:r>
              <a:rPr lang="ru-RU" altLang="ru-RU" sz="1400" dirty="0">
                <a:solidFill>
                  <a:srgbClr val="E2E3E7"/>
                </a:solidFill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sz="1400" dirty="0"/>
              <a:t>Для того, чтобы сделать код более чистым и понятным, рекомендуется использовать локальные переменные и параметры функций, не пользоваться внешними переменными.</a:t>
            </a:r>
          </a:p>
          <a:p>
            <a:pPr defTabSz="914400" eaLnBrk="0" fontAlgn="base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sz="1400" dirty="0"/>
              <a:t>Функция, которая получает параметры, работает с ними и затем возвращает результат</a:t>
            </a:r>
            <a:endParaRPr lang="en-US" altLang="ru-RU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ru-RU" dirty="0"/>
              <a:t>Имя функции должно понятно и чётко отражать, что она делает.</a:t>
            </a:r>
          </a:p>
          <a:p>
            <a:pPr defTabSz="914400" eaLnBrk="0" fontAlgn="base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ru-RU" sz="1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088A4F-88A8-44A7-9782-F7BFE4D60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5949181-8017-4E91-816E-68726C7CE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2764"/>
            <a:ext cx="65" cy="765528"/>
          </a:xfrm>
          <a:prstGeom prst="rect">
            <a:avLst/>
          </a:prstGeom>
          <a:solidFill>
            <a:srgbClr val="23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4742" rIns="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0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707278"/>
            <a:ext cx="7704856" cy="40247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kern="100" dirty="0">
                <a:solidFill>
                  <a:schemeClr val="tx1"/>
                </a:solidFill>
              </a:rPr>
              <a:t>1. </a:t>
            </a:r>
            <a:r>
              <a:rPr lang="ru-RU" altLang="ru-RU" sz="1600" dirty="0">
                <a:solidFill>
                  <a:schemeClr val="tx1"/>
                </a:solidFill>
              </a:rPr>
              <a:t>Напишите функцию </a:t>
            </a:r>
            <a:r>
              <a:rPr lang="ru-RU" altLang="ru-RU" sz="1600" dirty="0" err="1">
                <a:solidFill>
                  <a:schemeClr val="tx1"/>
                </a:solidFill>
              </a:rPr>
              <a:t>min</a:t>
            </a:r>
            <a:r>
              <a:rPr lang="ru-RU" altLang="ru-RU" sz="1600" dirty="0">
                <a:solidFill>
                  <a:schemeClr val="tx1"/>
                </a:solidFill>
              </a:rPr>
              <a:t>(</a:t>
            </a:r>
            <a:r>
              <a:rPr lang="ru-RU" altLang="ru-RU" sz="1600" dirty="0" err="1">
                <a:solidFill>
                  <a:schemeClr val="tx1"/>
                </a:solidFill>
              </a:rPr>
              <a:t>a,b</a:t>
            </a:r>
            <a:r>
              <a:rPr lang="ru-RU" altLang="ru-RU" sz="1600" dirty="0">
                <a:solidFill>
                  <a:schemeClr val="tx1"/>
                </a:solidFill>
              </a:rPr>
              <a:t>), которая возвращает меньшее из чисел a и b.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Пример вызовов: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min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(2, 5) ==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min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(3, -1) == -1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min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(1, 1) == 1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</a:rPr>
              <a:t>2. </a:t>
            </a:r>
            <a:r>
              <a:rPr lang="ru-RU" altLang="ru-RU" sz="1600" dirty="0">
                <a:solidFill>
                  <a:schemeClr val="tx1"/>
                </a:solidFill>
              </a:rPr>
              <a:t>Напишите функцию </a:t>
            </a:r>
            <a:r>
              <a:rPr lang="ru-RU" altLang="ru-RU" sz="1600" dirty="0" err="1">
                <a:solidFill>
                  <a:schemeClr val="tx1"/>
                </a:solidFill>
              </a:rPr>
              <a:t>pow</a:t>
            </a:r>
            <a:r>
              <a:rPr lang="ru-RU" altLang="ru-RU" sz="1600" dirty="0">
                <a:solidFill>
                  <a:schemeClr val="tx1"/>
                </a:solidFill>
              </a:rPr>
              <a:t>(</a:t>
            </a:r>
            <a:r>
              <a:rPr lang="ru-RU" altLang="ru-RU" sz="1600" dirty="0" err="1">
                <a:solidFill>
                  <a:schemeClr val="tx1"/>
                </a:solidFill>
              </a:rPr>
              <a:t>x,n</a:t>
            </a:r>
            <a:r>
              <a:rPr lang="ru-RU" altLang="ru-RU" sz="1600" dirty="0">
                <a:solidFill>
                  <a:schemeClr val="tx1"/>
                </a:solidFill>
              </a:rPr>
              <a:t>), которая возводит x в степень n и возвращает результат.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Пример вызовов:</a:t>
            </a:r>
            <a:endParaRPr lang="ru-RU" altLang="ru-RU" sz="8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ru-RU" sz="1600" dirty="0">
                <a:solidFill>
                  <a:srgbClr val="00B0F0"/>
                </a:solidFill>
              </a:rPr>
              <a:t>pow</a:t>
            </a:r>
            <a:r>
              <a:rPr lang="pl-PL" altLang="ru-RU" sz="1600" dirty="0">
                <a:solidFill>
                  <a:schemeClr val="tx1"/>
                </a:solidFill>
              </a:rPr>
              <a:t>(3, 2) = 3 * 3 = 9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ru-RU" sz="1600" dirty="0">
                <a:solidFill>
                  <a:srgbClr val="00B0F0"/>
                </a:solidFill>
              </a:rPr>
              <a:t>pow</a:t>
            </a:r>
            <a:r>
              <a:rPr lang="pl-PL" altLang="ru-RU" sz="1600" dirty="0">
                <a:solidFill>
                  <a:schemeClr val="tx1"/>
                </a:solidFill>
              </a:rPr>
              <a:t>(3, 3) = 3 * 3 * 3 = 27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ru-RU" sz="1600" dirty="0">
                <a:solidFill>
                  <a:srgbClr val="00B0F0"/>
                </a:solidFill>
              </a:rPr>
              <a:t>pow</a:t>
            </a:r>
            <a:r>
              <a:rPr lang="pl-PL" altLang="ru-RU" sz="1600" dirty="0">
                <a:solidFill>
                  <a:schemeClr val="tx1"/>
                </a:solidFill>
              </a:rPr>
              <a:t>(1, 100) = 1 * 1 * ...* 1 = 1</a:t>
            </a:r>
            <a:endParaRPr lang="ru-RU" altLang="ru-RU" sz="1600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4929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Наши любимые задачки </a:t>
            </a:r>
            <a:r>
              <a:rPr lang="ru-RU" b="1" dirty="0">
                <a:sym typeface="Wingdings" panose="05000000000000000000" pitchFamily="2" charset="2"/>
              </a:rPr>
              <a:t>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29433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707278"/>
            <a:ext cx="7704856" cy="40247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kern="100" dirty="0">
                <a:solidFill>
                  <a:schemeClr val="tx1"/>
                </a:solidFill>
              </a:rPr>
              <a:t>1. </a:t>
            </a:r>
            <a:r>
              <a:rPr lang="ru-RU" altLang="ru-RU" sz="1600" dirty="0">
                <a:solidFill>
                  <a:schemeClr val="tx1"/>
                </a:solidFill>
              </a:rPr>
              <a:t>Напишите функцию </a:t>
            </a:r>
            <a:r>
              <a:rPr lang="ru-RU" altLang="ru-RU" sz="1600" dirty="0" err="1">
                <a:solidFill>
                  <a:srgbClr val="00B0F0"/>
                </a:solidFill>
              </a:rPr>
              <a:t>min</a:t>
            </a:r>
            <a:r>
              <a:rPr lang="ru-RU" altLang="ru-RU" sz="1600" dirty="0">
                <a:solidFill>
                  <a:schemeClr val="tx1"/>
                </a:solidFill>
              </a:rPr>
              <a:t>(</a:t>
            </a:r>
            <a:r>
              <a:rPr lang="ru-RU" altLang="ru-RU" sz="1600" dirty="0" err="1">
                <a:solidFill>
                  <a:schemeClr val="tx1"/>
                </a:solidFill>
              </a:rPr>
              <a:t>a,b</a:t>
            </a:r>
            <a:r>
              <a:rPr lang="ru-RU" altLang="ru-RU" sz="1600" dirty="0">
                <a:solidFill>
                  <a:schemeClr val="tx1"/>
                </a:solidFill>
              </a:rPr>
              <a:t>), которая возвращает меньшее из чисел a и b.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Вариант решения с использованием </a:t>
            </a:r>
            <a:r>
              <a:rPr lang="en-US" altLang="ru-RU" sz="1600" dirty="0">
                <a:solidFill>
                  <a:srgbClr val="FFFF00"/>
                </a:solidFill>
              </a:rPr>
              <a:t>if</a:t>
            </a:r>
            <a:r>
              <a:rPr lang="en-US" altLang="ru-RU" sz="1600" dirty="0">
                <a:solidFill>
                  <a:schemeClr val="tx1"/>
                </a:solidFill>
              </a:rPr>
              <a:t>: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ru-RU" sz="145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altLang="ru-RU" sz="145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450" dirty="0">
                <a:solidFill>
                  <a:srgbClr val="00B0F0"/>
                </a:solidFill>
                <a:latin typeface="Consolas" panose="020B0609020204030204" pitchFamily="49" charset="0"/>
              </a:rPr>
              <a:t>min</a:t>
            </a:r>
            <a:r>
              <a:rPr lang="en-US" altLang="ru-RU" sz="1450" dirty="0">
                <a:solidFill>
                  <a:schemeClr val="tx1"/>
                </a:solidFill>
                <a:latin typeface="Consolas" panose="020B0609020204030204" pitchFamily="49" charset="0"/>
              </a:rPr>
              <a:t>(a, b)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ru-RU" sz="145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45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1450" dirty="0">
                <a:solidFill>
                  <a:schemeClr val="tx1"/>
                </a:solidFill>
                <a:latin typeface="Consolas" panose="020B0609020204030204" pitchFamily="49" charset="0"/>
              </a:rPr>
              <a:t> (a &lt; b)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ru-RU" sz="145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45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ru-RU" sz="1450" dirty="0">
                <a:solidFill>
                  <a:schemeClr val="tx1"/>
                </a:solidFill>
                <a:latin typeface="Consolas" panose="020B0609020204030204" pitchFamily="49" charset="0"/>
              </a:rPr>
              <a:t> a;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ru-RU" sz="1450" dirty="0">
                <a:solidFill>
                  <a:schemeClr val="tx1"/>
                </a:solidFill>
                <a:latin typeface="Consolas" panose="020B0609020204030204" pitchFamily="49" charset="0"/>
              </a:rPr>
              <a:t>  } </a:t>
            </a:r>
            <a:r>
              <a:rPr lang="en-US" altLang="ru-RU" sz="145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altLang="ru-RU" sz="145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ru-RU" sz="145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45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ru-RU" sz="1450" dirty="0">
                <a:solidFill>
                  <a:schemeClr val="tx1"/>
                </a:solidFill>
                <a:latin typeface="Consolas" panose="020B0609020204030204" pitchFamily="49" charset="0"/>
              </a:rPr>
              <a:t> b;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ru-RU" sz="145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marL="30003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45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Вариант решения с оператором 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?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ru-RU" sz="145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altLang="ru-RU" sz="145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450" dirty="0">
                <a:solidFill>
                  <a:srgbClr val="00B0F0"/>
                </a:solidFill>
                <a:latin typeface="Consolas" panose="020B0609020204030204" pitchFamily="49" charset="0"/>
              </a:rPr>
              <a:t>min</a:t>
            </a:r>
            <a:r>
              <a:rPr lang="en-US" altLang="ru-RU" sz="1450" dirty="0">
                <a:solidFill>
                  <a:schemeClr val="tx1"/>
                </a:solidFill>
                <a:latin typeface="Consolas" panose="020B0609020204030204" pitchFamily="49" charset="0"/>
              </a:rPr>
              <a:t>(a, b)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ru-RU" sz="145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45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ru-RU" sz="1450" dirty="0">
                <a:solidFill>
                  <a:schemeClr val="tx1"/>
                </a:solidFill>
                <a:latin typeface="Consolas" panose="020B0609020204030204" pitchFamily="49" charset="0"/>
              </a:rPr>
              <a:t> a &lt; b ? a : b;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ru-RU" sz="145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4929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Наши любимые задачки </a:t>
            </a:r>
            <a:r>
              <a:rPr lang="ru-RU" b="1" dirty="0">
                <a:sym typeface="Wingdings" panose="05000000000000000000" pitchFamily="2" charset="2"/>
              </a:rPr>
              <a:t>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6228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707278"/>
            <a:ext cx="7704856" cy="40247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kern="100" dirty="0">
                <a:solidFill>
                  <a:schemeClr val="tx1"/>
                </a:solidFill>
              </a:rPr>
              <a:t>2. </a:t>
            </a:r>
            <a:r>
              <a:rPr lang="ru-RU" altLang="ru-RU" sz="1600" dirty="0">
                <a:solidFill>
                  <a:schemeClr val="tx1"/>
                </a:solidFill>
              </a:rPr>
              <a:t>Напишите функцию </a:t>
            </a:r>
            <a:r>
              <a:rPr lang="ru-RU" altLang="ru-RU" sz="1600" dirty="0" err="1">
                <a:solidFill>
                  <a:schemeClr val="tx1"/>
                </a:solidFill>
              </a:rPr>
              <a:t>pow</a:t>
            </a:r>
            <a:r>
              <a:rPr lang="ru-RU" altLang="ru-RU" sz="1600" dirty="0">
                <a:solidFill>
                  <a:schemeClr val="tx1"/>
                </a:solidFill>
              </a:rPr>
              <a:t>(x,</a:t>
            </a:r>
            <a:r>
              <a:rPr lang="en-US" altLang="ru-RU" sz="1600" dirty="0">
                <a:solidFill>
                  <a:schemeClr val="tx1"/>
                </a:solidFill>
              </a:rPr>
              <a:t> </a:t>
            </a:r>
            <a:r>
              <a:rPr lang="ru-RU" altLang="ru-RU" sz="1600" dirty="0">
                <a:solidFill>
                  <a:schemeClr val="tx1"/>
                </a:solidFill>
              </a:rPr>
              <a:t>n), которая возводит x в степень n и возвращает результат</a:t>
            </a:r>
            <a:r>
              <a:rPr lang="en-US" altLang="ru-RU" sz="1600" dirty="0">
                <a:solidFill>
                  <a:schemeClr val="tx1"/>
                </a:solidFill>
              </a:rPr>
              <a:t>, </a:t>
            </a:r>
            <a:r>
              <a:rPr lang="ru-RU" altLang="ru-RU" sz="1600" dirty="0">
                <a:solidFill>
                  <a:schemeClr val="tx1"/>
                </a:solidFill>
              </a:rPr>
              <a:t>используя цикл </a:t>
            </a:r>
            <a:r>
              <a:rPr lang="en-US" altLang="ru-RU" sz="1600" dirty="0">
                <a:solidFill>
                  <a:schemeClr val="tx1"/>
                </a:solidFill>
              </a:rPr>
              <a:t>for</a:t>
            </a:r>
            <a:r>
              <a:rPr lang="ru-RU" altLang="ru-RU" sz="1600" dirty="0">
                <a:solidFill>
                  <a:schemeClr val="tx1"/>
                </a:solidFill>
              </a:rPr>
              <a:t>. </a:t>
            </a:r>
          </a:p>
          <a:p>
            <a:pPr marL="30003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pow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(x, n) {</a:t>
            </a:r>
          </a:p>
          <a:p>
            <a:pPr marL="30003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result = x;</a:t>
            </a:r>
          </a:p>
          <a:p>
            <a:pPr marL="30003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ru-RU" sz="1600" dirty="0">
                <a:solidFill>
                  <a:srgbClr val="C907B2"/>
                </a:solidFill>
                <a:latin typeface="Consolas" panose="020B0609020204030204" pitchFamily="49" charset="0"/>
              </a:rPr>
              <a:t>1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alt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&lt; n; </a:t>
            </a:r>
            <a:r>
              <a:rPr lang="en-US" alt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++) {</a:t>
            </a:r>
          </a:p>
          <a:p>
            <a:pPr marL="30003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result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*= x;</a:t>
            </a:r>
          </a:p>
          <a:p>
            <a:pPr marL="30003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marL="30003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result;</a:t>
            </a:r>
          </a:p>
          <a:p>
            <a:pPr marL="30003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ru-RU" sz="14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4929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Наши любимые задачки </a:t>
            </a:r>
            <a:r>
              <a:rPr lang="ru-RU" b="1" dirty="0">
                <a:sym typeface="Wingdings" panose="05000000000000000000" pitchFamily="2" charset="2"/>
              </a:rPr>
              <a:t>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10199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A4E2-D840-44AD-A8C5-B07E96B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718" y="2139702"/>
            <a:ext cx="5076564" cy="576064"/>
          </a:xfrm>
        </p:spPr>
        <p:txBody>
          <a:bodyPr>
            <a:noAutofit/>
          </a:bodyPr>
          <a:lstStyle/>
          <a:p>
            <a:r>
              <a:rPr lang="en-US" sz="4000" b="1" dirty="0"/>
              <a:t>Function Expression</a:t>
            </a:r>
          </a:p>
        </p:txBody>
      </p:sp>
    </p:spTree>
    <p:extLst>
      <p:ext uri="{BB962C8B-B14F-4D97-AF65-F5344CB8AC3E}">
        <p14:creationId xmlns:p14="http://schemas.microsoft.com/office/powerpoint/2010/main" val="4173786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dirty="0"/>
              <a:t>Синтаксис, который мы использовали до этого, называется </a:t>
            </a:r>
            <a:r>
              <a:rPr lang="ru-RU" altLang="ru-RU" sz="1600" i="1" dirty="0" err="1">
                <a:solidFill>
                  <a:srgbClr val="FFFF00"/>
                </a:solidFill>
              </a:rPr>
              <a:t>Function</a:t>
            </a:r>
            <a:r>
              <a:rPr lang="ru-RU" altLang="ru-RU" sz="1600" i="1" dirty="0">
                <a:solidFill>
                  <a:srgbClr val="FFFF00"/>
                </a:solidFill>
              </a:rPr>
              <a:t>  </a:t>
            </a:r>
            <a:r>
              <a:rPr lang="ru-RU" altLang="ru-RU" sz="1600" i="1" dirty="0" err="1">
                <a:solidFill>
                  <a:srgbClr val="FFFF00"/>
                </a:solidFill>
              </a:rPr>
              <a:t>Declaration</a:t>
            </a:r>
            <a:r>
              <a:rPr lang="ru-RU" altLang="ru-RU" sz="1600" dirty="0">
                <a:solidFill>
                  <a:srgbClr val="FFFF00"/>
                </a:solidFill>
              </a:rPr>
              <a:t> (Объявление Функции)</a:t>
            </a:r>
            <a:r>
              <a:rPr lang="ru-RU" altLang="ru-RU" sz="1600" dirty="0">
                <a:solidFill>
                  <a:srgbClr val="E2E3E7"/>
                </a:solidFill>
              </a:rPr>
              <a:t>:</a:t>
            </a:r>
            <a:endParaRPr lang="ru-RU" altLang="ru-RU" sz="1600" dirty="0">
              <a:solidFill>
                <a:schemeClr val="tx1"/>
              </a:solidFill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ru-RU" altLang="ru-RU" sz="1600" dirty="0">
                <a:solidFill>
                  <a:srgbClr val="E2E3E7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sayHi</a:t>
            </a:r>
            <a:r>
              <a:rPr lang="ru-RU" altLang="ru-RU" sz="1600" dirty="0">
                <a:solidFill>
                  <a:srgbClr val="E2E3E7"/>
                </a:solidFill>
                <a:latin typeface="Consolas" panose="020B0609020204030204" pitchFamily="49" charset="0"/>
              </a:rPr>
              <a:t>() { </a:t>
            </a:r>
            <a:r>
              <a:rPr lang="ru-RU" altLang="ru-RU" sz="1600" dirty="0" err="1">
                <a:solidFill>
                  <a:srgbClr val="E2E3E7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E2E3E7"/>
                </a:solidFill>
                <a:latin typeface="Consolas" panose="020B0609020204030204" pitchFamily="49" charset="0"/>
              </a:rPr>
              <a:t>( 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"Привет" </a:t>
            </a:r>
            <a:r>
              <a:rPr lang="ru-RU" altLang="ru-RU" sz="1600" dirty="0">
                <a:solidFill>
                  <a:srgbClr val="E2E3E7"/>
                </a:solidFill>
                <a:latin typeface="Consolas" panose="020B0609020204030204" pitchFamily="49" charset="0"/>
              </a:rPr>
              <a:t>); }</a:t>
            </a:r>
            <a:endParaRPr lang="ru-RU" altLang="ru-RU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Существует ещё один синтаксис создания функций, который называется </a:t>
            </a:r>
            <a:r>
              <a:rPr lang="ru-RU" altLang="ru-RU" sz="1600" i="1" dirty="0" err="1">
                <a:solidFill>
                  <a:srgbClr val="FFFF00"/>
                </a:solidFill>
              </a:rPr>
              <a:t>Function</a:t>
            </a:r>
            <a:r>
              <a:rPr lang="ru-RU" altLang="ru-RU" sz="1600" i="1" dirty="0">
                <a:solidFill>
                  <a:srgbClr val="FFFF00"/>
                </a:solidFill>
              </a:rPr>
              <a:t> </a:t>
            </a:r>
            <a:r>
              <a:rPr lang="ru-RU" altLang="ru-RU" sz="1600" i="1" dirty="0" err="1">
                <a:solidFill>
                  <a:srgbClr val="FFFF00"/>
                </a:solidFill>
              </a:rPr>
              <a:t>Expression</a:t>
            </a:r>
            <a:r>
              <a:rPr lang="ru-RU" altLang="ru-RU" sz="1600" i="1" dirty="0">
                <a:solidFill>
                  <a:srgbClr val="FFFF00"/>
                </a:solidFill>
              </a:rPr>
              <a:t> (Функциональное Выражение)</a:t>
            </a:r>
            <a:r>
              <a:rPr lang="ru-RU" altLang="ru-RU" sz="1600" i="1" dirty="0">
                <a:solidFill>
                  <a:schemeClr val="tx1"/>
                </a:solidFill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Выглядит следующим образом: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sayHi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"Привет" 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Переменная </a:t>
            </a:r>
            <a:r>
              <a:rPr lang="ru-RU" altLang="ru-RU" sz="1600" dirty="0" err="1">
                <a:solidFill>
                  <a:schemeClr val="tx1"/>
                </a:solidFill>
              </a:rPr>
              <a:t>sayHi</a:t>
            </a:r>
            <a:r>
              <a:rPr lang="ru-RU" altLang="ru-RU" sz="1600" dirty="0">
                <a:solidFill>
                  <a:srgbClr val="E2E3E7"/>
                </a:solidFill>
              </a:rPr>
              <a:t> получает значение новой функции, созданной как </a:t>
            </a:r>
            <a:br>
              <a:rPr lang="ru-RU" altLang="ru-RU" sz="1600" dirty="0">
                <a:solidFill>
                  <a:srgbClr val="E2E3E7"/>
                </a:solidFill>
              </a:rPr>
            </a:br>
            <a:r>
              <a:rPr lang="ru-RU" altLang="ru-RU" sz="1600" dirty="0" err="1">
                <a:solidFill>
                  <a:srgbClr val="FFFF00"/>
                </a:solidFill>
              </a:rPr>
              <a:t>function</a:t>
            </a:r>
            <a:r>
              <a:rPr lang="ru-RU" altLang="ru-RU" sz="1600" dirty="0">
                <a:solidFill>
                  <a:srgbClr val="FFFF00"/>
                </a:solidFill>
              </a:rPr>
              <a:t>() { </a:t>
            </a:r>
            <a:r>
              <a:rPr lang="ru-RU" altLang="ru-RU" sz="1600" dirty="0" err="1">
                <a:solidFill>
                  <a:srgbClr val="FFFF00"/>
                </a:solidFill>
              </a:rPr>
              <a:t>alert</a:t>
            </a:r>
            <a:r>
              <a:rPr lang="ru-RU" altLang="ru-RU" sz="1600" dirty="0">
                <a:solidFill>
                  <a:srgbClr val="FFFF00"/>
                </a:solidFill>
              </a:rPr>
              <a:t>("Привет"); }. </a:t>
            </a:r>
            <a:r>
              <a:rPr lang="ru-RU" altLang="ru-RU" sz="1600" dirty="0">
                <a:solidFill>
                  <a:schemeClr val="tx1"/>
                </a:solidFill>
              </a:rPr>
              <a:t>После </a:t>
            </a:r>
            <a:r>
              <a:rPr lang="en-US" altLang="ru-RU" sz="1600" dirty="0">
                <a:solidFill>
                  <a:schemeClr val="tx1"/>
                </a:solidFill>
              </a:rPr>
              <a:t>function</a:t>
            </a:r>
            <a:r>
              <a:rPr lang="ru-RU" altLang="ru-RU" sz="1600" dirty="0">
                <a:solidFill>
                  <a:schemeClr val="tx1"/>
                </a:solidFill>
              </a:rPr>
              <a:t> можно не писать имя функции.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7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73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A4E2-D840-44AD-A8C5-B07E96B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989257"/>
            <a:ext cx="7560840" cy="798517"/>
          </a:xfrm>
        </p:spPr>
        <p:txBody>
          <a:bodyPr>
            <a:noAutofit/>
          </a:bodyPr>
          <a:lstStyle/>
          <a:p>
            <a:r>
              <a:rPr lang="ru-RU" sz="3600" dirty="0"/>
              <a:t>Домашнее задание </a:t>
            </a:r>
            <a:r>
              <a:rPr lang="ru-RU" sz="3600" dirty="0" err="1"/>
              <a:t>лайфкодинг</a:t>
            </a:r>
            <a:r>
              <a:rPr lang="ru-RU" sz="3600" dirty="0"/>
              <a:t> </a:t>
            </a:r>
            <a:r>
              <a:rPr lang="ru-RU" sz="3600" dirty="0">
                <a:sym typeface="Wingdings" panose="05000000000000000000" pitchFamily="2" charset="2"/>
              </a:rPr>
              <a:t>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88592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b="1" dirty="0">
                <a:solidFill>
                  <a:srgbClr val="92D050"/>
                </a:solidFill>
              </a:rPr>
              <a:t>Функция – это значение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dirty="0">
                <a:solidFill>
                  <a:schemeClr val="tx1"/>
                </a:solidFill>
              </a:rPr>
              <a:t>В обоих случаях ранее функция хранит своё значение в переменной </a:t>
            </a:r>
            <a:r>
              <a:rPr lang="en-US" altLang="ru-RU" sz="1400" dirty="0" err="1">
                <a:solidFill>
                  <a:srgbClr val="FFFF00"/>
                </a:solidFill>
              </a:rPr>
              <a:t>sayHi</a:t>
            </a:r>
            <a:r>
              <a:rPr lang="en-US" altLang="ru-RU" sz="1400" dirty="0">
                <a:solidFill>
                  <a:srgbClr val="FFFF00"/>
                </a:solidFill>
              </a:rPr>
              <a:t>:</a:t>
            </a:r>
          </a:p>
          <a:p>
            <a:pPr marL="300038" lvl="1" indent="0" defTabSz="914400" eaLnBrk="0" fontAlgn="base" hangingPunct="0"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sayHi</a:t>
            </a:r>
            <a:r>
              <a:rPr lang="en-US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pPr marL="300038" lvl="1" indent="0" defTabSz="914400" eaLnBrk="0" fontAlgn="base" hangingPunct="0"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4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Привет" </a:t>
            </a: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4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ru-RU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sayHi</a:t>
            </a:r>
            <a:r>
              <a:rPr lang="en-US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); </a:t>
            </a:r>
            <a:r>
              <a:rPr lang="en-US" alt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ru-RU" alt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выведет код функции</a:t>
            </a:r>
            <a:endParaRPr lang="en-US" altLang="ru-RU" sz="1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dirty="0">
                <a:solidFill>
                  <a:schemeClr val="tx1"/>
                </a:solidFill>
              </a:rPr>
              <a:t>Обратите внимание, что последняя строка не вызывает функцию, потому что после </a:t>
            </a:r>
            <a:r>
              <a:rPr lang="ru-RU" altLang="ru-RU" sz="1400" dirty="0" err="1">
                <a:solidFill>
                  <a:schemeClr val="tx1"/>
                </a:solidFill>
              </a:rPr>
              <a:t>sayHi</a:t>
            </a:r>
            <a:r>
              <a:rPr lang="ru-RU" altLang="ru-RU" sz="1400" dirty="0">
                <a:solidFill>
                  <a:schemeClr val="tx1"/>
                </a:solidFill>
              </a:rPr>
              <a:t> нет круглых скобок. </a:t>
            </a:r>
            <a:r>
              <a:rPr lang="ru-RU" sz="1400" dirty="0"/>
              <a:t>В </a:t>
            </a:r>
            <a:r>
              <a:rPr lang="ru-RU" sz="1400" dirty="0" err="1"/>
              <a:t>JavaScript</a:t>
            </a:r>
            <a:r>
              <a:rPr lang="ru-RU" sz="1400" dirty="0"/>
              <a:t> функция – это значение, поэтому</a:t>
            </a:r>
            <a:r>
              <a:rPr lang="en-US" sz="1400" dirty="0"/>
              <a:t> </a:t>
            </a:r>
            <a:r>
              <a:rPr lang="ru-RU" sz="1400" dirty="0"/>
              <a:t>можно обращаться с ней как со значением. 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ru-RU" sz="1400" dirty="0"/>
              <a:t>Мы можем скопировать функцию в другую переменную:</a:t>
            </a:r>
          </a:p>
          <a:p>
            <a:pPr marL="0" indent="0" defTabSz="914400" eaLnBrk="0" fontAlgn="base" hangingPunct="0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sayHi</a:t>
            </a: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() {   </a:t>
            </a:r>
            <a:r>
              <a:rPr lang="ru-RU" alt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// (1) создаём</a:t>
            </a:r>
          </a:p>
          <a:p>
            <a:pPr marL="0" indent="0" defTabSz="914400" eaLnBrk="0" fontAlgn="base" hangingPunct="0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ru-RU" alt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"Привет" </a:t>
            </a: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914400" eaLnBrk="0" fontAlgn="base" hangingPunct="0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914400" eaLnBrk="0" fontAlgn="base" hangingPunct="0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func</a:t>
            </a: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sayHi</a:t>
            </a: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;    </a:t>
            </a:r>
            <a:r>
              <a:rPr lang="ru-RU" alt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// (2) копируем</a:t>
            </a:r>
          </a:p>
          <a:p>
            <a:pPr marL="0" indent="0" defTabSz="914400" eaLnBrk="0" fontAlgn="base" hangingPunct="0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func</a:t>
            </a: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(); // Привет     </a:t>
            </a:r>
            <a:r>
              <a:rPr lang="ru-RU" alt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// (3) вызываем копию (работает)!</a:t>
            </a:r>
          </a:p>
          <a:p>
            <a:pPr marL="0" indent="0" defTabSz="914400" eaLnBrk="0" fontAlgn="base" hangingPunct="0"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sayHi</a:t>
            </a: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(); // Привет    </a:t>
            </a:r>
            <a:r>
              <a:rPr lang="ru-RU" alt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// эта тоже все ещё работает (почему бы и нет)</a:t>
            </a:r>
          </a:p>
        </p:txBody>
      </p:sp>
    </p:spTree>
    <p:extLst>
      <p:ext uri="{BB962C8B-B14F-4D97-AF65-F5344CB8AC3E}">
        <p14:creationId xmlns:p14="http://schemas.microsoft.com/office/powerpoint/2010/main" val="1893915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b="1" dirty="0">
                <a:solidFill>
                  <a:srgbClr val="92D050"/>
                </a:solidFill>
              </a:rPr>
              <a:t>Зачем нужна точка с запятой в конце?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Почему в </a:t>
            </a:r>
            <a:r>
              <a:rPr lang="ru-RU" altLang="ru-RU" sz="1600" dirty="0" err="1">
                <a:solidFill>
                  <a:schemeClr val="tx1"/>
                </a:solidFill>
              </a:rPr>
              <a:t>Function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  <a:r>
              <a:rPr lang="ru-RU" altLang="ru-RU" sz="1600" dirty="0" err="1">
                <a:solidFill>
                  <a:schemeClr val="tx1"/>
                </a:solidFill>
              </a:rPr>
              <a:t>Expression</a:t>
            </a:r>
            <a:r>
              <a:rPr lang="ru-RU" altLang="ru-RU" sz="1600" dirty="0">
                <a:solidFill>
                  <a:schemeClr val="tx1"/>
                </a:solidFill>
              </a:rPr>
              <a:t> ставится точка с запятой </a:t>
            </a:r>
            <a:r>
              <a:rPr lang="ru-RU" altLang="ru-RU" sz="1600" dirty="0">
                <a:solidFill>
                  <a:srgbClr val="FFFF00"/>
                </a:solidFill>
              </a:rPr>
              <a:t>;</a:t>
            </a:r>
            <a:r>
              <a:rPr lang="ru-RU" altLang="ru-RU" sz="1600" dirty="0">
                <a:solidFill>
                  <a:schemeClr val="tx1"/>
                </a:solidFill>
              </a:rPr>
              <a:t> на конце, а в </a:t>
            </a:r>
            <a:r>
              <a:rPr lang="ru-RU" altLang="ru-RU" sz="1600" dirty="0" err="1">
                <a:solidFill>
                  <a:schemeClr val="tx1"/>
                </a:solidFill>
              </a:rPr>
              <a:t>Function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  <a:r>
              <a:rPr lang="ru-RU" altLang="ru-RU" sz="1600" dirty="0" err="1">
                <a:solidFill>
                  <a:schemeClr val="tx1"/>
                </a:solidFill>
              </a:rPr>
              <a:t>Declaration</a:t>
            </a:r>
            <a:r>
              <a:rPr lang="ru-RU" altLang="ru-RU" sz="1600" dirty="0">
                <a:solidFill>
                  <a:schemeClr val="tx1"/>
                </a:solidFill>
              </a:rPr>
              <a:t> нет</a:t>
            </a:r>
            <a:r>
              <a:rPr lang="en-US" altLang="ru-RU" sz="1600" dirty="0">
                <a:solidFill>
                  <a:schemeClr val="tx1"/>
                </a:solidFill>
              </a:rPr>
              <a:t>?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sayHi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// ...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sayHi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// ...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ru-RU" altLang="ru-RU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Ответ прост: </a:t>
            </a:r>
            <a:r>
              <a:rPr lang="ru-RU" altLang="ru-RU" sz="1600" dirty="0" err="1">
                <a:solidFill>
                  <a:srgbClr val="FFFF00"/>
                </a:solidFill>
              </a:rPr>
              <a:t>Function</a:t>
            </a:r>
            <a:r>
              <a:rPr lang="ru-RU" altLang="ru-RU" sz="1600" dirty="0">
                <a:solidFill>
                  <a:srgbClr val="FFFF00"/>
                </a:solidFill>
              </a:rPr>
              <a:t> </a:t>
            </a:r>
            <a:r>
              <a:rPr lang="ru-RU" altLang="ru-RU" sz="1600" dirty="0" err="1">
                <a:solidFill>
                  <a:srgbClr val="FFFF00"/>
                </a:solidFill>
              </a:rPr>
              <a:t>Expression</a:t>
            </a:r>
            <a:r>
              <a:rPr lang="ru-RU" altLang="ru-RU" sz="1600" dirty="0">
                <a:solidFill>
                  <a:srgbClr val="FFFF00"/>
                </a:solidFill>
              </a:rPr>
              <a:t> </a:t>
            </a:r>
            <a:r>
              <a:rPr lang="ru-RU" altLang="ru-RU" sz="1600" dirty="0">
                <a:solidFill>
                  <a:schemeClr val="tx1"/>
                </a:solidFill>
              </a:rPr>
              <a:t>создаётся здесь как </a:t>
            </a:r>
            <a:r>
              <a:rPr lang="ru-RU" altLang="ru-RU" sz="1600" dirty="0" err="1">
                <a:solidFill>
                  <a:srgbClr val="FFFF00"/>
                </a:solidFill>
              </a:rPr>
              <a:t>function</a:t>
            </a:r>
            <a:r>
              <a:rPr lang="ru-RU" altLang="ru-RU" sz="1600" dirty="0">
                <a:solidFill>
                  <a:srgbClr val="FFFF00"/>
                </a:solidFill>
              </a:rPr>
              <a:t>(...) {...} </a:t>
            </a:r>
            <a:r>
              <a:rPr lang="ru-RU" altLang="ru-RU" sz="1600" dirty="0">
                <a:solidFill>
                  <a:schemeClr val="tx1"/>
                </a:solidFill>
              </a:rPr>
              <a:t>внутри выражения присваивания: </a:t>
            </a:r>
            <a:r>
              <a:rPr lang="ru-RU" altLang="ru-RU" sz="1600" dirty="0" err="1">
                <a:solidFill>
                  <a:srgbClr val="FFFF00"/>
                </a:solidFill>
              </a:rPr>
              <a:t>let</a:t>
            </a:r>
            <a:r>
              <a:rPr lang="ru-RU" altLang="ru-RU" sz="1600" dirty="0">
                <a:solidFill>
                  <a:srgbClr val="FFFF00"/>
                </a:solidFill>
              </a:rPr>
              <a:t> </a:t>
            </a:r>
            <a:r>
              <a:rPr lang="ru-RU" altLang="ru-RU" sz="1600" dirty="0" err="1">
                <a:solidFill>
                  <a:srgbClr val="FFFF00"/>
                </a:solidFill>
              </a:rPr>
              <a:t>sayHi</a:t>
            </a:r>
            <a:r>
              <a:rPr lang="ru-RU" altLang="ru-RU" sz="1600" dirty="0">
                <a:solidFill>
                  <a:srgbClr val="FFFF00"/>
                </a:solidFill>
              </a:rPr>
              <a:t> = …;. </a:t>
            </a:r>
            <a:r>
              <a:rPr lang="ru-RU" altLang="ru-RU" sz="1600" dirty="0">
                <a:solidFill>
                  <a:schemeClr val="tx1"/>
                </a:solidFill>
              </a:rPr>
              <a:t>Точку с запятой </a:t>
            </a:r>
            <a:r>
              <a:rPr lang="ru-RU" altLang="ru-RU" sz="1600" dirty="0">
                <a:solidFill>
                  <a:srgbClr val="FFFF00"/>
                </a:solidFill>
              </a:rPr>
              <a:t>;</a:t>
            </a:r>
            <a:r>
              <a:rPr lang="ru-RU" altLang="ru-RU" sz="1600" dirty="0">
                <a:solidFill>
                  <a:schemeClr val="tx1"/>
                </a:solidFill>
              </a:rPr>
              <a:t> рекомендуется ставить в конце выражения, она не является частью синтаксиса функции.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Точка с запятой нужна там для более простого присваивания, такого как </a:t>
            </a:r>
            <a:br>
              <a:rPr lang="ru-RU" altLang="ru-RU" sz="1600" dirty="0">
                <a:solidFill>
                  <a:schemeClr val="tx1"/>
                </a:solidFill>
              </a:rPr>
            </a:br>
            <a:r>
              <a:rPr lang="ru-RU" altLang="ru-RU" sz="1600" dirty="0" err="1">
                <a:solidFill>
                  <a:srgbClr val="FFFF00"/>
                </a:solidFill>
              </a:rPr>
              <a:t>let</a:t>
            </a:r>
            <a:r>
              <a:rPr lang="ru-RU" altLang="ru-RU" sz="1600" dirty="0">
                <a:solidFill>
                  <a:srgbClr val="FFFF00"/>
                </a:solidFill>
              </a:rPr>
              <a:t> </a:t>
            </a:r>
            <a:r>
              <a:rPr lang="ru-RU" altLang="ru-RU" sz="1600" dirty="0" err="1">
                <a:solidFill>
                  <a:srgbClr val="FFFF00"/>
                </a:solidFill>
              </a:rPr>
              <a:t>sayHi</a:t>
            </a:r>
            <a:r>
              <a:rPr lang="ru-RU" altLang="ru-RU" sz="1600" dirty="0">
                <a:solidFill>
                  <a:srgbClr val="FFFF00"/>
                </a:solidFill>
              </a:rPr>
              <a:t> = 5;</a:t>
            </a:r>
            <a:r>
              <a:rPr lang="ru-RU" altLang="ru-RU" sz="1600" dirty="0">
                <a:solidFill>
                  <a:schemeClr val="tx1"/>
                </a:solidFill>
              </a:rPr>
              <a:t>,</a:t>
            </a:r>
            <a:r>
              <a:rPr lang="ru-RU" altLang="ru-RU" sz="1600" dirty="0">
                <a:solidFill>
                  <a:srgbClr val="FFFF00"/>
                </a:solidFill>
              </a:rPr>
              <a:t> </a:t>
            </a:r>
            <a:r>
              <a:rPr lang="ru-RU" altLang="ru-RU" sz="1600" dirty="0">
                <a:solidFill>
                  <a:schemeClr val="tx1"/>
                </a:solidFill>
              </a:rPr>
              <a:t>а также для присваивания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948449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b="1" dirty="0">
                <a:solidFill>
                  <a:srgbClr val="92D050"/>
                </a:solidFill>
              </a:rPr>
              <a:t>Функции-«</a:t>
            </a:r>
            <a:r>
              <a:rPr lang="ru-RU" sz="1600" b="1" dirty="0" err="1">
                <a:solidFill>
                  <a:srgbClr val="92D050"/>
                </a:solidFill>
              </a:rPr>
              <a:t>колбэки</a:t>
            </a:r>
            <a:r>
              <a:rPr lang="ru-RU" sz="1600" b="1" dirty="0">
                <a:solidFill>
                  <a:srgbClr val="92D050"/>
                </a:solidFill>
              </a:rPr>
              <a:t>»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</a:rPr>
              <a:t>Пример: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ask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2D050"/>
                </a:solidFill>
                <a:latin typeface="Consolas" panose="020B0609020204030204" pitchFamily="49" charset="0"/>
              </a:rPr>
              <a:t>question, yes, no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confirm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2D050"/>
                </a:solidFill>
                <a:latin typeface="Consolas" panose="020B0609020204030204" pitchFamily="49" charset="0"/>
              </a:rPr>
              <a:t>question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)) </a:t>
            </a:r>
            <a:r>
              <a:rPr lang="en-US" sz="1400" dirty="0">
                <a:solidFill>
                  <a:srgbClr val="92D050"/>
                </a:solidFill>
                <a:latin typeface="Consolas" panose="020B0609020204030204" pitchFamily="49" charset="0"/>
              </a:rPr>
              <a:t>yes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no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showOk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Вы согласны." </a:t>
            </a: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showCancel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Вы отменили выполнение." </a:t>
            </a: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ask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Вы согласны?"</a:t>
            </a: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showOk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showCancel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</a:rPr>
              <a:t>Аргументы </a:t>
            </a:r>
            <a:r>
              <a:rPr lang="ru-RU" sz="1600" dirty="0" err="1">
                <a:solidFill>
                  <a:srgbClr val="FFFF00"/>
                </a:solidFill>
              </a:rPr>
              <a:t>showOk</a:t>
            </a:r>
            <a:r>
              <a:rPr lang="ru-RU" sz="1600" dirty="0">
                <a:solidFill>
                  <a:schemeClr val="tx1"/>
                </a:solidFill>
              </a:rPr>
              <a:t> и </a:t>
            </a:r>
            <a:r>
              <a:rPr lang="ru-RU" sz="1600" dirty="0" err="1">
                <a:solidFill>
                  <a:srgbClr val="FFFF00"/>
                </a:solidFill>
              </a:rPr>
              <a:t>showCancel</a:t>
            </a:r>
            <a:r>
              <a:rPr lang="ru-RU" sz="1600" dirty="0">
                <a:solidFill>
                  <a:schemeClr val="tx1"/>
                </a:solidFill>
              </a:rPr>
              <a:t> функции </a:t>
            </a:r>
            <a:r>
              <a:rPr lang="ru-RU" sz="1600" dirty="0" err="1">
                <a:solidFill>
                  <a:srgbClr val="FFFF00"/>
                </a:solidFill>
              </a:rPr>
              <a:t>ask</a:t>
            </a:r>
            <a:r>
              <a:rPr lang="ru-RU" sz="1600" dirty="0">
                <a:solidFill>
                  <a:schemeClr val="tx1"/>
                </a:solidFill>
              </a:rPr>
              <a:t> называются функциями-</a:t>
            </a:r>
            <a:r>
              <a:rPr lang="ru-RU" sz="1600" dirty="0" err="1">
                <a:solidFill>
                  <a:schemeClr val="tx1"/>
                </a:solidFill>
              </a:rPr>
              <a:t>колбэками</a:t>
            </a:r>
            <a:r>
              <a:rPr lang="ru-RU" sz="1600" dirty="0">
                <a:solidFill>
                  <a:schemeClr val="tx1"/>
                </a:solidFill>
              </a:rPr>
              <a:t> или просто </a:t>
            </a:r>
            <a:r>
              <a:rPr lang="ru-RU" sz="1600" dirty="0" err="1">
                <a:solidFill>
                  <a:schemeClr val="tx1"/>
                </a:solidFill>
              </a:rPr>
              <a:t>колбэками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976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b="1" dirty="0">
                <a:solidFill>
                  <a:srgbClr val="92D050"/>
                </a:solidFill>
              </a:rPr>
              <a:t>Функции-«</a:t>
            </a:r>
            <a:r>
              <a:rPr lang="ru-RU" sz="1600" b="1" dirty="0" err="1">
                <a:solidFill>
                  <a:srgbClr val="92D050"/>
                </a:solidFill>
              </a:rPr>
              <a:t>колбэки</a:t>
            </a:r>
            <a:r>
              <a:rPr lang="ru-RU" sz="1600" b="1" dirty="0">
                <a:solidFill>
                  <a:srgbClr val="92D050"/>
                </a:solidFill>
              </a:rPr>
              <a:t>»</a:t>
            </a:r>
            <a:endParaRPr lang="en-US" sz="1600" b="1" dirty="0">
              <a:solidFill>
                <a:srgbClr val="92D050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</a:rPr>
              <a:t>Ключевая идея в том, что мы передаём функцию и ожидаем, что она вызовется обратно (от англ. «</a:t>
            </a:r>
            <a:r>
              <a:rPr lang="ru-RU" sz="1600" dirty="0" err="1">
                <a:solidFill>
                  <a:schemeClr val="tx1"/>
                </a:solidFill>
              </a:rPr>
              <a:t>call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back</a:t>
            </a:r>
            <a:r>
              <a:rPr lang="ru-RU" sz="1600" dirty="0">
                <a:solidFill>
                  <a:schemeClr val="tx1"/>
                </a:solidFill>
              </a:rPr>
              <a:t>» – обратный вызов) когда-нибудь позже, если это будет необходимо. В нашем случае, </a:t>
            </a:r>
            <a:r>
              <a:rPr lang="ru-RU" sz="1600" dirty="0" err="1">
                <a:solidFill>
                  <a:srgbClr val="FFFF00"/>
                </a:solidFill>
              </a:rPr>
              <a:t>showOk</a:t>
            </a:r>
            <a:r>
              <a:rPr lang="ru-RU" sz="1600" dirty="0">
                <a:solidFill>
                  <a:schemeClr val="tx1"/>
                </a:solidFill>
              </a:rPr>
              <a:t> становится </a:t>
            </a:r>
            <a:r>
              <a:rPr lang="ru-RU" sz="1600" dirty="0" err="1">
                <a:solidFill>
                  <a:schemeClr val="tx1"/>
                </a:solidFill>
              </a:rPr>
              <a:t>колбэком</a:t>
            </a:r>
            <a:r>
              <a:rPr lang="ru-RU" sz="1600" dirty="0">
                <a:solidFill>
                  <a:schemeClr val="tx1"/>
                </a:solidFill>
              </a:rPr>
              <a:t> для ответа «</a:t>
            </a:r>
            <a:r>
              <a:rPr lang="ru-RU" sz="1600" dirty="0" err="1">
                <a:solidFill>
                  <a:schemeClr val="tx1"/>
                </a:solidFill>
              </a:rPr>
              <a:t>yes</a:t>
            </a:r>
            <a:r>
              <a:rPr lang="ru-RU" sz="1600" dirty="0">
                <a:solidFill>
                  <a:schemeClr val="tx1"/>
                </a:solidFill>
              </a:rPr>
              <a:t>», а </a:t>
            </a:r>
            <a:r>
              <a:rPr lang="ru-RU" sz="1600" dirty="0" err="1">
                <a:solidFill>
                  <a:srgbClr val="FFFF00"/>
                </a:solidFill>
              </a:rPr>
              <a:t>showCancel</a:t>
            </a:r>
            <a:r>
              <a:rPr lang="ru-RU" sz="1600" dirty="0">
                <a:solidFill>
                  <a:schemeClr val="tx1"/>
                </a:solidFill>
              </a:rPr>
              <a:t> – для ответа «</a:t>
            </a:r>
            <a:r>
              <a:rPr lang="ru-RU" sz="1600" dirty="0" err="1">
                <a:solidFill>
                  <a:schemeClr val="tx1"/>
                </a:solidFill>
              </a:rPr>
              <a:t>no</a:t>
            </a:r>
            <a:r>
              <a:rPr lang="ru-RU" sz="1600" dirty="0">
                <a:solidFill>
                  <a:schemeClr val="tx1"/>
                </a:solidFill>
              </a:rPr>
              <a:t>».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</a:rPr>
              <a:t>Можно переписать выражение, используя </a:t>
            </a:r>
            <a:r>
              <a:rPr lang="ru-RU" sz="1600" dirty="0" err="1">
                <a:solidFill>
                  <a:schemeClr val="tx1"/>
                </a:solidFill>
              </a:rPr>
              <a:t>Function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Expression</a:t>
            </a:r>
            <a:r>
              <a:rPr lang="ru-RU" sz="1600" dirty="0">
                <a:solidFill>
                  <a:schemeClr val="tx1"/>
                </a:solidFill>
              </a:rPr>
              <a:t>: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ask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question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yes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confirm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question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)) </a:t>
            </a:r>
            <a:r>
              <a:rPr 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yes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no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ask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"Вы согласны?"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"Вы согласились."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); },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// анонимная функция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"Вы отменили выполнение."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r>
              <a:rPr 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4171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b="1" dirty="0">
                <a:solidFill>
                  <a:srgbClr val="92D050"/>
                </a:solidFill>
              </a:rPr>
              <a:t>Функции-«</a:t>
            </a:r>
            <a:r>
              <a:rPr lang="ru-RU" sz="1600" b="1" dirty="0" err="1">
                <a:solidFill>
                  <a:srgbClr val="92D050"/>
                </a:solidFill>
              </a:rPr>
              <a:t>колбэки</a:t>
            </a:r>
            <a:r>
              <a:rPr lang="ru-RU" sz="1600" b="1" dirty="0">
                <a:solidFill>
                  <a:srgbClr val="92D050"/>
                </a:solidFill>
              </a:rPr>
              <a:t>»</a:t>
            </a:r>
            <a:endParaRPr lang="en-US" sz="1600" b="1" dirty="0">
              <a:solidFill>
                <a:srgbClr val="92D050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</a:rPr>
              <a:t>Ключевая идея в том, что мы передаём функцию и ожидаем, что она вызовется обратно (от англ. «</a:t>
            </a:r>
            <a:r>
              <a:rPr lang="ru-RU" sz="1600" dirty="0" err="1">
                <a:solidFill>
                  <a:schemeClr val="tx1"/>
                </a:solidFill>
              </a:rPr>
              <a:t>call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back</a:t>
            </a:r>
            <a:r>
              <a:rPr lang="ru-RU" sz="1600" dirty="0">
                <a:solidFill>
                  <a:schemeClr val="tx1"/>
                </a:solidFill>
              </a:rPr>
              <a:t>» – обратный вызов) когда-нибудь позже, если это будет необходимо. В нашем случае, </a:t>
            </a:r>
            <a:r>
              <a:rPr lang="ru-RU" sz="1600" dirty="0" err="1">
                <a:solidFill>
                  <a:srgbClr val="FFFF00"/>
                </a:solidFill>
              </a:rPr>
              <a:t>showOk</a:t>
            </a:r>
            <a:r>
              <a:rPr lang="ru-RU" sz="1600" dirty="0">
                <a:solidFill>
                  <a:schemeClr val="tx1"/>
                </a:solidFill>
              </a:rPr>
              <a:t> становится </a:t>
            </a:r>
            <a:r>
              <a:rPr lang="ru-RU" sz="1600" dirty="0" err="1">
                <a:solidFill>
                  <a:schemeClr val="tx1"/>
                </a:solidFill>
              </a:rPr>
              <a:t>колбэком</a:t>
            </a:r>
            <a:r>
              <a:rPr lang="ru-RU" sz="1600" dirty="0">
                <a:solidFill>
                  <a:schemeClr val="tx1"/>
                </a:solidFill>
              </a:rPr>
              <a:t> для ответа «</a:t>
            </a:r>
            <a:r>
              <a:rPr lang="ru-RU" sz="1600" dirty="0" err="1">
                <a:solidFill>
                  <a:schemeClr val="tx1"/>
                </a:solidFill>
              </a:rPr>
              <a:t>yes</a:t>
            </a:r>
            <a:r>
              <a:rPr lang="ru-RU" sz="1600" dirty="0">
                <a:solidFill>
                  <a:schemeClr val="tx1"/>
                </a:solidFill>
              </a:rPr>
              <a:t>», а </a:t>
            </a:r>
            <a:r>
              <a:rPr lang="ru-RU" sz="1600" dirty="0" err="1">
                <a:solidFill>
                  <a:srgbClr val="FFFF00"/>
                </a:solidFill>
              </a:rPr>
              <a:t>showCancel</a:t>
            </a:r>
            <a:r>
              <a:rPr lang="ru-RU" sz="1600" dirty="0">
                <a:solidFill>
                  <a:schemeClr val="tx1"/>
                </a:solidFill>
              </a:rPr>
              <a:t> – для ответа «</a:t>
            </a:r>
            <a:r>
              <a:rPr lang="ru-RU" sz="1600" dirty="0" err="1">
                <a:solidFill>
                  <a:schemeClr val="tx1"/>
                </a:solidFill>
              </a:rPr>
              <a:t>no</a:t>
            </a:r>
            <a:r>
              <a:rPr lang="ru-RU" sz="1600" dirty="0">
                <a:solidFill>
                  <a:schemeClr val="tx1"/>
                </a:solidFill>
              </a:rPr>
              <a:t>».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</a:rPr>
              <a:t>Можно переписать выражение, используя </a:t>
            </a:r>
            <a:r>
              <a:rPr lang="ru-RU" sz="1600" dirty="0" err="1">
                <a:solidFill>
                  <a:schemeClr val="tx1"/>
                </a:solidFill>
              </a:rPr>
              <a:t>Function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Expression</a:t>
            </a:r>
            <a:r>
              <a:rPr lang="ru-RU" sz="1600" dirty="0">
                <a:solidFill>
                  <a:schemeClr val="tx1"/>
                </a:solidFill>
              </a:rPr>
              <a:t>: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ask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question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yes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confirm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question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)) </a:t>
            </a:r>
            <a:r>
              <a:rPr 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yes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no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ask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"Вы согласны?"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"Вы согласились."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); },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// анонимная функция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"Вы отменили выполнение."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r>
              <a:rPr 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35796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b="1" dirty="0">
                <a:solidFill>
                  <a:srgbClr val="92D050"/>
                </a:solidFill>
              </a:rPr>
              <a:t>Function Expression </a:t>
            </a:r>
            <a:r>
              <a:rPr lang="ru-RU" sz="1600" b="1" dirty="0">
                <a:solidFill>
                  <a:srgbClr val="92D050"/>
                </a:solidFill>
              </a:rPr>
              <a:t>в сравнении с </a:t>
            </a:r>
            <a:r>
              <a:rPr lang="en-US" sz="1600" b="1" dirty="0">
                <a:solidFill>
                  <a:srgbClr val="92D050"/>
                </a:solidFill>
              </a:rPr>
              <a:t>Function Declaration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dirty="0"/>
              <a:t>Ключевые отличия </a:t>
            </a:r>
            <a:r>
              <a:rPr lang="en-US" sz="1600" dirty="0"/>
              <a:t>Function Declaration </a:t>
            </a:r>
            <a:r>
              <a:rPr lang="ru-RU" sz="1600" dirty="0"/>
              <a:t>от </a:t>
            </a:r>
            <a:r>
              <a:rPr lang="en-US" sz="1600" dirty="0"/>
              <a:t>Function Expression</a:t>
            </a:r>
            <a:r>
              <a:rPr lang="ru-RU" sz="1600" dirty="0"/>
              <a:t>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dirty="0"/>
              <a:t>1. Синтаксис: как отличить их друг от друга в коде.</a:t>
            </a:r>
            <a:endParaRPr lang="en-US" sz="1600" b="1" dirty="0">
              <a:solidFill>
                <a:srgbClr val="92D050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i="1" dirty="0" err="1">
                <a:solidFill>
                  <a:srgbClr val="FFFF00"/>
                </a:solidFill>
              </a:rPr>
              <a:t>Function</a:t>
            </a:r>
            <a:r>
              <a:rPr lang="ru-RU" sz="1600" i="1" dirty="0">
                <a:solidFill>
                  <a:srgbClr val="FFFF00"/>
                </a:solidFill>
              </a:rPr>
              <a:t> </a:t>
            </a:r>
            <a:r>
              <a:rPr lang="ru-RU" sz="1600" i="1" dirty="0" err="1">
                <a:solidFill>
                  <a:srgbClr val="FFFF00"/>
                </a:solidFill>
              </a:rPr>
              <a:t>Declaration</a:t>
            </a:r>
            <a:r>
              <a:rPr lang="ru-RU" sz="1600" dirty="0"/>
              <a:t>: функция объявляется отдельной конструкцией «</a:t>
            </a:r>
            <a:r>
              <a:rPr lang="ru-RU" sz="1600" dirty="0" err="1"/>
              <a:t>function</a:t>
            </a:r>
            <a:r>
              <a:rPr lang="ru-RU" sz="1600" dirty="0"/>
              <a:t>…» в основном потоке кода.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(a, b)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a + b;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 err="1">
                <a:solidFill>
                  <a:srgbClr val="FFFF00"/>
                </a:solidFill>
              </a:rPr>
              <a:t>Function</a:t>
            </a:r>
            <a:r>
              <a:rPr lang="ru-RU" sz="1600" dirty="0">
                <a:solidFill>
                  <a:srgbClr val="FFFF00"/>
                </a:solidFill>
              </a:rPr>
              <a:t> </a:t>
            </a:r>
            <a:r>
              <a:rPr lang="ru-RU" sz="1600" dirty="0" err="1">
                <a:solidFill>
                  <a:srgbClr val="FFFF00"/>
                </a:solidFill>
              </a:rPr>
              <a:t>Expression</a:t>
            </a:r>
            <a:r>
              <a:rPr lang="ru-RU" sz="1600" dirty="0">
                <a:solidFill>
                  <a:schemeClr val="tx1"/>
                </a:solidFill>
              </a:rPr>
              <a:t>: функция, созданная внутри другого выражения или синтаксической конструкции. В данном случае функция создаётся в правой части «выражения присваивания» =: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sum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1600" dirty="0">
                <a:solidFill>
                  <a:schemeClr val="tx1"/>
                </a:solidFill>
              </a:rPr>
              <a:t>(a, b)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sz="1600" dirty="0">
                <a:solidFill>
                  <a:schemeClr val="tx1"/>
                </a:solidFill>
              </a:rPr>
              <a:t> a + b;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dirty="0">
                <a:solidFill>
                  <a:schemeClr val="tx1"/>
                </a:solidFill>
              </a:rPr>
              <a:t>};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864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b="1" dirty="0">
                <a:solidFill>
                  <a:srgbClr val="92D050"/>
                </a:solidFill>
              </a:rPr>
              <a:t>Function Expression </a:t>
            </a:r>
            <a:r>
              <a:rPr lang="ru-RU" sz="1600" b="1" dirty="0">
                <a:solidFill>
                  <a:srgbClr val="92D050"/>
                </a:solidFill>
              </a:rPr>
              <a:t>в сравнении с </a:t>
            </a:r>
            <a:r>
              <a:rPr lang="en-US" sz="1600" b="1" dirty="0">
                <a:solidFill>
                  <a:srgbClr val="92D050"/>
                </a:solidFill>
              </a:rPr>
              <a:t>Function Declaration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500" dirty="0">
                <a:solidFill>
                  <a:schemeClr val="tx1"/>
                </a:solidFill>
              </a:rPr>
              <a:t>2. </a:t>
            </a:r>
            <a:r>
              <a:rPr lang="ru-RU" sz="1500" dirty="0" err="1"/>
              <a:t>Function</a:t>
            </a:r>
            <a:r>
              <a:rPr lang="ru-RU" sz="1500" dirty="0"/>
              <a:t> </a:t>
            </a:r>
            <a:r>
              <a:rPr lang="ru-RU" sz="1500" dirty="0" err="1"/>
              <a:t>Expression</a:t>
            </a:r>
            <a:r>
              <a:rPr lang="ru-RU" sz="1500" dirty="0"/>
              <a:t> создаётся, когда выполнение доходит до него, и затем уже может использоваться. </a:t>
            </a:r>
            <a:r>
              <a:rPr lang="ru-RU" sz="1500" dirty="0" err="1"/>
              <a:t>Function</a:t>
            </a:r>
            <a:r>
              <a:rPr lang="ru-RU" sz="1500" dirty="0"/>
              <a:t> </a:t>
            </a:r>
            <a:r>
              <a:rPr lang="ru-RU" sz="1500" dirty="0" err="1"/>
              <a:t>Declaration</a:t>
            </a:r>
            <a:r>
              <a:rPr lang="ru-RU" sz="1500" dirty="0"/>
              <a:t> может быть вызвана раньше, чем она объявлена.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500" dirty="0">
                <a:solidFill>
                  <a:schemeClr val="tx1"/>
                </a:solidFill>
              </a:rPr>
              <a:t>Например: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500" dirty="0">
                <a:solidFill>
                  <a:schemeClr val="tx1"/>
                </a:solidFill>
              </a:rPr>
              <a:t>     </a:t>
            </a:r>
            <a:r>
              <a:rPr lang="ru-RU" sz="1400" dirty="0">
                <a:solidFill>
                  <a:schemeClr val="tx1"/>
                </a:solidFill>
              </a:rPr>
              <a:t>//</a:t>
            </a:r>
            <a:r>
              <a:rPr lang="ru-RU" sz="1400" dirty="0"/>
              <a:t> </a:t>
            </a:r>
            <a:r>
              <a:rPr lang="ru-RU" sz="1400" dirty="0" err="1"/>
              <a:t>Function</a:t>
            </a:r>
            <a:r>
              <a:rPr lang="ru-RU" sz="1400" dirty="0"/>
              <a:t> </a:t>
            </a:r>
            <a:r>
              <a:rPr lang="ru-RU" sz="1400" dirty="0" err="1"/>
              <a:t>Declaration</a:t>
            </a:r>
            <a:r>
              <a:rPr lang="ru-RU" sz="1400" dirty="0"/>
              <a:t> </a:t>
            </a:r>
            <a:endParaRPr lang="ru-RU" sz="1400" dirty="0">
              <a:solidFill>
                <a:schemeClr val="tx1"/>
              </a:solidFill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500" dirty="0" err="1">
                <a:solidFill>
                  <a:srgbClr val="00B0F0"/>
                </a:solidFill>
                <a:latin typeface="Consolas" panose="020B0609020204030204" pitchFamily="49" charset="0"/>
              </a:rPr>
              <a:t>sayHi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</a:rPr>
              <a:t>"</a:t>
            </a:r>
            <a:r>
              <a:rPr 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Вася"</a:t>
            </a:r>
            <a:r>
              <a:rPr 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r>
              <a:rPr 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 // Привет, Вася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endParaRPr lang="ru-RU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B0F0"/>
                </a:solidFill>
                <a:latin typeface="Consolas" panose="020B0609020204030204" pitchFamily="49" charset="0"/>
              </a:rPr>
              <a:t>sayHi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(name)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</a:rPr>
              <a:t>`</a:t>
            </a:r>
            <a:r>
              <a:rPr 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Привет, ${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</a:rPr>
              <a:t>}`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ru-RU" sz="1500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500" dirty="0">
                <a:solidFill>
                  <a:schemeClr val="tx1"/>
                </a:solidFill>
              </a:rPr>
              <a:t>     </a:t>
            </a:r>
            <a:r>
              <a:rPr lang="ru-RU" sz="1400" dirty="0">
                <a:solidFill>
                  <a:schemeClr val="tx1"/>
                </a:solidFill>
              </a:rPr>
              <a:t>//</a:t>
            </a:r>
            <a:r>
              <a:rPr lang="ru-RU" sz="1400" dirty="0"/>
              <a:t> </a:t>
            </a:r>
            <a:r>
              <a:rPr lang="ru-RU" sz="1400" dirty="0" err="1"/>
              <a:t>Function</a:t>
            </a:r>
            <a:r>
              <a:rPr lang="ru-RU" sz="1400" dirty="0"/>
              <a:t> </a:t>
            </a:r>
            <a:r>
              <a:rPr lang="ru-RU" sz="1400" dirty="0" err="1"/>
              <a:t>Expression</a:t>
            </a:r>
            <a:r>
              <a:rPr lang="ru-RU" sz="1400" dirty="0"/>
              <a:t> </a:t>
            </a:r>
            <a:endParaRPr lang="ru-RU" sz="1400" dirty="0">
              <a:solidFill>
                <a:schemeClr val="tx1"/>
              </a:solidFill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500" dirty="0" err="1">
                <a:solidFill>
                  <a:srgbClr val="00B0F0"/>
                </a:solidFill>
                <a:latin typeface="Consolas" panose="020B0609020204030204" pitchFamily="49" charset="0"/>
              </a:rPr>
              <a:t>sayHi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</a:rPr>
              <a:t>"</a:t>
            </a:r>
            <a:r>
              <a:rPr 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Вася"</a:t>
            </a:r>
            <a:r>
              <a:rPr 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r>
              <a:rPr 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 // ошибка</a:t>
            </a:r>
            <a:endParaRPr lang="ru-RU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 </a:t>
            </a:r>
            <a:r>
              <a:rPr lang="en-US" sz="1500" dirty="0" err="1">
                <a:solidFill>
                  <a:srgbClr val="00B0F0"/>
                </a:solidFill>
                <a:latin typeface="Consolas" panose="020B0609020204030204" pitchFamily="49" charset="0"/>
              </a:rPr>
              <a:t>sayHi</a:t>
            </a:r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(name)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</a:rPr>
              <a:t>`</a:t>
            </a:r>
            <a:r>
              <a:rPr lang="ru-RU" sz="1500" dirty="0">
                <a:solidFill>
                  <a:srgbClr val="FFFF00"/>
                </a:solidFill>
                <a:latin typeface="Consolas" panose="020B0609020204030204" pitchFamily="49" charset="0"/>
              </a:rPr>
              <a:t>Привет, ${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en-US" sz="1500" dirty="0">
                <a:solidFill>
                  <a:srgbClr val="FFFF00"/>
                </a:solidFill>
                <a:latin typeface="Consolas" panose="020B0609020204030204" pitchFamily="49" charset="0"/>
              </a:rPr>
              <a:t>}`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ru-RU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87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b="1" dirty="0">
                <a:solidFill>
                  <a:srgbClr val="92D050"/>
                </a:solidFill>
              </a:rPr>
              <a:t>Function Expression </a:t>
            </a:r>
            <a:r>
              <a:rPr lang="ru-RU" sz="1600" b="1" dirty="0">
                <a:solidFill>
                  <a:srgbClr val="92D050"/>
                </a:solidFill>
              </a:rPr>
              <a:t>в сравнении с </a:t>
            </a:r>
            <a:r>
              <a:rPr lang="en-US" sz="1600" b="1" dirty="0">
                <a:solidFill>
                  <a:srgbClr val="92D050"/>
                </a:solidFill>
              </a:rPr>
              <a:t>Function Declaration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500" dirty="0">
                <a:solidFill>
                  <a:schemeClr val="tx1"/>
                </a:solidFill>
              </a:rPr>
              <a:t>3</a:t>
            </a:r>
            <a:r>
              <a:rPr lang="ru-RU" sz="1500" dirty="0">
                <a:solidFill>
                  <a:schemeClr val="tx1"/>
                </a:solidFill>
              </a:rPr>
              <a:t>. В строгом режиме, когда </a:t>
            </a:r>
            <a:r>
              <a:rPr lang="ru-RU" sz="1500" dirty="0" err="1">
                <a:solidFill>
                  <a:srgbClr val="FFFF00"/>
                </a:solidFill>
              </a:rPr>
              <a:t>Function</a:t>
            </a:r>
            <a:r>
              <a:rPr lang="ru-RU" sz="1500" dirty="0">
                <a:solidFill>
                  <a:srgbClr val="FFFF00"/>
                </a:solidFill>
              </a:rPr>
              <a:t> </a:t>
            </a:r>
            <a:r>
              <a:rPr lang="ru-RU" sz="1500" dirty="0" err="1">
                <a:solidFill>
                  <a:srgbClr val="FFFF00"/>
                </a:solidFill>
              </a:rPr>
              <a:t>Declaration</a:t>
            </a:r>
            <a:r>
              <a:rPr lang="ru-RU" sz="1500" dirty="0">
                <a:solidFill>
                  <a:srgbClr val="FFFF00"/>
                </a:solidFill>
              </a:rPr>
              <a:t> </a:t>
            </a:r>
            <a:r>
              <a:rPr lang="ru-RU" sz="1500" dirty="0">
                <a:solidFill>
                  <a:schemeClr val="tx1"/>
                </a:solidFill>
              </a:rPr>
              <a:t>находится в блоке </a:t>
            </a:r>
            <a:r>
              <a:rPr lang="ru-RU" sz="1500" dirty="0">
                <a:solidFill>
                  <a:srgbClr val="FFFF00"/>
                </a:solidFill>
              </a:rPr>
              <a:t>{...}</a:t>
            </a:r>
            <a:r>
              <a:rPr lang="ru-RU" sz="1500" dirty="0">
                <a:solidFill>
                  <a:schemeClr val="tx1"/>
                </a:solidFill>
              </a:rPr>
              <a:t>, функция доступна везде внутри блока. Но не снаружи него.</a:t>
            </a:r>
            <a:endParaRPr lang="en-US" sz="1500" dirty="0">
              <a:solidFill>
                <a:schemeClr val="tx1"/>
              </a:solidFill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age =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prompt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Сколько Вам лет?", </a:t>
            </a:r>
            <a:r>
              <a:rPr lang="ru-RU" sz="1400" dirty="0">
                <a:solidFill>
                  <a:srgbClr val="C907B2"/>
                </a:solidFill>
                <a:latin typeface="Consolas" panose="020B0609020204030204" pitchFamily="49" charset="0"/>
              </a:rPr>
              <a:t>18</a:t>
            </a: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// в зависимости от условия объявляем функцию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(age &lt; </a:t>
            </a:r>
            <a:r>
              <a:rPr lang="en-US" sz="1400" dirty="0">
                <a:solidFill>
                  <a:srgbClr val="C907B2"/>
                </a:solidFill>
                <a:latin typeface="Consolas" panose="020B0609020204030204" pitchFamily="49" charset="0"/>
              </a:rPr>
              <a:t>18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welcome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Привет!"</a:t>
            </a: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welcome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Здравствуйте!"</a:t>
            </a: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// ...не работает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welcome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 /</a:t>
            </a: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/ ошибка</a:t>
            </a:r>
          </a:p>
        </p:txBody>
      </p:sp>
    </p:spTree>
    <p:extLst>
      <p:ext uri="{BB962C8B-B14F-4D97-AF65-F5344CB8AC3E}">
        <p14:creationId xmlns:p14="http://schemas.microsoft.com/office/powerpoint/2010/main" val="309396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b="1" dirty="0">
                <a:solidFill>
                  <a:srgbClr val="92D050"/>
                </a:solidFill>
              </a:rPr>
              <a:t>Function Expression </a:t>
            </a:r>
            <a:r>
              <a:rPr lang="ru-RU" sz="1600" b="1" dirty="0">
                <a:solidFill>
                  <a:srgbClr val="92D050"/>
                </a:solidFill>
              </a:rPr>
              <a:t>в сравнении с </a:t>
            </a:r>
            <a:r>
              <a:rPr lang="en-US" sz="1600" b="1" dirty="0">
                <a:solidFill>
                  <a:srgbClr val="92D050"/>
                </a:solidFill>
              </a:rPr>
              <a:t>Function Declaration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age =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prompt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Сколько Вам лет?", </a:t>
            </a:r>
            <a:r>
              <a:rPr lang="ru-RU" sz="1400" dirty="0">
                <a:solidFill>
                  <a:srgbClr val="C907B2"/>
                </a:solidFill>
                <a:latin typeface="Consolas" panose="020B0609020204030204" pitchFamily="49" charset="0"/>
              </a:rPr>
              <a:t>18</a:t>
            </a: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endParaRPr lang="ru-RU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(age &lt; </a:t>
            </a:r>
            <a:r>
              <a:rPr lang="en-US" sz="1400" dirty="0">
                <a:solidFill>
                  <a:srgbClr val="C907B2"/>
                </a:solidFill>
                <a:latin typeface="Consolas" panose="020B0609020204030204" pitchFamily="49" charset="0"/>
              </a:rPr>
              <a:t>18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welcome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//  выполнится</a:t>
            </a:r>
            <a:endParaRPr lang="en-US" sz="1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welcome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Привет!"</a:t>
            </a: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welcome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//  выполнится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welcome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Здравствуйте!"</a:t>
            </a: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// ...не работает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welcome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 /</a:t>
            </a: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/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welcome is not defined</a:t>
            </a:r>
            <a:endParaRPr lang="ru-RU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en-US" sz="1600" b="1" dirty="0">
              <a:solidFill>
                <a:srgbClr val="92D050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en-US" sz="1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607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b="1" dirty="0">
                <a:solidFill>
                  <a:srgbClr val="92D050"/>
                </a:solidFill>
              </a:rPr>
              <a:t>Function Expression </a:t>
            </a:r>
            <a:r>
              <a:rPr lang="ru-RU" sz="1600" b="1" dirty="0">
                <a:solidFill>
                  <a:srgbClr val="92D050"/>
                </a:solidFill>
              </a:rPr>
              <a:t>в сравнении с </a:t>
            </a:r>
            <a:r>
              <a:rPr lang="en-US" sz="1600" b="1" dirty="0">
                <a:solidFill>
                  <a:srgbClr val="92D050"/>
                </a:solidFill>
              </a:rPr>
              <a:t>Function Declaration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age =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prompt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Сколько Вам лет?", </a:t>
            </a:r>
            <a:r>
              <a:rPr lang="ru-RU" sz="1600" dirty="0">
                <a:solidFill>
                  <a:srgbClr val="C907B2"/>
                </a:solidFill>
                <a:latin typeface="Consolas" panose="020B0609020204030204" pitchFamily="49" charset="0"/>
              </a:rPr>
              <a:t>18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welcome;</a:t>
            </a:r>
            <a:endParaRPr lang="ru-RU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endParaRPr lang="ru-RU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(age &lt; </a:t>
            </a:r>
            <a:r>
              <a:rPr lang="en-US" sz="1600" dirty="0">
                <a:solidFill>
                  <a:srgbClr val="C907B2"/>
                </a:solidFill>
                <a:latin typeface="Consolas" panose="020B0609020204030204" pitchFamily="49" charset="0"/>
              </a:rPr>
              <a:t>18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welcome =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Привет!"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welcome =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Здравствуйте!"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 /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/ все работает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en-US" sz="1600" b="1" dirty="0">
              <a:solidFill>
                <a:srgbClr val="92D050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en-US" sz="1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4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51294"/>
            <a:ext cx="7560840" cy="38806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kern="100" dirty="0">
                <a:solidFill>
                  <a:srgbClr val="FFFF00"/>
                </a:solidFill>
              </a:rPr>
              <a:t>Задачи </a:t>
            </a:r>
            <a:r>
              <a:rPr lang="ru-RU" sz="1800" kern="100" dirty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kern="10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ru-RU" sz="1600" dirty="0">
                <a:solidFill>
                  <a:schemeClr val="tx1"/>
                </a:solidFill>
              </a:rPr>
              <a:t>Повторять цикл, пока ввод неверен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kern="100" dirty="0">
                <a:solidFill>
                  <a:schemeClr val="tx1"/>
                </a:solidFill>
                <a:sym typeface="Wingdings" panose="05000000000000000000" pitchFamily="2" charset="2"/>
              </a:rPr>
              <a:t>Напишите цикл, который предлагает </a:t>
            </a:r>
            <a:r>
              <a:rPr lang="ru-RU" sz="1600" kern="100" dirty="0" err="1">
                <a:solidFill>
                  <a:srgbClr val="FFFF00"/>
                </a:solidFill>
                <a:sym typeface="Wingdings" panose="05000000000000000000" pitchFamily="2" charset="2"/>
              </a:rPr>
              <a:t>prompt</a:t>
            </a:r>
            <a:r>
              <a:rPr lang="ru-RU" sz="1600" kern="100" dirty="0">
                <a:solidFill>
                  <a:schemeClr val="tx1"/>
                </a:solidFill>
                <a:sym typeface="Wingdings" panose="05000000000000000000" pitchFamily="2" charset="2"/>
              </a:rPr>
              <a:t> ввести число, большее 100. Если посетитель ввёл другое число – попросить ввести ещё раз, и так далее.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kern="100" dirty="0">
                <a:solidFill>
                  <a:schemeClr val="tx1"/>
                </a:solidFill>
                <a:sym typeface="Wingdings" panose="05000000000000000000" pitchFamily="2" charset="2"/>
              </a:rPr>
              <a:t>Цикл должен спрашивать число пока либо посетитель не введёт число, большее 100, либо не нажмёт кнопку Отмена (ESC).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kern="100" dirty="0">
                <a:solidFill>
                  <a:schemeClr val="tx1"/>
                </a:solidFill>
                <a:sym typeface="Wingdings" panose="05000000000000000000" pitchFamily="2" charset="2"/>
              </a:rPr>
              <a:t>Предполагается, что посетитель вводит только числа. Предусматривать обработку нечисловых строк в этой задаче необязательно.</a:t>
            </a:r>
            <a:endParaRPr lang="ru-RU" sz="1600" kern="1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kern="100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636998"/>
          </a:xfrm>
        </p:spPr>
        <p:txBody>
          <a:bodyPr>
            <a:normAutofit/>
          </a:bodyPr>
          <a:lstStyle/>
          <a:p>
            <a:r>
              <a:rPr lang="ru-RU" sz="3000" dirty="0"/>
              <a:t>Домашнее задание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1BB30-7B02-4C42-8FA5-26A5BE9E5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74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b="1" dirty="0">
                <a:solidFill>
                  <a:srgbClr val="92D050"/>
                </a:solidFill>
              </a:rPr>
              <a:t>Function Expression </a:t>
            </a:r>
            <a:r>
              <a:rPr lang="ru-RU" sz="1600" b="1" dirty="0">
                <a:solidFill>
                  <a:srgbClr val="92D050"/>
                </a:solidFill>
              </a:rPr>
              <a:t>в сравнении с </a:t>
            </a:r>
            <a:r>
              <a:rPr lang="en-US" sz="1600" b="1" dirty="0">
                <a:solidFill>
                  <a:srgbClr val="92D050"/>
                </a:solidFill>
              </a:rPr>
              <a:t>Function Declaration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</a:rPr>
              <a:t>Используя условный оператор ?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45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sz="1450" dirty="0">
                <a:solidFill>
                  <a:schemeClr val="tx1"/>
                </a:solidFill>
                <a:latin typeface="Consolas" panose="020B0609020204030204" pitchFamily="49" charset="0"/>
              </a:rPr>
              <a:t> age = </a:t>
            </a:r>
            <a:r>
              <a:rPr lang="en-US" sz="1450" dirty="0">
                <a:solidFill>
                  <a:srgbClr val="00B0F0"/>
                </a:solidFill>
                <a:latin typeface="Consolas" panose="020B0609020204030204" pitchFamily="49" charset="0"/>
              </a:rPr>
              <a:t>prompt</a:t>
            </a:r>
            <a:r>
              <a:rPr lang="en-US" sz="145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50" dirty="0">
                <a:solidFill>
                  <a:srgbClr val="FFFF00"/>
                </a:solidFill>
                <a:latin typeface="Consolas" panose="020B0609020204030204" pitchFamily="49" charset="0"/>
              </a:rPr>
              <a:t>"</a:t>
            </a:r>
            <a:r>
              <a:rPr lang="ru-RU" sz="1450" dirty="0">
                <a:solidFill>
                  <a:srgbClr val="FFFF00"/>
                </a:solidFill>
                <a:latin typeface="Consolas" panose="020B0609020204030204" pitchFamily="49" charset="0"/>
              </a:rPr>
              <a:t>Сколько Вам лет?", </a:t>
            </a:r>
            <a:r>
              <a:rPr lang="ru-RU" sz="1450" dirty="0">
                <a:solidFill>
                  <a:srgbClr val="C907B2"/>
                </a:solidFill>
                <a:latin typeface="Consolas" panose="020B0609020204030204" pitchFamily="49" charset="0"/>
              </a:rPr>
              <a:t>18</a:t>
            </a:r>
            <a:r>
              <a:rPr lang="ru-RU" sz="145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45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sz="145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50" dirty="0">
                <a:solidFill>
                  <a:srgbClr val="00B0F0"/>
                </a:solidFill>
                <a:latin typeface="Consolas" panose="020B0609020204030204" pitchFamily="49" charset="0"/>
              </a:rPr>
              <a:t>welcome</a:t>
            </a:r>
            <a:r>
              <a:rPr lang="en-US" sz="1450" dirty="0">
                <a:solidFill>
                  <a:schemeClr val="tx1"/>
                </a:solidFill>
                <a:latin typeface="Consolas" panose="020B0609020204030204" pitchFamily="49" charset="0"/>
              </a:rPr>
              <a:t> = (age &lt; </a:t>
            </a:r>
            <a:r>
              <a:rPr lang="en-US" sz="1450" dirty="0">
                <a:solidFill>
                  <a:srgbClr val="C907B2"/>
                </a:solidFill>
                <a:latin typeface="Consolas" panose="020B0609020204030204" pitchFamily="49" charset="0"/>
              </a:rPr>
              <a:t>18</a:t>
            </a:r>
            <a:r>
              <a:rPr lang="en-US" sz="1450" dirty="0">
                <a:solidFill>
                  <a:schemeClr val="tx1"/>
                </a:solidFill>
                <a:latin typeface="Consolas" panose="020B0609020204030204" pitchFamily="49" charset="0"/>
              </a:rPr>
              <a:t>) ?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45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5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450" dirty="0">
                <a:solidFill>
                  <a:schemeClr val="tx1"/>
                </a:solidFill>
                <a:latin typeface="Consolas" panose="020B0609020204030204" pitchFamily="49" charset="0"/>
              </a:rPr>
              <a:t>() { </a:t>
            </a:r>
            <a:r>
              <a:rPr lang="en-US" sz="145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sz="145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50" dirty="0">
                <a:solidFill>
                  <a:srgbClr val="FFFF00"/>
                </a:solidFill>
                <a:latin typeface="Consolas" panose="020B0609020204030204" pitchFamily="49" charset="0"/>
              </a:rPr>
              <a:t>"</a:t>
            </a:r>
            <a:r>
              <a:rPr lang="ru-RU" sz="1450" dirty="0">
                <a:solidFill>
                  <a:srgbClr val="FFFF00"/>
                </a:solidFill>
                <a:latin typeface="Consolas" panose="020B0609020204030204" pitchFamily="49" charset="0"/>
              </a:rPr>
              <a:t>Привет!"</a:t>
            </a:r>
            <a:r>
              <a:rPr lang="ru-RU" sz="145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r>
              <a:rPr lang="ru-RU" sz="145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ru-RU" sz="1450" dirty="0">
                <a:solidFill>
                  <a:schemeClr val="tx1"/>
                </a:solidFill>
                <a:latin typeface="Consolas" panose="020B0609020204030204" pitchFamily="49" charset="0"/>
              </a:rPr>
              <a:t>} :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45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5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450" dirty="0">
                <a:solidFill>
                  <a:schemeClr val="tx1"/>
                </a:solidFill>
                <a:latin typeface="Consolas" panose="020B0609020204030204" pitchFamily="49" charset="0"/>
              </a:rPr>
              <a:t>() { </a:t>
            </a:r>
            <a:r>
              <a:rPr lang="en-US" sz="145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sz="145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50" dirty="0">
                <a:solidFill>
                  <a:srgbClr val="FFFF00"/>
                </a:solidFill>
                <a:latin typeface="Consolas" panose="020B0609020204030204" pitchFamily="49" charset="0"/>
              </a:rPr>
              <a:t>"</a:t>
            </a:r>
            <a:r>
              <a:rPr lang="ru-RU" sz="1450" dirty="0">
                <a:solidFill>
                  <a:srgbClr val="FFFF00"/>
                </a:solidFill>
                <a:latin typeface="Consolas" panose="020B0609020204030204" pitchFamily="49" charset="0"/>
              </a:rPr>
              <a:t>Здравствуйте!"</a:t>
            </a:r>
            <a:r>
              <a:rPr lang="ru-RU" sz="145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r>
              <a:rPr lang="ru-RU" sz="145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ru-RU" sz="145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450" dirty="0">
                <a:solidFill>
                  <a:srgbClr val="00B0F0"/>
                </a:solidFill>
                <a:latin typeface="Consolas" panose="020B0609020204030204" pitchFamily="49" charset="0"/>
              </a:rPr>
              <a:t>welcome</a:t>
            </a:r>
            <a:r>
              <a:rPr lang="en-US" sz="1450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  <a:r>
              <a:rPr lang="en-US" sz="145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ru-RU" sz="1450" dirty="0">
                <a:solidFill>
                  <a:srgbClr val="FFFF00"/>
                </a:solidFill>
                <a:latin typeface="Consolas" panose="020B0609020204030204" pitchFamily="49" charset="0"/>
              </a:rPr>
              <a:t>всё в порядке</a:t>
            </a:r>
            <a:endParaRPr lang="en-US" sz="145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rgbClr val="FFFF00"/>
                </a:solidFill>
              </a:rPr>
              <a:t>Вывод: </a:t>
            </a:r>
            <a:r>
              <a:rPr lang="ru-RU" sz="1600" dirty="0">
                <a:solidFill>
                  <a:schemeClr val="tx1"/>
                </a:solidFill>
              </a:rPr>
              <a:t>В</a:t>
            </a:r>
            <a:r>
              <a:rPr lang="ru-RU" dirty="0">
                <a:solidFill>
                  <a:schemeClr val="tx1"/>
                </a:solidFill>
              </a:rPr>
              <a:t> первую очередь нужно рассматривать синтаксис </a:t>
            </a:r>
            <a:r>
              <a:rPr lang="ru-RU" dirty="0" err="1">
                <a:solidFill>
                  <a:srgbClr val="FFFF00"/>
                </a:solidFill>
              </a:rPr>
              <a:t>Function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Declaration</a:t>
            </a:r>
            <a:r>
              <a:rPr lang="ru-RU" dirty="0">
                <a:solidFill>
                  <a:schemeClr val="tx1"/>
                </a:solidFill>
              </a:rPr>
              <a:t>. Функции, объявленные таким образом, можно вызывать до их объявления.</a:t>
            </a: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dirty="0">
                <a:solidFill>
                  <a:schemeClr val="tx1"/>
                </a:solidFill>
              </a:rPr>
              <a:t>Также функции вида </a:t>
            </a:r>
            <a:r>
              <a:rPr lang="ru-RU" dirty="0" err="1">
                <a:solidFill>
                  <a:srgbClr val="FFFF00"/>
                </a:solidFill>
              </a:rPr>
              <a:t>function</a:t>
            </a:r>
            <a:r>
              <a:rPr lang="ru-RU" dirty="0">
                <a:solidFill>
                  <a:srgbClr val="FFFF00"/>
                </a:solidFill>
              </a:rPr>
              <a:t> f(…) {…} </a:t>
            </a:r>
            <a:r>
              <a:rPr lang="ru-RU" dirty="0">
                <a:solidFill>
                  <a:schemeClr val="tx1"/>
                </a:solidFill>
              </a:rPr>
              <a:t>чуть более заметны в коде, чем </a:t>
            </a:r>
            <a:r>
              <a:rPr lang="ru-RU" dirty="0" err="1">
                <a:solidFill>
                  <a:srgbClr val="FFFF00"/>
                </a:solidFill>
              </a:rPr>
              <a:t>let</a:t>
            </a:r>
            <a:r>
              <a:rPr lang="ru-RU" dirty="0">
                <a:solidFill>
                  <a:srgbClr val="FFFF00"/>
                </a:solidFill>
              </a:rPr>
              <a:t> f = </a:t>
            </a:r>
            <a:r>
              <a:rPr lang="ru-RU" dirty="0" err="1">
                <a:solidFill>
                  <a:srgbClr val="FFFF00"/>
                </a:solidFill>
              </a:rPr>
              <a:t>function</a:t>
            </a:r>
            <a:r>
              <a:rPr lang="ru-RU" dirty="0">
                <a:solidFill>
                  <a:srgbClr val="FFFF00"/>
                </a:solidFill>
              </a:rPr>
              <a:t>(…) {…}</a:t>
            </a:r>
            <a:r>
              <a:rPr lang="ru-RU" dirty="0">
                <a:solidFill>
                  <a:schemeClr val="tx1"/>
                </a:solidFill>
              </a:rPr>
              <a:t>.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Если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Function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Declaration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нам не подходит по какой-то причине, или нам нужно условное объявление (мы рассмотрели это в примере выше), то следует использовать </a:t>
            </a:r>
            <a:r>
              <a:rPr lang="ru-RU" dirty="0" err="1">
                <a:solidFill>
                  <a:srgbClr val="FFFF00"/>
                </a:solidFill>
              </a:rPr>
              <a:t>Function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Expression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101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b="1" dirty="0">
                <a:solidFill>
                  <a:srgbClr val="92D050"/>
                </a:solidFill>
              </a:rPr>
              <a:t>Итого</a:t>
            </a:r>
          </a:p>
          <a:p>
            <a:pPr marL="342900" indent="-342900" defTabSz="914400" eaLnBrk="0" fontAlgn="base" hangingPunct="0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Функции – это значения. Они могут быть присвоены, скопированы или объявлены в любом месте кода.</a:t>
            </a:r>
          </a:p>
          <a:p>
            <a:pPr marL="342900" indent="-342900" defTabSz="914400" eaLnBrk="0" fontAlgn="base" hangingPunct="0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Если функция объявлена как отдельная инструкция в основном потоке кода, то это “</a:t>
            </a:r>
            <a:r>
              <a:rPr lang="ru-RU" sz="1600" dirty="0" err="1">
                <a:solidFill>
                  <a:schemeClr val="tx1"/>
                </a:solidFill>
              </a:rPr>
              <a:t>Function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Declaration</a:t>
            </a:r>
            <a:r>
              <a:rPr lang="ru-RU" sz="1600" dirty="0">
                <a:solidFill>
                  <a:schemeClr val="tx1"/>
                </a:solidFill>
              </a:rPr>
              <a:t>”.</a:t>
            </a:r>
          </a:p>
          <a:p>
            <a:pPr marL="342900" indent="-342900" defTabSz="914400" eaLnBrk="0" fontAlgn="base" hangingPunct="0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Если функция была создана как часть выражения, то это “</a:t>
            </a:r>
            <a:r>
              <a:rPr lang="ru-RU" sz="1600" dirty="0" err="1">
                <a:solidFill>
                  <a:schemeClr val="tx1"/>
                </a:solidFill>
              </a:rPr>
              <a:t>Function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Expression</a:t>
            </a:r>
            <a:r>
              <a:rPr lang="ru-RU" sz="1600" dirty="0">
                <a:solidFill>
                  <a:schemeClr val="tx1"/>
                </a:solidFill>
              </a:rPr>
              <a:t>”.</a:t>
            </a:r>
          </a:p>
          <a:p>
            <a:pPr marL="342900" indent="-342900" defTabSz="914400" eaLnBrk="0" fontAlgn="base" hangingPunct="0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ru-RU" sz="1600" dirty="0" err="1">
                <a:solidFill>
                  <a:schemeClr val="tx1"/>
                </a:solidFill>
              </a:rPr>
              <a:t>Function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Declaration</a:t>
            </a:r>
            <a:r>
              <a:rPr lang="ru-RU" sz="1600" dirty="0">
                <a:solidFill>
                  <a:schemeClr val="tx1"/>
                </a:solidFill>
              </a:rPr>
              <a:t> обрабатываются перед выполнением блока кода. Они видны во всём блоке.</a:t>
            </a:r>
          </a:p>
          <a:p>
            <a:pPr marL="342900" indent="-342900" defTabSz="914400" eaLnBrk="0" fontAlgn="base" hangingPunct="0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Функции, объявленные при помощи </a:t>
            </a:r>
            <a:r>
              <a:rPr lang="ru-RU" sz="1600" dirty="0" err="1">
                <a:solidFill>
                  <a:schemeClr val="tx1"/>
                </a:solidFill>
              </a:rPr>
              <a:t>Function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Expression</a:t>
            </a:r>
            <a:r>
              <a:rPr lang="ru-RU" sz="1600" dirty="0">
                <a:solidFill>
                  <a:schemeClr val="tx1"/>
                </a:solidFill>
              </a:rPr>
              <a:t>, создаются только когда поток выполнения достигает их.</a:t>
            </a:r>
          </a:p>
          <a:p>
            <a:pPr marL="342900" indent="-342900" defTabSz="914400" eaLnBrk="0" fontAlgn="base" hangingPunct="0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В большинстве случаев, когда нам нужно объявить функцию, </a:t>
            </a:r>
            <a:r>
              <a:rPr lang="ru-RU" sz="1600" dirty="0" err="1">
                <a:solidFill>
                  <a:schemeClr val="tx1"/>
                </a:solidFill>
              </a:rPr>
              <a:t>Function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Declaration</a:t>
            </a:r>
            <a:r>
              <a:rPr lang="ru-RU" sz="1600" dirty="0">
                <a:solidFill>
                  <a:schemeClr val="tx1"/>
                </a:solidFill>
              </a:rPr>
              <a:t> предпочтительнее, т.к функция будет видна до своего объявления в коде. Это даёт больше гибкости в организации кода, и, как правило, делает его более читабельным.</a:t>
            </a:r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671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b="1" dirty="0">
                <a:solidFill>
                  <a:srgbClr val="92D050"/>
                </a:solidFill>
              </a:rPr>
              <a:t>Итого</a:t>
            </a:r>
          </a:p>
          <a:p>
            <a:pPr marL="342900" indent="-342900" defTabSz="914400" eaLnBrk="0" fontAlgn="base" hangingPunct="0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Функции – это значения. Они могут быть присвоены, скопированы или объявлены в любом месте кода.</a:t>
            </a:r>
          </a:p>
          <a:p>
            <a:pPr marL="342900" indent="-342900" defTabSz="914400" eaLnBrk="0" fontAlgn="base" hangingPunct="0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Если функция объявлена как отдельная инструкция в основном потоке кода, то это “</a:t>
            </a:r>
            <a:r>
              <a:rPr lang="ru-RU" sz="1600" dirty="0" err="1">
                <a:solidFill>
                  <a:schemeClr val="tx1"/>
                </a:solidFill>
              </a:rPr>
              <a:t>Function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Declaration</a:t>
            </a:r>
            <a:r>
              <a:rPr lang="ru-RU" sz="1600" dirty="0">
                <a:solidFill>
                  <a:schemeClr val="tx1"/>
                </a:solidFill>
              </a:rPr>
              <a:t>”.</a:t>
            </a:r>
          </a:p>
          <a:p>
            <a:pPr marL="342900" indent="-342900" defTabSz="914400" eaLnBrk="0" fontAlgn="base" hangingPunct="0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Если функция была создана как часть выражения, то это “</a:t>
            </a:r>
            <a:r>
              <a:rPr lang="ru-RU" sz="1600" dirty="0" err="1">
                <a:solidFill>
                  <a:schemeClr val="tx1"/>
                </a:solidFill>
              </a:rPr>
              <a:t>Function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Expression</a:t>
            </a:r>
            <a:r>
              <a:rPr lang="ru-RU" sz="1600" dirty="0">
                <a:solidFill>
                  <a:schemeClr val="tx1"/>
                </a:solidFill>
              </a:rPr>
              <a:t>”.</a:t>
            </a:r>
          </a:p>
          <a:p>
            <a:pPr marL="342900" indent="-342900" defTabSz="914400" eaLnBrk="0" fontAlgn="base" hangingPunct="0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ru-RU" sz="1600" dirty="0" err="1">
                <a:solidFill>
                  <a:schemeClr val="tx1"/>
                </a:solidFill>
              </a:rPr>
              <a:t>Function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Declaration</a:t>
            </a:r>
            <a:r>
              <a:rPr lang="ru-RU" sz="1600" dirty="0">
                <a:solidFill>
                  <a:schemeClr val="tx1"/>
                </a:solidFill>
              </a:rPr>
              <a:t> обрабатываются перед выполнением блока кода. Они видны во всём блоке.</a:t>
            </a:r>
          </a:p>
          <a:p>
            <a:pPr marL="342900" indent="-342900" defTabSz="914400" eaLnBrk="0" fontAlgn="base" hangingPunct="0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Функции, объявленные при помощи </a:t>
            </a:r>
            <a:r>
              <a:rPr lang="ru-RU" sz="1600" dirty="0" err="1">
                <a:solidFill>
                  <a:schemeClr val="tx1"/>
                </a:solidFill>
              </a:rPr>
              <a:t>Function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Expression</a:t>
            </a:r>
            <a:r>
              <a:rPr lang="ru-RU" sz="1600" dirty="0">
                <a:solidFill>
                  <a:schemeClr val="tx1"/>
                </a:solidFill>
              </a:rPr>
              <a:t>, создаются только когда поток выполнения достигает их.</a:t>
            </a:r>
          </a:p>
          <a:p>
            <a:pPr marL="342900" indent="-342900" defTabSz="914400" eaLnBrk="0" fontAlgn="base" hangingPunct="0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В большинстве случаев, когда нам нужно объявить функцию, </a:t>
            </a:r>
            <a:r>
              <a:rPr lang="ru-RU" sz="1600" dirty="0" err="1">
                <a:solidFill>
                  <a:schemeClr val="tx1"/>
                </a:solidFill>
              </a:rPr>
              <a:t>Function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Declaration</a:t>
            </a:r>
            <a:r>
              <a:rPr lang="ru-RU" sz="1600" dirty="0">
                <a:solidFill>
                  <a:schemeClr val="tx1"/>
                </a:solidFill>
              </a:rPr>
              <a:t> предпочтительнее, т.к функция будет видна до своего объявления в коде. Это даёт больше гибкости в организации кода, и, как правило, делает его более читабельным.</a:t>
            </a:r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79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A4E2-D840-44AD-A8C5-B07E96B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2067694"/>
            <a:ext cx="5616624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Стрелочные функции, основы</a:t>
            </a:r>
          </a:p>
        </p:txBody>
      </p:sp>
    </p:spTree>
    <p:extLst>
      <p:ext uri="{BB962C8B-B14F-4D97-AF65-F5344CB8AC3E}">
        <p14:creationId xmlns:p14="http://schemas.microsoft.com/office/powerpoint/2010/main" val="3906664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b="1" dirty="0">
                <a:solidFill>
                  <a:srgbClr val="92D050"/>
                </a:solidFill>
              </a:rPr>
              <a:t>Стрелочные функции, основы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400" dirty="0"/>
              <a:t>Существует ещё один очень простой и лаконичный синтаксис для создания функций.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400" b="1" dirty="0">
                <a:solidFill>
                  <a:srgbClr val="FFFF00"/>
                </a:solidFill>
              </a:rPr>
              <a:t>Синтаксис: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(arg1, arg2, ...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argN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=&gt;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expression;</a:t>
            </a:r>
            <a:endParaRPr lang="ru-RU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400" dirty="0">
                <a:solidFill>
                  <a:schemeClr val="tx1"/>
                </a:solidFill>
              </a:rPr>
              <a:t>Ранее: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(arg1, arg2, ...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argN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expression;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400" dirty="0">
                <a:solidFill>
                  <a:schemeClr val="tx1"/>
                </a:solidFill>
              </a:rPr>
              <a:t>Пример: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E9C510E5-11EB-4EED-A95A-8F8D9505B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50256"/>
              </p:ext>
            </p:extLst>
          </p:nvPr>
        </p:nvGraphicFramePr>
        <p:xfrm>
          <a:off x="785786" y="3147814"/>
          <a:ext cx="7242598" cy="166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6134">
                  <a:extLst>
                    <a:ext uri="{9D8B030D-6E8A-4147-A177-3AD203B41FA5}">
                      <a16:colId xmlns:a16="http://schemas.microsoft.com/office/drawing/2014/main" val="2970709108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900221631"/>
                    </a:ext>
                  </a:extLst>
                </a:gridCol>
              </a:tblGrid>
              <a:tr h="1512168">
                <a:tc>
                  <a:txBody>
                    <a:bodyPr/>
                    <a:lstStyle/>
                    <a:p>
                      <a:pPr marL="0" indent="0" defTabSz="9144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None/>
                      </a:pPr>
                      <a:r>
                        <a:rPr lang="ru-RU" sz="14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US" sz="14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стрелочная функция</a:t>
                      </a:r>
                    </a:p>
                    <a:p>
                      <a:pPr marL="0" indent="0" defTabSz="914400" eaLnBrk="0" fontAlgn="base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(a, b) </a:t>
                      </a:r>
                      <a:r>
                        <a:rPr lang="en-US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US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b;</a:t>
                      </a:r>
                      <a:endParaRPr lang="ru-RU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 defTabSz="914400" eaLnBrk="0" fontAlgn="base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 defTabSz="914400" eaLnBrk="0" fontAlgn="base" hangingPunct="0"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sz="14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alert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C907B2"/>
                          </a:solidFill>
                          <a:latin typeface="Consolas" panose="020B0609020204030204" pitchFamily="49" charset="0"/>
                        </a:rPr>
                        <a:t>1, 2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); // 3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US" sz="14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 function expression</a:t>
                      </a:r>
                      <a:endParaRPr lang="ru-RU" sz="14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(a, b) {</a:t>
                      </a:r>
                    </a:p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a + b;</a:t>
                      </a:r>
                    </a:p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};</a:t>
                      </a:r>
                      <a:endParaRPr lang="ru-RU" sz="1400" dirty="0">
                        <a:latin typeface="Consolas" panose="020B0609020204030204" pitchFamily="49" charset="0"/>
                      </a:endParaRPr>
                    </a:p>
                    <a:p>
                      <a:endParaRPr lang="ru-RU" sz="140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alert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C907B2"/>
                          </a:solidFill>
                          <a:latin typeface="Consolas" panose="020B0609020204030204" pitchFamily="49" charset="0"/>
                        </a:rPr>
                        <a:t>1, 2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); </a:t>
                      </a:r>
                      <a:r>
                        <a:rPr lang="en-US" sz="14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// 3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13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8562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b="1" dirty="0">
                <a:solidFill>
                  <a:srgbClr val="92D050"/>
                </a:solidFill>
              </a:rPr>
              <a:t>Стрелочные функции, основы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dirty="0"/>
              <a:t>Если только один аргумент, то круглые скобки вокруг параметров можно опустить, сделав запись ещё короче:</a:t>
            </a:r>
            <a:endParaRPr lang="en-US" dirty="0"/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n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907B2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примерно тоже что и: 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let double = function(n) { return n * 2 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907B2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 ); 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// 6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dirty="0"/>
              <a:t>Если аргументов нет, круглые скобки будут пустыми, но они должны присутствовать:</a:t>
            </a:r>
            <a:endParaRPr lang="en-US" dirty="0"/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sayHi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= ()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"Hello!"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sayHi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dirty="0"/>
              <a:t>Стрелочные функции можно использовать так же, как и </a:t>
            </a:r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Expression</a:t>
            </a:r>
            <a:r>
              <a:rPr lang="ru-RU" dirty="0"/>
              <a:t>.</a:t>
            </a:r>
            <a:endParaRPr lang="en-US" dirty="0"/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age =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prompt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Сколько Вам лет?", </a:t>
            </a:r>
            <a:r>
              <a:rPr lang="ru-RU" sz="1400" dirty="0">
                <a:solidFill>
                  <a:srgbClr val="C907B2"/>
                </a:solidFill>
                <a:latin typeface="Consolas" panose="020B0609020204030204" pitchFamily="49" charset="0"/>
              </a:rPr>
              <a:t>18</a:t>
            </a: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welcome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(age &lt; </a:t>
            </a:r>
            <a:r>
              <a:rPr lang="en-US" sz="1400" dirty="0">
                <a:solidFill>
                  <a:srgbClr val="C907B2"/>
                </a:solidFill>
                <a:latin typeface="Consolas" panose="020B0609020204030204" pitchFamily="49" charset="0"/>
              </a:rPr>
              <a:t>18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 ?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()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"Привет!"</a:t>
            </a: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 () </a:t>
            </a:r>
            <a:r>
              <a:rPr lang="ru-RU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Здравствуйте!"</a:t>
            </a:r>
            <a:r>
              <a:rPr 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welcome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lang="ru-RU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63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400" b="1" dirty="0">
                <a:solidFill>
                  <a:srgbClr val="92D050"/>
                </a:solidFill>
              </a:rPr>
              <a:t>Многострочные стрелочные функции</a:t>
            </a:r>
            <a:endParaRPr lang="en-US" sz="1400" b="1" dirty="0">
              <a:solidFill>
                <a:srgbClr val="92D050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400" dirty="0">
                <a:solidFill>
                  <a:schemeClr val="tx1"/>
                </a:solidFill>
              </a:rPr>
              <a:t>Иногда нам нужна более сложная функция, с несколькими выражениями и инструкциями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r>
              <a:rPr lang="ru-RU" altLang="ru-RU" sz="1400" dirty="0">
                <a:solidFill>
                  <a:schemeClr val="tx1"/>
                </a:solidFill>
              </a:rPr>
              <a:t> Это также возможно, нужно лишь заключить их в фигурные скобки. При этом важное отличие – в том, что в таких скобках для возврата значения нужно использовать </a:t>
            </a:r>
            <a:r>
              <a:rPr lang="ru-RU" altLang="ru-RU" sz="1400" dirty="0" err="1">
                <a:solidFill>
                  <a:srgbClr val="FFFF00"/>
                </a:solidFill>
              </a:rPr>
              <a:t>return</a:t>
            </a:r>
            <a:r>
              <a:rPr lang="ru-RU" altLang="ru-RU" sz="1400" dirty="0">
                <a:solidFill>
                  <a:schemeClr val="tx1"/>
                </a:solidFill>
              </a:rPr>
              <a:t> (как в обычных функциях). </a:t>
            </a:r>
            <a:endParaRPr lang="en-US" altLang="ru-RU" sz="1400" dirty="0">
              <a:solidFill>
                <a:schemeClr val="tx1"/>
              </a:solidFill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sum</a:t>
            </a: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= (a, b) </a:t>
            </a:r>
            <a:r>
              <a:rPr lang="ru-RU" altLang="ru-RU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{  </a:t>
            </a:r>
            <a:r>
              <a:rPr lang="ru-RU" alt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// фигурная скобка, открывающая тело многострочной функции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</a:t>
            </a: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= a + b;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</a:t>
            </a: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ru-RU" alt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// если мы используем фигурные скобки, то нам нужно явно указать "</a:t>
            </a:r>
            <a:r>
              <a:rPr lang="ru-RU" altLang="ru-RU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return</a:t>
            </a:r>
            <a:r>
              <a:rPr lang="ru-RU" altLang="ru-RU" sz="1400" dirty="0">
                <a:solidFill>
                  <a:srgbClr val="FFFF00"/>
                </a:solidFill>
                <a:latin typeface="Consolas" panose="020B0609020204030204" pitchFamily="49" charset="0"/>
              </a:rPr>
              <a:t>"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endParaRPr lang="ru-RU" altLang="ru-RU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ru-RU" altLang="ru-RU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sum</a:t>
            </a: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C907B2"/>
                </a:solidFill>
                <a:latin typeface="Consolas" panose="020B0609020204030204" pitchFamily="49" charset="0"/>
              </a:rPr>
              <a:t>1, 2</a:t>
            </a:r>
            <a:r>
              <a:rPr lang="ru-RU" altLang="ru-RU" sz="1400" dirty="0">
                <a:solidFill>
                  <a:schemeClr val="tx1"/>
                </a:solidFill>
                <a:latin typeface="Consolas" panose="020B0609020204030204" pitchFamily="49" charset="0"/>
              </a:rPr>
              <a:t>) ); // 3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57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5787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b="1" dirty="0">
                <a:solidFill>
                  <a:srgbClr val="92D050"/>
                </a:solidFill>
              </a:rPr>
              <a:t>Итого: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Стрелочные функции очень удобны для простых действий, особенно для однострочных.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Они бывают двух типов: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dirty="0">
                <a:solidFill>
                  <a:srgbClr val="FFFF00"/>
                </a:solidFill>
              </a:rPr>
              <a:t>Без фигурных скобок</a:t>
            </a:r>
            <a:r>
              <a:rPr lang="ru-RU" sz="1600" dirty="0">
                <a:solidFill>
                  <a:schemeClr val="tx1"/>
                </a:solidFill>
              </a:rPr>
              <a:t>: (...</a:t>
            </a:r>
            <a:r>
              <a:rPr lang="ru-RU" sz="1600" dirty="0" err="1">
                <a:solidFill>
                  <a:schemeClr val="tx1"/>
                </a:solidFill>
              </a:rPr>
              <a:t>args</a:t>
            </a:r>
            <a:r>
              <a:rPr lang="ru-RU" sz="1600" dirty="0">
                <a:solidFill>
                  <a:schemeClr val="tx1"/>
                </a:solidFill>
              </a:rPr>
              <a:t>) =&gt; </a:t>
            </a:r>
            <a:r>
              <a:rPr lang="ru-RU" sz="1600" dirty="0" err="1">
                <a:solidFill>
                  <a:schemeClr val="tx1"/>
                </a:solidFill>
              </a:rPr>
              <a:t>expression</a:t>
            </a:r>
            <a:r>
              <a:rPr lang="ru-RU" sz="1600" dirty="0">
                <a:solidFill>
                  <a:schemeClr val="tx1"/>
                </a:solidFill>
              </a:rPr>
              <a:t> – правая сторона выражения: функция вычисляет его и возвращает результат. Скобки можно не ставить, если аргумент только один: n =&gt; n * 2.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dirty="0">
                <a:solidFill>
                  <a:srgbClr val="FFFF00"/>
                </a:solidFill>
              </a:rPr>
              <a:t>С фигурными скобками</a:t>
            </a:r>
            <a:r>
              <a:rPr lang="ru-RU" sz="1600" dirty="0">
                <a:solidFill>
                  <a:schemeClr val="tx1"/>
                </a:solidFill>
              </a:rPr>
              <a:t>: (...</a:t>
            </a:r>
            <a:r>
              <a:rPr lang="ru-RU" sz="1600" dirty="0" err="1">
                <a:solidFill>
                  <a:schemeClr val="tx1"/>
                </a:solidFill>
              </a:rPr>
              <a:t>args</a:t>
            </a:r>
            <a:r>
              <a:rPr lang="ru-RU" sz="1600" dirty="0">
                <a:solidFill>
                  <a:schemeClr val="tx1"/>
                </a:solidFill>
              </a:rPr>
              <a:t>) =&gt; { </a:t>
            </a:r>
            <a:r>
              <a:rPr lang="ru-RU" sz="1600" dirty="0" err="1">
                <a:solidFill>
                  <a:schemeClr val="tx1"/>
                </a:solidFill>
              </a:rPr>
              <a:t>body</a:t>
            </a:r>
            <a:r>
              <a:rPr lang="ru-RU" sz="1600" dirty="0">
                <a:solidFill>
                  <a:schemeClr val="tx1"/>
                </a:solidFill>
              </a:rPr>
              <a:t> } – скобки позволяют нам писать несколько инструкций внутри функции, но при этом необходимо явно вызывать </a:t>
            </a:r>
            <a:r>
              <a:rPr lang="ru-RU" sz="1600" dirty="0" err="1">
                <a:solidFill>
                  <a:schemeClr val="tx1"/>
                </a:solidFill>
              </a:rPr>
              <a:t>return</a:t>
            </a:r>
            <a:r>
              <a:rPr lang="ru-RU" sz="1600" dirty="0">
                <a:solidFill>
                  <a:schemeClr val="tx1"/>
                </a:solidFill>
              </a:rPr>
              <a:t>, чтобы вернуть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4101181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51294"/>
            <a:ext cx="7560840" cy="38806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kern="100" dirty="0">
                <a:solidFill>
                  <a:srgbClr val="FFFF00"/>
                </a:solidFill>
              </a:rPr>
              <a:t>Задачи </a:t>
            </a:r>
            <a:r>
              <a:rPr lang="ru-RU" sz="1800" kern="100" dirty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kern="10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ru-RU" sz="1600" dirty="0">
                <a:solidFill>
                  <a:schemeClr val="tx1"/>
                </a:solidFill>
              </a:rPr>
              <a:t>Замените код </a:t>
            </a:r>
            <a:r>
              <a:rPr lang="en-US" sz="1600" dirty="0">
                <a:solidFill>
                  <a:schemeClr val="tx1"/>
                </a:solidFill>
              </a:rPr>
              <a:t>Function Expression </a:t>
            </a:r>
            <a:r>
              <a:rPr lang="ru-RU" sz="1600" dirty="0">
                <a:solidFill>
                  <a:schemeClr val="tx1"/>
                </a:solidFill>
              </a:rPr>
              <a:t>стрелочной функцией: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ask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question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yes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confirm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question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)) </a:t>
            </a:r>
            <a:r>
              <a:rPr 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yes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no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ask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"Вы согласны?"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"Вы согласились."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); },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// анонимная функция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"Вы отменили выполнение."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r>
              <a:rPr 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00038" lvl="1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636998"/>
          </a:xfrm>
        </p:spPr>
        <p:txBody>
          <a:bodyPr>
            <a:normAutofit/>
          </a:bodyPr>
          <a:lstStyle/>
          <a:p>
            <a:r>
              <a:rPr lang="ru-RU" sz="3000" dirty="0"/>
              <a:t>Домашнее задание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1BB30-7B02-4C42-8FA5-26A5BE9E5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34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51294"/>
            <a:ext cx="7560840" cy="38806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kern="100" dirty="0">
                <a:solidFill>
                  <a:srgbClr val="FFFF00"/>
                </a:solidFill>
              </a:rPr>
              <a:t>Задачи </a:t>
            </a:r>
            <a:r>
              <a:rPr lang="ru-RU" sz="1800" kern="100" dirty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kern="100" dirty="0">
                <a:solidFill>
                  <a:schemeClr val="tx1"/>
                </a:solidFill>
              </a:rPr>
              <a:t>2</a:t>
            </a:r>
            <a:r>
              <a:rPr lang="en-US" sz="1600" kern="100" dirty="0">
                <a:solidFill>
                  <a:schemeClr val="tx1"/>
                </a:solidFill>
              </a:rPr>
              <a:t>. </a:t>
            </a:r>
            <a:r>
              <a:rPr lang="ru-RU" sz="1600" kern="100" dirty="0">
                <a:solidFill>
                  <a:schemeClr val="tx1"/>
                </a:solidFill>
              </a:rPr>
              <a:t>Напишите функцию </a:t>
            </a:r>
            <a:r>
              <a:rPr lang="ru-RU" sz="1600" kern="100" dirty="0" err="1">
                <a:solidFill>
                  <a:srgbClr val="00B0F0"/>
                </a:solidFill>
              </a:rPr>
              <a:t>greet</a:t>
            </a:r>
            <a:r>
              <a:rPr lang="ru-RU" sz="1600" kern="100" dirty="0">
                <a:solidFill>
                  <a:schemeClr val="tx1"/>
                </a:solidFill>
              </a:rPr>
              <a:t>, которая принимает строковое </a:t>
            </a:r>
            <a:r>
              <a:rPr lang="ru-RU" sz="1600" kern="100" dirty="0">
                <a:solidFill>
                  <a:srgbClr val="FFFF00"/>
                </a:solidFill>
              </a:rPr>
              <a:t>имя</a:t>
            </a:r>
            <a:r>
              <a:rPr lang="ru-RU" sz="1600" kern="100" dirty="0">
                <a:solidFill>
                  <a:schemeClr val="tx1"/>
                </a:solidFill>
              </a:rPr>
              <a:t> и функцию обратного вызова </a:t>
            </a:r>
            <a:r>
              <a:rPr lang="ru-RU" sz="1600" kern="100" dirty="0" err="1">
                <a:solidFill>
                  <a:srgbClr val="FFFF00"/>
                </a:solidFill>
              </a:rPr>
              <a:t>callback</a:t>
            </a:r>
            <a:r>
              <a:rPr lang="ru-RU" sz="1600" kern="100" dirty="0">
                <a:solidFill>
                  <a:schemeClr val="tx1"/>
                </a:solidFill>
              </a:rPr>
              <a:t> в качестве аргументов. Функция </a:t>
            </a:r>
            <a:r>
              <a:rPr lang="ru-RU" sz="1600" kern="100" dirty="0" err="1">
                <a:solidFill>
                  <a:srgbClr val="00B0F0"/>
                </a:solidFill>
              </a:rPr>
              <a:t>greet</a:t>
            </a:r>
            <a:r>
              <a:rPr lang="ru-RU" sz="1600" kern="100" dirty="0">
                <a:solidFill>
                  <a:schemeClr val="tx1"/>
                </a:solidFill>
              </a:rPr>
              <a:t> должна вывести на консоль сообщение "</a:t>
            </a:r>
            <a:r>
              <a:rPr lang="ru-RU" sz="1600" kern="100" dirty="0" err="1">
                <a:solidFill>
                  <a:schemeClr val="tx1"/>
                </a:solidFill>
              </a:rPr>
              <a:t>Hello</a:t>
            </a:r>
            <a:r>
              <a:rPr lang="ru-RU" sz="1600" kern="100" dirty="0">
                <a:solidFill>
                  <a:schemeClr val="tx1"/>
                </a:solidFill>
              </a:rPr>
              <a:t>,</a:t>
            </a:r>
            <a:r>
              <a:rPr lang="en-US" sz="1600" kern="100" dirty="0">
                <a:solidFill>
                  <a:schemeClr val="tx1"/>
                </a:solidFill>
              </a:rPr>
              <a:t> {</a:t>
            </a:r>
            <a:r>
              <a:rPr lang="ru-RU" sz="1600" kern="100" dirty="0">
                <a:solidFill>
                  <a:srgbClr val="FFFF00"/>
                </a:solidFill>
              </a:rPr>
              <a:t>имя</a:t>
            </a:r>
            <a:r>
              <a:rPr lang="en-US" sz="1600" kern="100" dirty="0">
                <a:solidFill>
                  <a:schemeClr val="tx1"/>
                </a:solidFill>
              </a:rPr>
              <a:t>}</a:t>
            </a:r>
            <a:r>
              <a:rPr lang="ru-RU" sz="1600" kern="100" dirty="0">
                <a:solidFill>
                  <a:schemeClr val="tx1"/>
                </a:solidFill>
              </a:rPr>
              <a:t>!", а затем вызвать функцию обратного вызова без аргументов, которая в свою очередь выводит в консоль сообщение "</a:t>
            </a:r>
            <a:r>
              <a:rPr lang="en-US" sz="1600" kern="100" dirty="0">
                <a:solidFill>
                  <a:schemeClr val="tx1"/>
                </a:solidFill>
              </a:rPr>
              <a:t>Good Bye</a:t>
            </a:r>
            <a:r>
              <a:rPr lang="ru-RU" sz="1600" kern="100" dirty="0">
                <a:solidFill>
                  <a:schemeClr val="tx1"/>
                </a:solidFill>
              </a:rPr>
              <a:t>!".</a:t>
            </a:r>
            <a:endParaRPr lang="en-US" sz="1600" kern="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chemeClr val="tx1"/>
                </a:solidFill>
              </a:rPr>
              <a:t>3. </a:t>
            </a:r>
            <a:r>
              <a:rPr lang="ru-RU" altLang="ru-RU" sz="1600" dirty="0">
                <a:solidFill>
                  <a:schemeClr val="tx1"/>
                </a:solidFill>
              </a:rPr>
              <a:t>Напишите функцию </a:t>
            </a:r>
            <a:r>
              <a:rPr lang="ru-RU" altLang="ru-RU" sz="1600" dirty="0" err="1">
                <a:solidFill>
                  <a:srgbClr val="00B0F0"/>
                </a:solidFill>
              </a:rPr>
              <a:t>doubleNumber</a:t>
            </a:r>
            <a:r>
              <a:rPr lang="ru-RU" altLang="ru-RU" sz="1600" dirty="0">
                <a:solidFill>
                  <a:schemeClr val="tx1"/>
                </a:solidFill>
              </a:rPr>
              <a:t>, которая принимает целое число </a:t>
            </a:r>
            <a:r>
              <a:rPr lang="ru-RU" altLang="ru-RU" sz="1600" dirty="0" err="1">
                <a:solidFill>
                  <a:srgbClr val="FFFF00"/>
                </a:solidFill>
              </a:rPr>
              <a:t>num</a:t>
            </a:r>
            <a:r>
              <a:rPr lang="ru-RU" altLang="ru-RU" sz="1600" dirty="0">
                <a:solidFill>
                  <a:schemeClr val="tx1"/>
                </a:solidFill>
              </a:rPr>
              <a:t> и функцию обратного вызова </a:t>
            </a:r>
            <a:r>
              <a:rPr lang="ru-RU" altLang="ru-RU" sz="1600" dirty="0" err="1">
                <a:solidFill>
                  <a:srgbClr val="00B0F0"/>
                </a:solidFill>
              </a:rPr>
              <a:t>callback</a:t>
            </a:r>
            <a:r>
              <a:rPr lang="ru-RU" altLang="ru-RU" sz="1600" dirty="0">
                <a:solidFill>
                  <a:schemeClr val="tx1"/>
                </a:solidFill>
              </a:rPr>
              <a:t> в качестве аргументов. Функция </a:t>
            </a:r>
            <a:r>
              <a:rPr lang="ru-RU" altLang="ru-RU" sz="1600" dirty="0" err="1">
                <a:solidFill>
                  <a:srgbClr val="00B0F0"/>
                </a:solidFill>
              </a:rPr>
              <a:t>doubleNumber</a:t>
            </a:r>
            <a:r>
              <a:rPr lang="ru-RU" altLang="ru-RU" sz="1600" dirty="0">
                <a:solidFill>
                  <a:schemeClr val="tx1"/>
                </a:solidFill>
              </a:rPr>
              <a:t> должна удвоить число, а затем вызвать функцию обратного вызова с удвоенным числом в качестве аргумента, которая в свою очередь выводит удвоенное значение в консоль.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kern="100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636998"/>
          </a:xfrm>
        </p:spPr>
        <p:txBody>
          <a:bodyPr>
            <a:normAutofit/>
          </a:bodyPr>
          <a:lstStyle/>
          <a:p>
            <a:r>
              <a:rPr lang="ru-RU" sz="3000" dirty="0"/>
              <a:t>Домашнее задание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1BB30-7B02-4C42-8FA5-26A5BE9E5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55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51294"/>
            <a:ext cx="7560840" cy="38806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kern="100" dirty="0">
                <a:solidFill>
                  <a:srgbClr val="FFFF00"/>
                </a:solidFill>
              </a:rPr>
              <a:t>Задачи </a:t>
            </a:r>
            <a:r>
              <a:rPr lang="ru-RU" sz="1800" kern="100" dirty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dirty="0"/>
              <a:t>2</a:t>
            </a:r>
            <a:r>
              <a:rPr lang="en-US" sz="1600" dirty="0"/>
              <a:t>. </a:t>
            </a:r>
            <a:r>
              <a:rPr lang="ru-RU" altLang="ru-RU" sz="1600" dirty="0">
                <a:solidFill>
                  <a:schemeClr val="tx1"/>
                </a:solidFill>
              </a:rPr>
              <a:t>Перепишите код с использованием одной конструкции </a:t>
            </a:r>
            <a:r>
              <a:rPr lang="ru-RU" altLang="ru-RU" sz="1600" dirty="0" err="1">
                <a:solidFill>
                  <a:srgbClr val="FFFF00"/>
                </a:solidFill>
              </a:rPr>
              <a:t>switch</a:t>
            </a:r>
            <a:r>
              <a:rPr lang="ru-RU" altLang="ru-RU" sz="1600" dirty="0">
                <a:solidFill>
                  <a:schemeClr val="tx1"/>
                </a:solidFill>
              </a:rPr>
              <a:t>: </a:t>
            </a:r>
            <a:endParaRPr lang="en-US" altLang="ru-RU" sz="1600" dirty="0">
              <a:solidFill>
                <a:schemeClr val="tx1"/>
              </a:solidFill>
            </a:endParaRP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const number = +prompt('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Введите число между 0 и 3', '');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if (number === 0)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alert('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Вы ввели число 0');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if (number === 1)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alert('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Вы ввели число 1');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if (number === 2 || number === 3)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alert('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Вы ввели число 2, а может и 3');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kern="100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636998"/>
          </a:xfrm>
        </p:spPr>
        <p:txBody>
          <a:bodyPr>
            <a:normAutofit/>
          </a:bodyPr>
          <a:lstStyle/>
          <a:p>
            <a:r>
              <a:rPr lang="ru-RU" sz="3000" dirty="0"/>
              <a:t>Домашнее задание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1BB30-7B02-4C42-8FA5-26A5BE9E5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1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51294"/>
            <a:ext cx="7560840" cy="38806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kern="100" dirty="0">
                <a:solidFill>
                  <a:srgbClr val="FFFF00"/>
                </a:solidFill>
              </a:rPr>
              <a:t>Задачи </a:t>
            </a:r>
            <a:r>
              <a:rPr lang="ru-RU" sz="1800" kern="100" dirty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chemeClr val="tx1"/>
                </a:solidFill>
              </a:rPr>
              <a:t>3. </a:t>
            </a:r>
            <a:r>
              <a:rPr lang="ru-RU" sz="1600" kern="100" dirty="0">
                <a:solidFill>
                  <a:schemeClr val="tx1"/>
                </a:solidFill>
              </a:rPr>
              <a:t>Вывести таблицу умножения на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kern="100" dirty="0">
                <a:solidFill>
                  <a:schemeClr val="tx1"/>
                </a:solidFill>
              </a:rPr>
              <a:t>Напишите программу, которая выводит таблицу умножения на 5 от 1 до 10 используя цикл </a:t>
            </a:r>
            <a:r>
              <a:rPr lang="ru-RU" sz="1600" kern="100" dirty="0" err="1">
                <a:solidFill>
                  <a:srgbClr val="FFFF00"/>
                </a:solidFill>
              </a:rPr>
              <a:t>for</a:t>
            </a:r>
            <a:r>
              <a:rPr lang="ru-RU" sz="1600" kern="100" dirty="0">
                <a:solidFill>
                  <a:schemeClr val="tx1"/>
                </a:solidFill>
              </a:rPr>
              <a:t>.</a:t>
            </a:r>
            <a:endParaRPr lang="en-US" sz="1600" kern="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kern="100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636998"/>
          </a:xfrm>
        </p:spPr>
        <p:txBody>
          <a:bodyPr>
            <a:normAutofit/>
          </a:bodyPr>
          <a:lstStyle/>
          <a:p>
            <a:r>
              <a:rPr lang="ru-RU" sz="3000" dirty="0"/>
              <a:t>Домашнее задание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1BB30-7B02-4C42-8FA5-26A5BE9E5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5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A4E2-D840-44AD-A8C5-B07E96B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2139702"/>
            <a:ext cx="2232248" cy="576064"/>
          </a:xfrm>
        </p:spPr>
        <p:txBody>
          <a:bodyPr>
            <a:noAutofit/>
          </a:bodyPr>
          <a:lstStyle/>
          <a:p>
            <a:r>
              <a:rPr lang="ru-RU" sz="3600" dirty="0"/>
              <a:t>Функции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61147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Зачастую надо повторять одно и то же действие во многих частях программы.</a:t>
            </a:r>
            <a:endParaRPr lang="ru-RU" altLang="ru-RU" sz="16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Например, необходимо красиво вывести сообщение при приветствии посетителя, при выходе посетителя с сайта, ещё где-нибудь.</a:t>
            </a:r>
            <a:endParaRPr lang="ru-RU" altLang="ru-RU" sz="1600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Чтобы не повторять один и тот же код во многих местах, придуманы функции. Примеры встроенных функций вы уже видели – это </a:t>
            </a:r>
            <a:r>
              <a:rPr lang="ru-RU" altLang="ru-RU" sz="1600" dirty="0" err="1">
                <a:solidFill>
                  <a:srgbClr val="FFFF00"/>
                </a:solidFill>
              </a:rPr>
              <a:t>alert</a:t>
            </a:r>
            <a:r>
              <a:rPr lang="ru-RU" altLang="ru-RU" sz="1600" dirty="0">
                <a:solidFill>
                  <a:srgbClr val="FFFF00"/>
                </a:solidFill>
              </a:rPr>
              <a:t>(</a:t>
            </a:r>
            <a:r>
              <a:rPr lang="ru-RU" altLang="ru-RU" sz="1600" dirty="0" err="1">
                <a:solidFill>
                  <a:srgbClr val="FFFF00"/>
                </a:solidFill>
              </a:rPr>
              <a:t>message</a:t>
            </a:r>
            <a:r>
              <a:rPr lang="ru-RU" altLang="ru-RU" sz="1600" dirty="0">
                <a:solidFill>
                  <a:srgbClr val="FFFF00"/>
                </a:solidFill>
              </a:rPr>
              <a:t>),</a:t>
            </a:r>
            <a:r>
              <a:rPr lang="ru-RU" altLang="ru-RU" sz="1600" dirty="0">
                <a:solidFill>
                  <a:srgbClr val="E2E3E7"/>
                </a:solidFill>
              </a:rPr>
              <a:t> </a:t>
            </a:r>
            <a:r>
              <a:rPr lang="ru-RU" altLang="ru-RU" sz="1600" dirty="0" err="1">
                <a:solidFill>
                  <a:srgbClr val="FFFF00"/>
                </a:solidFill>
              </a:rPr>
              <a:t>prompt</a:t>
            </a:r>
            <a:r>
              <a:rPr lang="ru-RU" altLang="ru-RU" sz="1600" dirty="0">
                <a:solidFill>
                  <a:srgbClr val="FFFF00"/>
                </a:solidFill>
              </a:rPr>
              <a:t>(</a:t>
            </a:r>
            <a:r>
              <a:rPr lang="ru-RU" altLang="ru-RU" sz="1600" dirty="0" err="1">
                <a:solidFill>
                  <a:srgbClr val="FFFF00"/>
                </a:solidFill>
              </a:rPr>
              <a:t>message</a:t>
            </a:r>
            <a:r>
              <a:rPr lang="ru-RU" altLang="ru-RU" sz="1600" dirty="0">
                <a:solidFill>
                  <a:srgbClr val="FFFF00"/>
                </a:solidFill>
              </a:rPr>
              <a:t>, </a:t>
            </a:r>
            <a:r>
              <a:rPr lang="ru-RU" altLang="ru-RU" sz="1600" dirty="0" err="1">
                <a:solidFill>
                  <a:srgbClr val="FFFF00"/>
                </a:solidFill>
              </a:rPr>
              <a:t>default</a:t>
            </a:r>
            <a:r>
              <a:rPr lang="ru-RU" altLang="ru-RU" sz="1600" dirty="0">
                <a:solidFill>
                  <a:srgbClr val="FFFF00"/>
                </a:solidFill>
              </a:rPr>
              <a:t>)</a:t>
            </a:r>
            <a:r>
              <a:rPr lang="ru-RU" altLang="ru-RU" sz="1600" dirty="0">
                <a:solidFill>
                  <a:srgbClr val="E2E3E7"/>
                </a:solidFill>
              </a:rPr>
              <a:t> и </a:t>
            </a:r>
            <a:r>
              <a:rPr lang="ru-RU" altLang="ru-RU" sz="1600" dirty="0" err="1">
                <a:solidFill>
                  <a:srgbClr val="FFFF00"/>
                </a:solidFill>
              </a:rPr>
              <a:t>confirm</a:t>
            </a:r>
            <a:r>
              <a:rPr lang="ru-RU" altLang="ru-RU" sz="1600" dirty="0">
                <a:solidFill>
                  <a:srgbClr val="FFFF00"/>
                </a:solidFill>
              </a:rPr>
              <a:t>(</a:t>
            </a:r>
            <a:r>
              <a:rPr lang="ru-RU" altLang="ru-RU" sz="1600" dirty="0" err="1">
                <a:solidFill>
                  <a:srgbClr val="FFFF00"/>
                </a:solidFill>
              </a:rPr>
              <a:t>question</a:t>
            </a:r>
            <a:r>
              <a:rPr lang="ru-RU" altLang="ru-RU" sz="1600" dirty="0">
                <a:solidFill>
                  <a:srgbClr val="FFFF00"/>
                </a:solidFill>
              </a:rPr>
              <a:t>). </a:t>
            </a:r>
            <a:r>
              <a:rPr lang="ru-RU" altLang="ru-RU" sz="1600" dirty="0">
                <a:solidFill>
                  <a:srgbClr val="E2E3E7"/>
                </a:solidFill>
              </a:rPr>
              <a:t>Но можно создавать и свои.</a:t>
            </a:r>
            <a:r>
              <a:rPr lang="ru-RU" altLang="ru-RU" sz="1600" dirty="0">
                <a:solidFill>
                  <a:srgbClr val="E2E3E7"/>
                </a:solidFill>
                <a:latin typeface="BlinkMacSystemFont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92D050"/>
                </a:solidFill>
              </a:rPr>
              <a:t>Объявление функции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ru-RU" altLang="ru-RU" sz="1600" dirty="0">
              <a:solidFill>
                <a:srgbClr val="E2E3E7"/>
              </a:solidFill>
              <a:latin typeface="BlinkMacSystemFon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ru-RU" altLang="ru-RU" sz="1600" dirty="0">
              <a:solidFill>
                <a:srgbClr val="E2E3E7"/>
              </a:solidFill>
              <a:latin typeface="BlinkMacSystemFon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ru-RU" altLang="ru-RU" sz="1600" dirty="0">
              <a:solidFill>
                <a:srgbClr val="E2E3E7"/>
              </a:solidFill>
              <a:latin typeface="BlinkMacSystemFont"/>
            </a:endParaRP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endParaRPr lang="ru-RU" altLang="ru-RU" sz="1600" dirty="0">
              <a:solidFill>
                <a:srgbClr val="E2E3E7"/>
              </a:solidFill>
              <a:latin typeface="BlinkMacSystemFont"/>
            </a:endParaRPr>
          </a:p>
          <a:p>
            <a:pPr marL="0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Функция может быть вызвана по своему имени: </a:t>
            </a:r>
            <a:r>
              <a:rPr lang="ru-RU" altLang="ru-RU" sz="1600" dirty="0" err="1">
                <a:solidFill>
                  <a:srgbClr val="00B0F0"/>
                </a:solidFill>
              </a:rPr>
              <a:t>showMessage</a:t>
            </a:r>
            <a:r>
              <a:rPr lang="ru-RU" altLang="ru-RU" sz="1600" dirty="0">
                <a:solidFill>
                  <a:schemeClr val="tx1"/>
                </a:solidFill>
              </a:rPr>
              <a:t>()</a:t>
            </a:r>
            <a:r>
              <a:rPr lang="ru-RU" altLang="ru-RU" sz="1600" dirty="0">
                <a:solidFill>
                  <a:srgbClr val="E2E3E7"/>
                </a:solidFill>
              </a:rPr>
              <a:t>.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dirty="0"/>
              <a:t>Главное предназначение функций: избавление от дублирования кода.</a:t>
            </a:r>
            <a:endParaRPr lang="ru-RU" altLang="ru-RU" sz="1600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F63F8585-4870-4A33-BC34-8C20765C5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69436"/>
              </p:ext>
            </p:extLst>
          </p:nvPr>
        </p:nvGraphicFramePr>
        <p:xfrm>
          <a:off x="785787" y="2859782"/>
          <a:ext cx="7746652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3326">
                  <a:extLst>
                    <a:ext uri="{9D8B030D-6E8A-4147-A177-3AD203B41FA5}">
                      <a16:colId xmlns:a16="http://schemas.microsoft.com/office/drawing/2014/main" val="4133714681"/>
                    </a:ext>
                  </a:extLst>
                </a:gridCol>
                <a:gridCol w="3873326">
                  <a:extLst>
                    <a:ext uri="{9D8B030D-6E8A-4147-A177-3AD203B41FA5}">
                      <a16:colId xmlns:a16="http://schemas.microsoft.com/office/drawing/2014/main" val="2236257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ru-RU" altLang="ru-RU" sz="1600" dirty="0">
                          <a:solidFill>
                            <a:srgbClr val="FFFF00"/>
                          </a:solidFill>
                        </a:rPr>
                        <a:t>Пример объявления функции:</a:t>
                      </a:r>
                    </a:p>
                    <a:p>
                      <a:pPr marL="257175" lvl="1" indent="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ru-RU" altLang="ru-RU" sz="16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ru-RU" altLang="ru-RU" sz="160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altLang="ru-RU" sz="16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showMessage</a:t>
                      </a:r>
                      <a:r>
                        <a:rPr lang="ru-RU" altLang="ru-RU" sz="1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pPr marL="257175" lvl="1" indent="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ru-RU" altLang="ru-RU" sz="1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ru-RU" altLang="ru-RU" sz="16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alert</a:t>
                      </a:r>
                      <a:r>
                        <a:rPr lang="ru-RU" altLang="ru-RU" sz="1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( 'Всем привет!' );</a:t>
                      </a:r>
                    </a:p>
                    <a:p>
                      <a:pPr marL="257175" lvl="1" indent="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ru-RU" altLang="ru-RU" sz="1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ru-RU" altLang="ru-RU" sz="1600" dirty="0">
                          <a:solidFill>
                            <a:srgbClr val="FFFF00"/>
                          </a:solidFill>
                        </a:rPr>
                        <a:t>Синтаксис:</a:t>
                      </a:r>
                    </a:p>
                    <a:p>
                      <a:pPr marL="257175" lvl="1" indent="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altLang="ru-RU" sz="16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altLang="ru-RU" sz="1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altLang="ru-RU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имя</a:t>
                      </a:r>
                      <a:r>
                        <a:rPr lang="ru-RU" altLang="ru-RU" sz="1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ru-RU" altLang="ru-RU" sz="16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параметры</a:t>
                      </a:r>
                      <a:r>
                        <a:rPr lang="ru-RU" altLang="ru-RU" sz="1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marL="257175" lvl="1" indent="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ru-RU" altLang="ru-RU" sz="1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  ...тело...</a:t>
                      </a:r>
                    </a:p>
                    <a:p>
                      <a:pPr marL="257175" lvl="1" indent="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ru-RU" altLang="ru-RU" sz="1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95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19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7" y="267494"/>
            <a:ext cx="1553966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Функции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887577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800" b="1" dirty="0">
                <a:solidFill>
                  <a:srgbClr val="92D050"/>
                </a:solidFill>
              </a:rPr>
              <a:t>Локальные переменные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sz="1600" dirty="0"/>
              <a:t>Переменные, объявленные внутри функции, видны только внутри этой функции.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FF00"/>
                </a:solidFill>
              </a:rPr>
              <a:t>Например: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showMessage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() {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message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 = "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Привет, я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JavaScript!"; // 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локальная переменная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 message );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ru-RU" altLang="ru-RU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showMessage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; // 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Привет, я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JavaScript!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alert</a:t>
            </a:r>
            <a:r>
              <a:rPr lang="en-US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( message ); </a:t>
            </a: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// &lt;-- </a:t>
            </a: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будет ошибка, т.к. переменная видна только внутри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70646267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4918</TotalTime>
  <Words>3130</Words>
  <Application>Microsoft Office PowerPoint</Application>
  <PresentationFormat>Экран (16:9)</PresentationFormat>
  <Paragraphs>536</Paragraphs>
  <Slides>49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7" baseType="lpstr">
      <vt:lpstr>Arial</vt:lpstr>
      <vt:lpstr>BlinkMacSystemFont</vt:lpstr>
      <vt:lpstr>Calibri</vt:lpstr>
      <vt:lpstr>Consolas</vt:lpstr>
      <vt:lpstr>Trebuchet MS</vt:lpstr>
      <vt:lpstr>Wingdings</vt:lpstr>
      <vt:lpstr>Wingdings 3</vt:lpstr>
      <vt:lpstr>Аспект</vt:lpstr>
      <vt:lpstr>Функции. Function Expression. Стрелочные функции, основы</vt:lpstr>
      <vt:lpstr>Что мы помним с прошлого занятия? </vt:lpstr>
      <vt:lpstr>Домашнее задание лайфкодинг </vt:lpstr>
      <vt:lpstr>Домашнее задание</vt:lpstr>
      <vt:lpstr>Домашнее задание</vt:lpstr>
      <vt:lpstr>Домашнее задание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Наши любимые задачки </vt:lpstr>
      <vt:lpstr>Наши любимые задачки </vt:lpstr>
      <vt:lpstr>Наши любимые задачки </vt:lpstr>
      <vt:lpstr>Function Expression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Стрелочные функции, основы</vt:lpstr>
      <vt:lpstr>Функции</vt:lpstr>
      <vt:lpstr>Функции</vt:lpstr>
      <vt:lpstr>Функции</vt:lpstr>
      <vt:lpstr>Функции</vt:lpstr>
      <vt:lpstr>Домашнее задание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JavaScript</dc:title>
  <dc:creator>БушмелеваЕА</dc:creator>
  <cp:lastModifiedBy>Mikhail Matveichuk</cp:lastModifiedBy>
  <cp:revision>227</cp:revision>
  <dcterms:created xsi:type="dcterms:W3CDTF">2021-11-26T04:54:28Z</dcterms:created>
  <dcterms:modified xsi:type="dcterms:W3CDTF">2024-10-12T17:03:02Z</dcterms:modified>
</cp:coreProperties>
</file>