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68" r:id="rId3"/>
  </p:sldMasterIdLst>
  <p:notesMasterIdLst>
    <p:notesMasterId r:id="rId28"/>
  </p:notesMasterIdLst>
  <p:handoutMasterIdLst>
    <p:handoutMasterId r:id="rId29"/>
  </p:handoutMasterIdLst>
  <p:sldIdLst>
    <p:sldId id="274" r:id="rId4"/>
    <p:sldId id="276" r:id="rId5"/>
    <p:sldId id="408" r:id="rId6"/>
    <p:sldId id="411" r:id="rId7"/>
    <p:sldId id="409" r:id="rId8"/>
    <p:sldId id="410" r:id="rId9"/>
    <p:sldId id="412" r:id="rId10"/>
    <p:sldId id="420" r:id="rId11"/>
    <p:sldId id="413" r:id="rId12"/>
    <p:sldId id="414" r:id="rId13"/>
    <p:sldId id="415" r:id="rId14"/>
    <p:sldId id="421" r:id="rId15"/>
    <p:sldId id="416" r:id="rId16"/>
    <p:sldId id="424" r:id="rId17"/>
    <p:sldId id="426" r:id="rId18"/>
    <p:sldId id="418" r:id="rId19"/>
    <p:sldId id="419" r:id="rId20"/>
    <p:sldId id="425" r:id="rId21"/>
    <p:sldId id="349" r:id="rId22"/>
    <p:sldId id="427" r:id="rId23"/>
    <p:sldId id="428" r:id="rId24"/>
    <p:sldId id="429" r:id="rId25"/>
    <p:sldId id="404" r:id="rId26"/>
    <p:sldId id="423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8"/>
          </p14:sldIdLst>
        </p14:section>
        <p14:section name="DTO" id="{886A3789-13C9-4592-B314-1373B3EBFA15}">
          <p14:sldIdLst>
            <p14:sldId id="411"/>
            <p14:sldId id="409"/>
            <p14:sldId id="410"/>
            <p14:sldId id="412"/>
            <p14:sldId id="420"/>
          </p14:sldIdLst>
        </p14:section>
        <p14:section name="AutoMapper" id="{64CFA538-959C-4CAA-8603-C8D9F48CF261}">
          <p14:sldIdLst>
            <p14:sldId id="413"/>
            <p14:sldId id="414"/>
            <p14:sldId id="415"/>
            <p14:sldId id="421"/>
            <p14:sldId id="416"/>
            <p14:sldId id="424"/>
            <p14:sldId id="426"/>
            <p14:sldId id="418"/>
            <p14:sldId id="419"/>
            <p14:sldId id="425"/>
          </p14:sldIdLst>
        </p14:section>
        <p14:section name="Conclusion" id="{10E03AB1-9AA8-4E86-9A64-D741901E50A2}">
          <p14:sldIdLst>
            <p14:sldId id="349"/>
            <p14:sldId id="427"/>
            <p14:sldId id="428"/>
            <p14:sldId id="429"/>
            <p14:sldId id="404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2" autoAdjust="0"/>
    <p:restoredTop sz="94384" autoAdjust="0"/>
  </p:normalViewPr>
  <p:slideViewPr>
    <p:cSldViewPr>
      <p:cViewPr varScale="1">
        <p:scale>
          <a:sx n="86" d="100"/>
          <a:sy n="86" d="100"/>
        </p:scale>
        <p:origin x="27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19-Jul-18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19-Jul-18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77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243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9247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66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6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19-Jul-18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9BB51-09D7-4E46-907E-A55FA5FCB6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56710-D184-447A-AD6C-3BF7A5737C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95768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19-Jul-18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6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0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-164998" y="916096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448430" y="3248284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262132" y="2455429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3877964" y="2025853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681374" y="1498789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556582" y="2300748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595499" y="1910250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5958093" y="4185177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526053" y="4973072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449873" y="5209304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3816150" y="472110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700448" y="5556898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564931" y="3847302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237387" y="525800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4972839" y="546110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288795" y="4785832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148777" y="51921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119223" y="242335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346551" y="143327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655924" y="255875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153803" y="120525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087514" y="4865199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2907153" y="1116639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267918" y="5761976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058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19-Jul-18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9788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utoMapper/AutoMap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softuni.bg/courses/databases-basics-ms-sql-server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32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3EC297A-8B8A-4334-8116-84FCA2487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38" y="3559603"/>
            <a:ext cx="1973095" cy="1973095"/>
          </a:xfrm>
          <a:prstGeom prst="roundRect">
            <a:avLst>
              <a:gd name="adj" fmla="val 9022"/>
            </a:avLst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/>
          </a:bodyPr>
          <a:lstStyle/>
          <a:p>
            <a:r>
              <a:rPr lang="en-US" dirty="0"/>
              <a:t>C# Auto Mapping Objects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Manual Mapping</a:t>
            </a:r>
          </a:p>
          <a:p>
            <a:r>
              <a:rPr lang="en-US" dirty="0"/>
              <a:t>and </a:t>
            </a:r>
            <a:r>
              <a:rPr lang="en-US" noProof="1"/>
              <a:t>AutoMapper Library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410539"/>
            <a:ext cx="3187613" cy="52513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488043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641061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982223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730948" y="3669852"/>
            <a:ext cx="87575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DTOs</a:t>
            </a:r>
          </a:p>
        </p:txBody>
      </p:sp>
      <p:pic>
        <p:nvPicPr>
          <p:cNvPr id="19" name="Picture 15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032">
            <a:off x="9546793" y="4919460"/>
            <a:ext cx="1524000" cy="1524000"/>
          </a:xfrm>
          <a:prstGeom prst="rect">
            <a:avLst/>
          </a:prstGeom>
          <a:noFill/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6" y="4833682"/>
            <a:ext cx="1629896" cy="16298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14181D-E55C-45CD-9E4B-3FB5AFC735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5730" y="3716474"/>
            <a:ext cx="2253081" cy="2438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B8F594-A467-46F5-A198-770580F1239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to eliminate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manual mapping </a:t>
            </a:r>
            <a:r>
              <a:rPr lang="en-US" dirty="0"/>
              <a:t>code</a:t>
            </a:r>
          </a:p>
          <a:p>
            <a:r>
              <a:rPr lang="en-US" dirty="0"/>
              <a:t>Available as a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NuGet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Package</a:t>
            </a:r>
          </a:p>
          <a:p>
            <a:pPr>
              <a:spcBef>
                <a:spcPts val="27600"/>
              </a:spcBef>
            </a:pPr>
            <a:r>
              <a:rPr lang="en-US" dirty="0"/>
              <a:t>Official </a:t>
            </a:r>
            <a:r>
              <a:rPr lang="en-US" noProof="1">
                <a:hlinkClick r:id="rId2"/>
              </a:rPr>
              <a:t>Git</a:t>
            </a:r>
            <a:r>
              <a:rPr lang="en-US" dirty="0">
                <a:hlinkClick r:id="rId2"/>
              </a:rPr>
              <a:t>Hub Page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noProof="1"/>
              <a:t>AutoMapper</a:t>
            </a:r>
            <a:r>
              <a:rPr lang="en-US" dirty="0"/>
              <a:t>?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5203759"/>
            <a:ext cx="7924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Install-Package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AutoMapper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505EC0-8185-4108-80AD-E4A76AF30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98"/>
          <a:stretch/>
        </p:blipFill>
        <p:spPr>
          <a:xfrm>
            <a:off x="7575575" y="2672083"/>
            <a:ext cx="850787" cy="220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184EE0-6256-4AA5-8037-CD39D3D2A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115" y="2672083"/>
            <a:ext cx="6858594" cy="2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offers a </a:t>
            </a:r>
            <a:r>
              <a:rPr lang="en-US" dirty="0">
                <a:solidFill>
                  <a:schemeClr val="accent1"/>
                </a:solidFill>
              </a:rPr>
              <a:t>static service </a:t>
            </a:r>
            <a:r>
              <a:rPr lang="en-US" dirty="0"/>
              <a:t>for use and configuration</a:t>
            </a:r>
          </a:p>
          <a:p>
            <a:pPr lvl="1"/>
            <a:r>
              <a:rPr lang="en-US" dirty="0"/>
              <a:t>Add mappings between objects and DTOs</a:t>
            </a:r>
          </a:p>
          <a:p>
            <a:pPr>
              <a:spcBef>
                <a:spcPts val="13800"/>
              </a:spcBef>
            </a:pPr>
            <a:r>
              <a:rPr lang="en-US" dirty="0"/>
              <a:t>Properties will be mapped </a:t>
            </a:r>
            <a:r>
              <a:rPr lang="en-US" dirty="0">
                <a:solidFill>
                  <a:schemeClr val="accent1"/>
                </a:solidFill>
              </a:rPr>
              <a:t>by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and Configuration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98759"/>
            <a:ext cx="112776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&lt;Product, ProductDTO&gt;());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5105400"/>
            <a:ext cx="11277600" cy="11106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context.Products.FirstOrDefault();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ProductDTO dto =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&lt;ProductDTO&gt;(product);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2" y="2522721"/>
            <a:ext cx="2058988" cy="578882"/>
          </a:xfrm>
          <a:prstGeom prst="wedgeRoundRectCallout">
            <a:avLst>
              <a:gd name="adj1" fmla="val 33466"/>
              <a:gd name="adj2" fmla="val 1143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761412" y="2522721"/>
            <a:ext cx="1601788" cy="578882"/>
          </a:xfrm>
          <a:prstGeom prst="wedgeRoundRectCallout">
            <a:avLst>
              <a:gd name="adj1" fmla="val -22012"/>
              <a:gd name="adj2" fmla="val 11437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01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configure all mapping configurations at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Mappings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261901"/>
            <a:ext cx="102108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&lt;Product, ProductDTO&gt;();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&lt;Order, OrderDTO&gt;();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&lt;Client, ClientDTO&gt;();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&lt;SupportTicket, TicketDTO&gt;();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6418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properties that don't match naming convention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Member Mapping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868097"/>
            <a:ext cx="106680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&lt;Product, ProductDTO&gt;()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(dto =&gt; dto.StockQty,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opt =&gt; opt.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src.ProductStocks.Sum(p =&gt; p.Quantity))));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6662" y="1984857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10675143" y="3451707"/>
            <a:ext cx="169863" cy="38100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/>
          <p:nvPr/>
        </p:nvSpPr>
        <p:spPr>
          <a:xfrm>
            <a:off x="10493374" y="3451707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10315568" y="3451707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/>
          <p:nvPr/>
        </p:nvSpPr>
        <p:spPr>
          <a:xfrm>
            <a:off x="3427412" y="2716331"/>
            <a:ext cx="169863" cy="38100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/>
          <p:nvPr/>
        </p:nvSpPr>
        <p:spPr>
          <a:xfrm>
            <a:off x="6630987" y="3086344"/>
            <a:ext cx="169863" cy="38100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313612" y="1905000"/>
            <a:ext cx="3840788" cy="578882"/>
          </a:xfrm>
          <a:prstGeom prst="wedgeRoundRectCallout">
            <a:avLst>
              <a:gd name="adj1" fmla="val -56735"/>
              <a:gd name="adj2" fmla="val 1277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Destination property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8380412" y="2773918"/>
            <a:ext cx="1817462" cy="578882"/>
          </a:xfrm>
          <a:prstGeom prst="wedgeRoundRectCallout">
            <a:avLst>
              <a:gd name="adj1" fmla="val -75906"/>
              <a:gd name="adj2" fmla="val 365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955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020120-109F-4008-9782-225D7E01E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02BD3-638B-4B49-9C00-3FB64EF74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AutoMapper</a:t>
            </a:r>
            <a:r>
              <a:rPr lang="en-US" dirty="0"/>
              <a:t> can also be used to flatten complex 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1DC7A4-9B6E-4B4F-8D5B-19699B9B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Complex Properties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D924A-D477-4E05-BBAE-ECFCBC293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2057400"/>
            <a:ext cx="10944000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CalendarEventViewModel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 =&gt; dest.Date,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opt =&gt; opt.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src.Date.Date))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 =&gt; dest.Hour,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opt =&gt; opt.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src.Date.Hour))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ForMember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(dest =&gt; dest.Minute,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opt =&gt; opt.</a:t>
            </a:r>
            <a:r>
              <a:rPr lang="en-US" sz="25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MapFrom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(src =&gt; src.Date.Minute)));</a:t>
            </a:r>
          </a:p>
        </p:txBody>
      </p:sp>
    </p:spTree>
    <p:extLst>
      <p:ext uri="{BB962C8B-B14F-4D97-AF65-F5344CB8AC3E}">
        <p14:creationId xmlns:p14="http://schemas.microsoft.com/office/powerpoint/2010/main" val="97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537CF-166E-492B-BDD0-2E77B8481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4613-8B20-4F74-8C1F-D69D05C9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 Core uses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IQueryable&lt;T&gt;</a:t>
            </a:r>
            <a:r>
              <a:rPr lang="en-US" dirty="0"/>
              <a:t> for all DB operations</a:t>
            </a:r>
          </a:p>
          <a:p>
            <a:pPr lvl="1"/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AutoMapper</a:t>
            </a:r>
            <a:r>
              <a:rPr lang="en-US" dirty="0"/>
              <a:t> can work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IQueryable&lt;T&gt;</a:t>
            </a:r>
            <a:r>
              <a:rPr lang="en-US" dirty="0"/>
              <a:t> to map classes</a:t>
            </a:r>
          </a:p>
          <a:p>
            <a:r>
              <a:rPr lang="en-US" dirty="0"/>
              <a:t>Using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AutoMapper</a:t>
            </a:r>
            <a:r>
              <a:rPr lang="en-US" dirty="0"/>
              <a:t> to map an entire DB collection: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like an automatic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.Select()</a:t>
            </a:r>
          </a:p>
          <a:p>
            <a:pPr lvl="1"/>
            <a:r>
              <a:rPr lang="en-US" dirty="0"/>
              <a:t>EF Core generates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optimized SQL</a:t>
            </a:r>
            <a:r>
              <a:rPr lang="en-US" dirty="0"/>
              <a:t> </a:t>
            </a:r>
            <a:r>
              <a:rPr lang="en-US"/>
              <a:t>(like with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 object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BE678-8993-4DCF-AA82-7930CD1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Collections</a:t>
            </a:r>
            <a:endParaRPr lang="en-US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7D40-B97B-41FF-9111-BFD92A21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276600"/>
            <a:ext cx="1035384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posts = context.Posts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.Where(p =&gt; p.Author.Username == "gosho")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ProjectTo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PostDto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.ToArray();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80EFBBD-0D61-4C5A-9D2F-2561C8F8D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251" y="4506699"/>
            <a:ext cx="2925161" cy="510778"/>
          </a:xfrm>
          <a:prstGeom prst="wedgeRoundRectCallout">
            <a:avLst>
              <a:gd name="adj1" fmla="val -44873"/>
              <a:gd name="adj2" fmla="val -1062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IQueryable&lt;Post&gt;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8DA598DB-0DA5-4485-8B16-534B9E7C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456" y="4717009"/>
            <a:ext cx="3504786" cy="510778"/>
          </a:xfrm>
          <a:prstGeom prst="wedgeRoundRectCallout">
            <a:avLst>
              <a:gd name="adj1" fmla="val -36330"/>
              <a:gd name="adj2" fmla="val -7875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IQueryable&lt;PostDto&gt;</a:t>
            </a:r>
          </a:p>
        </p:txBody>
      </p:sp>
    </p:spTree>
    <p:extLst>
      <p:ext uri="{BB962C8B-B14F-4D97-AF65-F5344CB8AC3E}">
        <p14:creationId xmlns:p14="http://schemas.microsoft.com/office/powerpoint/2010/main" val="10891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Flattening of related objects is automatically supported</a:t>
            </a:r>
          </a:p>
          <a:p>
            <a:pPr>
              <a:spcBef>
                <a:spcPts val="19200"/>
              </a:spcBef>
            </a:pPr>
            <a:r>
              <a:rPr lang="en-US" noProof="1"/>
              <a:t>AutoMapper</a:t>
            </a:r>
            <a:r>
              <a:rPr lang="en-US" dirty="0"/>
              <a:t> understands </a:t>
            </a:r>
            <a:r>
              <a:rPr lang="en-US" noProof="1"/>
              <a:t>ClientName</a:t>
            </a:r>
            <a:r>
              <a:rPr lang="en-US" dirty="0"/>
              <a:t> is the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/>
              <a:t> of a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Complex Objects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214" y="2057400"/>
            <a:ext cx="92963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OrderDTO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decimal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4" y="5109937"/>
            <a:ext cx="10363198" cy="11106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cfg.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OrderDTO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OrderDTO dto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OrderDTO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&gt;(order);</a:t>
            </a:r>
          </a:p>
        </p:txBody>
      </p:sp>
    </p:spTree>
    <p:extLst>
      <p:ext uri="{BB962C8B-B14F-4D97-AF65-F5344CB8AC3E}">
        <p14:creationId xmlns:p14="http://schemas.microsoft.com/office/powerpoint/2010/main" val="7271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chains are defined via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Include()</a:t>
            </a:r>
          </a:p>
          <a:p>
            <a:r>
              <a:rPr lang="en-US" noProof="1"/>
              <a:t>AutoMapper</a:t>
            </a:r>
            <a:r>
              <a:rPr lang="en-US" dirty="0"/>
              <a:t> chooses the </a:t>
            </a:r>
            <a:r>
              <a:rPr lang="en-US" dirty="0">
                <a:solidFill>
                  <a:schemeClr val="accent1"/>
                </a:solidFill>
              </a:rPr>
              <a:t>most appropriate </a:t>
            </a:r>
            <a:r>
              <a:rPr lang="en-US" dirty="0"/>
              <a:t>child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Mapping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4990" y="3124200"/>
            <a:ext cx="8220244" cy="28034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Mapper.Initialize(cfg =&gt;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cfg.CreateMap&lt;Order, OrderDto&gt;()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&lt;OnlineOrder, OnlineOrderDto&gt;()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Include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&lt;MailOrder, MailOrderDto&gt;();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cfg.CreateMap&lt;OnlineOrder, OnlineOrderDto&gt;();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cfg.CreateMap&lt;MailOrder, MailOrderDto&gt;();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9790" y="3426947"/>
            <a:ext cx="2743201" cy="2197938"/>
            <a:chOff x="684212" y="2859741"/>
            <a:chExt cx="2743201" cy="2197938"/>
          </a:xfrm>
        </p:grpSpPr>
        <p:sp>
          <p:nvSpPr>
            <p:cNvPr id="7" name="Rectangle 6"/>
            <p:cNvSpPr/>
            <p:nvPr/>
          </p:nvSpPr>
          <p:spPr>
            <a:xfrm>
              <a:off x="684212" y="2859741"/>
              <a:ext cx="2133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Order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3813" y="3730110"/>
              <a:ext cx="2133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OnlineOrder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3813" y="4600479"/>
              <a:ext cx="2133600" cy="4572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MailOrder</a:t>
              </a:r>
            </a:p>
          </p:txBody>
        </p:sp>
        <p:cxnSp>
          <p:nvCxnSpPr>
            <p:cNvPr id="11" name="Connector: Elbow 10"/>
            <p:cNvCxnSpPr>
              <a:cxnSpLocks/>
              <a:endCxn id="8" idx="1"/>
            </p:cNvCxnSpPr>
            <p:nvPr/>
          </p:nvCxnSpPr>
          <p:spPr>
            <a:xfrm rot="16200000" flipH="1">
              <a:off x="820529" y="3485425"/>
              <a:ext cx="641769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  <a:endCxn id="9" idx="1"/>
            </p:cNvCxnSpPr>
            <p:nvPr/>
          </p:nvCxnSpPr>
          <p:spPr>
            <a:xfrm rot="16200000" flipH="1">
              <a:off x="385344" y="3920610"/>
              <a:ext cx="1512138" cy="304800"/>
            </a:xfrm>
            <a:prstGeom prst="bentConnector2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Arrow: Right 14"/>
          <p:cNvSpPr/>
          <p:nvPr/>
        </p:nvSpPr>
        <p:spPr>
          <a:xfrm>
            <a:off x="3167914" y="4166932"/>
            <a:ext cx="493800" cy="71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6097266" y="3962399"/>
            <a:ext cx="4564858" cy="363071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/>
          <p:nvPr/>
        </p:nvSpPr>
        <p:spPr>
          <a:xfrm>
            <a:off x="6068082" y="4334996"/>
            <a:ext cx="3891534" cy="346542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18"/>
          <p:cNvSpPr/>
          <p:nvPr/>
        </p:nvSpPr>
        <p:spPr>
          <a:xfrm>
            <a:off x="6595808" y="4695825"/>
            <a:ext cx="4564858" cy="376406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/>
          <p:nvPr/>
        </p:nvSpPr>
        <p:spPr>
          <a:xfrm>
            <a:off x="6595808" y="5081756"/>
            <a:ext cx="3891534" cy="354495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 20"/>
          <p:cNvSpPr/>
          <p:nvPr/>
        </p:nvSpPr>
        <p:spPr>
          <a:xfrm>
            <a:off x="6588666" y="3586161"/>
            <a:ext cx="2552700" cy="36307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6941333" y="2426863"/>
            <a:ext cx="3545692" cy="578882"/>
          </a:xfrm>
          <a:prstGeom prst="wedgeRoundRectCallout">
            <a:avLst>
              <a:gd name="adj1" fmla="val 23117"/>
              <a:gd name="adj2" fmla="val 1989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</a:t>
            </a:r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parent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5180012" y="5719106"/>
            <a:ext cx="2878158" cy="578882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mapping</a:t>
            </a:r>
            <a:endParaRPr lang="bg-BG" sz="2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3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AD1909-BC73-4843-A39E-6E5A5E5A5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6F8D-50DD-4C39-94EF-90EA4EA2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extract our configuration to a class (called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profile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our configuration class: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C4F84-F00A-4260-BAA1-048D236D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Profiles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13E3A-6139-4298-B2F1-771564BC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1828800"/>
            <a:ext cx="1035384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ForumProfile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Profile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ForumProfile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&lt;Post, PostDto&gt;();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CreateMap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&lt;Category, CategoryDto&gt;();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E48B16B-DAB2-4051-9239-4DC08AF1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2698844"/>
            <a:ext cx="3581400" cy="578882"/>
          </a:xfrm>
          <a:prstGeom prst="wedgeRoundRectCallout">
            <a:avLst>
              <a:gd name="adj1" fmla="val -42264"/>
              <a:gd name="adj2" fmla="val -96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AutoMapper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26A5FD-4230-45B1-8518-E0E93E0A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5983213"/>
            <a:ext cx="103538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(cfg =&gt; cfg.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AddProfile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ForumProfile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&gt;());</a:t>
            </a:r>
          </a:p>
        </p:txBody>
      </p:sp>
    </p:spTree>
    <p:extLst>
      <p:ext uri="{BB962C8B-B14F-4D97-AF65-F5344CB8AC3E}">
        <p14:creationId xmlns:p14="http://schemas.microsoft.com/office/powerpoint/2010/main" val="6166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8037600" cy="5570355"/>
          </a:xfrm>
        </p:spPr>
        <p:txBody>
          <a:bodyPr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To reduce round-trip latency and payload size, data is transformed into a </a:t>
            </a:r>
            <a:r>
              <a:rPr lang="en-GB" sz="3200" dirty="0">
                <a:solidFill>
                  <a:schemeClr val="accent1"/>
                </a:solidFill>
              </a:rPr>
              <a:t>DTO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noProof="1">
                <a:solidFill>
                  <a:schemeClr val="accent1"/>
                </a:solidFill>
              </a:rPr>
              <a:t>AutoMapper</a:t>
            </a:r>
            <a:r>
              <a:rPr lang="en-GB" sz="3200" dirty="0"/>
              <a:t> is a library that automates this process and reduces boilerplate code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sz="3200" dirty="0"/>
              <a:t>Complex objects can be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flattened</a:t>
            </a:r>
            <a:r>
              <a:rPr lang="en-GB" sz="3200" dirty="0"/>
              <a:t> to fractions of their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63C91-9044-4A81-B94E-A89F62225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557" y="1377953"/>
            <a:ext cx="3791856" cy="324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DTO Definition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Manual Mapping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noProof="1"/>
              <a:t>AutoMapper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13" y="1079295"/>
            <a:ext cx="2438400" cy="2438400"/>
          </a:xfrm>
          <a:prstGeom prst="rect">
            <a:avLst/>
          </a:prstGeom>
        </p:spPr>
      </p:pic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5F79FC33-C7EB-4445-85F3-C6A1ADC2BE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0E33C5-6247-4CA3-8FF5-30EB476EE2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77" y="3733496"/>
            <a:ext cx="1973095" cy="1973095"/>
          </a:xfrm>
          <a:prstGeom prst="roundRect">
            <a:avLst>
              <a:gd name="adj" fmla="val 9022"/>
            </a:avLst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https://softuni.bg/courses/databases-basics-ms-sql-server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Auto Mapping Objects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67" y="4608985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60" y="2118450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2267719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338" y="3770366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79" y="3691174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81" y="2906941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295400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5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383470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302534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Databases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#CSharpDB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7611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185312"/>
            <a:ext cx="3048002" cy="360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0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DTO</a:t>
            </a:r>
            <a:r>
              <a:rPr lang="en-US" dirty="0"/>
              <a:t> is an object that </a:t>
            </a:r>
            <a:r>
              <a:rPr lang="en-US" dirty="0">
                <a:solidFill>
                  <a:schemeClr val="accent1"/>
                </a:solidFill>
              </a:rPr>
              <a:t>carries data </a:t>
            </a:r>
            <a:r>
              <a:rPr lang="en-US" dirty="0"/>
              <a:t>between processes</a:t>
            </a:r>
          </a:p>
          <a:p>
            <a:pPr lvl="1"/>
            <a:r>
              <a:rPr lang="en-US" dirty="0"/>
              <a:t>Used to </a:t>
            </a:r>
            <a:r>
              <a:rPr lang="en-US" dirty="0">
                <a:solidFill>
                  <a:schemeClr val="accent1"/>
                </a:solidFill>
              </a:rPr>
              <a:t>aggregate</a:t>
            </a:r>
            <a:r>
              <a:rPr lang="en-US" dirty="0"/>
              <a:t> only the </a:t>
            </a:r>
            <a:r>
              <a:rPr lang="en-US" dirty="0">
                <a:solidFill>
                  <a:schemeClr val="accent1"/>
                </a:solidFill>
              </a:rPr>
              <a:t>needed information </a:t>
            </a:r>
            <a:r>
              <a:rPr lang="en-US" dirty="0"/>
              <a:t>in a single call</a:t>
            </a:r>
          </a:p>
          <a:p>
            <a:pPr lvl="1"/>
            <a:r>
              <a:rPr lang="en-US" dirty="0"/>
              <a:t>Example: In web applications, between the </a:t>
            </a:r>
            <a:r>
              <a:rPr lang="en-US" dirty="0">
                <a:solidFill>
                  <a:schemeClr val="accent1"/>
                </a:solidFill>
              </a:rPr>
              <a:t>server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client</a:t>
            </a:r>
          </a:p>
          <a:p>
            <a:r>
              <a:rPr lang="en-US" dirty="0"/>
              <a:t>Doesn't contain any logic – only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stores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Transfer Object?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4191000"/>
            <a:ext cx="77724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ProductDTO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StockQty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188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circular references </a:t>
            </a:r>
          </a:p>
          <a:p>
            <a:r>
              <a:rPr lang="en-US" dirty="0">
                <a:solidFill>
                  <a:schemeClr val="accent1"/>
                </a:solidFill>
              </a:rPr>
              <a:t>Hide</a:t>
            </a:r>
            <a:r>
              <a:rPr lang="en-US" dirty="0"/>
              <a:t> particular properties that </a:t>
            </a:r>
            <a:r>
              <a:rPr lang="en-US" dirty="0">
                <a:solidFill>
                  <a:schemeClr val="accent1"/>
                </a:solidFill>
              </a:rPr>
              <a:t>clients</a:t>
            </a:r>
            <a:r>
              <a:rPr lang="en-US" dirty="0"/>
              <a:t> are not supposed to view</a:t>
            </a:r>
          </a:p>
          <a:p>
            <a:r>
              <a:rPr lang="en-US" dirty="0">
                <a:solidFill>
                  <a:schemeClr val="accent1"/>
                </a:solidFill>
              </a:rPr>
              <a:t>Omit</a:t>
            </a:r>
            <a:r>
              <a:rPr lang="en-US" dirty="0"/>
              <a:t> some properties in order to </a:t>
            </a:r>
            <a:r>
              <a:rPr lang="en-US" dirty="0">
                <a:solidFill>
                  <a:schemeClr val="accent1"/>
                </a:solidFill>
              </a:rPr>
              <a:t>reduce</a:t>
            </a:r>
            <a:r>
              <a:rPr lang="en-US" dirty="0"/>
              <a:t> payload </a:t>
            </a:r>
            <a:r>
              <a:rPr lang="en-US" dirty="0">
                <a:solidFill>
                  <a:schemeClr val="accent1"/>
                </a:solidFill>
              </a:rPr>
              <a:t>size</a:t>
            </a:r>
          </a:p>
          <a:p>
            <a:r>
              <a:rPr lang="en-US" dirty="0">
                <a:solidFill>
                  <a:schemeClr val="accent1"/>
                </a:solidFill>
              </a:rPr>
              <a:t>Flatten</a:t>
            </a:r>
            <a:r>
              <a:rPr lang="en-US" dirty="0"/>
              <a:t> object graphs that contain nested objects, to make them more convenient for clients</a:t>
            </a:r>
          </a:p>
          <a:p>
            <a:r>
              <a:rPr lang="en-US" dirty="0">
                <a:solidFill>
                  <a:schemeClr val="accent1"/>
                </a:solidFill>
              </a:rPr>
              <a:t>Decouple</a:t>
            </a:r>
            <a:r>
              <a:rPr lang="en-US" dirty="0"/>
              <a:t> your service layer from your database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DTO Usage Scenarios</a:t>
            </a:r>
          </a:p>
        </p:txBody>
      </p:sp>
    </p:spTree>
    <p:extLst>
      <p:ext uri="{BB962C8B-B14F-4D97-AF65-F5344CB8AC3E}">
        <p14:creationId xmlns:p14="http://schemas.microsoft.com/office/powerpoint/2010/main" val="248630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Relationship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4212" y="2334327"/>
            <a:ext cx="3124200" cy="2085273"/>
            <a:chOff x="1065212" y="3124200"/>
            <a:chExt cx="3124200" cy="2085273"/>
          </a:xfrm>
        </p:grpSpPr>
        <p:sp>
          <p:nvSpPr>
            <p:cNvPr id="10" name="Rectangle 9"/>
            <p:cNvSpPr/>
            <p:nvPr/>
          </p:nvSpPr>
          <p:spPr>
            <a:xfrm>
              <a:off x="1065212" y="3124200"/>
              <a:ext cx="3124200" cy="46919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212" y="3593398"/>
              <a:ext cx="3124200" cy="1616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ProductId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Description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456612" y="2334327"/>
            <a:ext cx="3124200" cy="2085273"/>
            <a:chOff x="8075612" y="3124200"/>
            <a:chExt cx="3124200" cy="2085273"/>
          </a:xfrm>
        </p:grpSpPr>
        <p:sp>
          <p:nvSpPr>
            <p:cNvPr id="12" name="Rectangle 11"/>
            <p:cNvSpPr/>
            <p:nvPr/>
          </p:nvSpPr>
          <p:spPr>
            <a:xfrm>
              <a:off x="8075612" y="3124200"/>
              <a:ext cx="3124200" cy="46919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75612" y="3593398"/>
              <a:ext cx="3124200" cy="1616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StorageId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Location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30724" y="4198066"/>
            <a:ext cx="3124200" cy="2085273"/>
            <a:chOff x="4570412" y="3124200"/>
            <a:chExt cx="3124200" cy="2085273"/>
          </a:xfrm>
        </p:grpSpPr>
        <p:sp>
          <p:nvSpPr>
            <p:cNvPr id="14" name="Rectangle 13"/>
            <p:cNvSpPr/>
            <p:nvPr/>
          </p:nvSpPr>
          <p:spPr>
            <a:xfrm>
              <a:off x="4570412" y="3124200"/>
              <a:ext cx="3124200" cy="46919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ProductStock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70412" y="3593398"/>
              <a:ext cx="3124200" cy="1616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0" rIns="360000" rtlCol="0" anchor="ctr"/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Quantity</a:t>
              </a:r>
            </a:p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ProductId</a:t>
              </a:r>
            </a:p>
            <a:p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StorageId</a:t>
              </a:r>
            </a:p>
          </p:txBody>
        </p:sp>
      </p:grpSp>
      <p:cxnSp>
        <p:nvCxnSpPr>
          <p:cNvPr id="35" name="Connector: Elbow 34"/>
          <p:cNvCxnSpPr>
            <a:cxnSpLocks/>
          </p:cNvCxnSpPr>
          <p:nvPr/>
        </p:nvCxnSpPr>
        <p:spPr>
          <a:xfrm>
            <a:off x="2733992" y="3184200"/>
            <a:ext cx="1912620" cy="2304000"/>
          </a:xfrm>
          <a:prstGeom prst="bentConnector3">
            <a:avLst>
              <a:gd name="adj1" fmla="val 75498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cxnSpLocks/>
          </p:cNvCxnSpPr>
          <p:nvPr/>
        </p:nvCxnSpPr>
        <p:spPr>
          <a:xfrm rot="10800000" flipV="1">
            <a:off x="6538440" y="3184671"/>
            <a:ext cx="2043586" cy="2736000"/>
          </a:xfrm>
          <a:prstGeom prst="bentConnector3">
            <a:avLst>
              <a:gd name="adj1" fmla="val 2483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27812" y="4747835"/>
            <a:ext cx="3236999" cy="1055608"/>
          </a:xfrm>
          <a:prstGeom prst="wedgeRoundRectCallout">
            <a:avLst>
              <a:gd name="adj1" fmla="val 75446"/>
              <a:gd name="adj2" fmla="val -2320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data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mapping table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295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product name and stock quantity in a new DTO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Mapping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905000"/>
            <a:ext cx="114300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 = context.Products.FirstOrDefault();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productDto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ProductDTO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= product.Name,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StockQty = product.ProductStocks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(ps =&gt; ps.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Quantity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46612" y="5162385"/>
            <a:ext cx="3810000" cy="1055608"/>
          </a:xfrm>
          <a:prstGeom prst="wedgeRoundRectCallout">
            <a:avLst>
              <a:gd name="adj1" fmla="val -41459"/>
              <a:gd name="adj2" fmla="val -791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information from mapping table</a:t>
            </a:r>
            <a:endParaRPr lang="bg-BG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218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AutoMapper</a:t>
            </a:r>
            <a:r>
              <a:rPr lang="en-US" dirty="0"/>
              <a:t> Library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Automatic Translation of Domain Objects</a:t>
            </a:r>
          </a:p>
        </p:txBody>
      </p:sp>
      <p:pic>
        <p:nvPicPr>
          <p:cNvPr id="1026" name="Picture 2" descr="http://automapper.org/images/black_logo.png">
            <a:extLst>
              <a:ext uri="{FF2B5EF4-FFF2-40B4-BE49-F238E27FC236}">
                <a16:creationId xmlns:a16="http://schemas.microsoft.com/office/drawing/2014/main" id="{F7B3183E-A5F4-4326-98EA-E69FDE1C5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653" y="2590800"/>
            <a:ext cx="758952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582757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11484</TotalTime>
  <Words>1154</Words>
  <Application>Microsoft Office PowerPoint</Application>
  <PresentationFormat>Custom</PresentationFormat>
  <Paragraphs>219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C# Auto Mapping Objects</vt:lpstr>
      <vt:lpstr>Table of Contents</vt:lpstr>
      <vt:lpstr>Questions</vt:lpstr>
      <vt:lpstr>Data Transfer Objects</vt:lpstr>
      <vt:lpstr>What is a Data Transfer Object?</vt:lpstr>
      <vt:lpstr>DTO Usage Scenarios</vt:lpstr>
      <vt:lpstr>Manual Mapping</vt:lpstr>
      <vt:lpstr>Manual Mapping (2)</vt:lpstr>
      <vt:lpstr>AutoMapper Library</vt:lpstr>
      <vt:lpstr>What is AutoMapper?</vt:lpstr>
      <vt:lpstr>Initialization and Configuration</vt:lpstr>
      <vt:lpstr>Multiple Mappings</vt:lpstr>
      <vt:lpstr>Custom Member Mapping</vt:lpstr>
      <vt:lpstr>Flattening Complex Properties</vt:lpstr>
      <vt:lpstr>Mapping Collections</vt:lpstr>
      <vt:lpstr>Flattening Complex Objects</vt:lpstr>
      <vt:lpstr>Inheritance Mapping</vt:lpstr>
      <vt:lpstr>Mapping Profiles</vt:lpstr>
      <vt:lpstr>Summary</vt:lpstr>
      <vt:lpstr>C# Auto Mapping Objects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Vladimir Damyanovski</cp:lastModifiedBy>
  <cp:revision>302</cp:revision>
  <dcterms:created xsi:type="dcterms:W3CDTF">2014-01-02T17:00:34Z</dcterms:created>
  <dcterms:modified xsi:type="dcterms:W3CDTF">2018-07-19T10:51:02Z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