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5"/>
  </p:notesMasterIdLst>
  <p:handoutMasterIdLst>
    <p:handoutMasterId r:id="rId36"/>
  </p:handoutMasterIdLst>
  <p:sldIdLst>
    <p:sldId id="274" r:id="rId4"/>
    <p:sldId id="276" r:id="rId5"/>
    <p:sldId id="408" r:id="rId6"/>
    <p:sldId id="470" r:id="rId7"/>
    <p:sldId id="452" r:id="rId8"/>
    <p:sldId id="453" r:id="rId9"/>
    <p:sldId id="456" r:id="rId10"/>
    <p:sldId id="451" r:id="rId11"/>
    <p:sldId id="444" r:id="rId12"/>
    <p:sldId id="442" r:id="rId13"/>
    <p:sldId id="443" r:id="rId14"/>
    <p:sldId id="474" r:id="rId15"/>
    <p:sldId id="445" r:id="rId16"/>
    <p:sldId id="446" r:id="rId17"/>
    <p:sldId id="473" r:id="rId18"/>
    <p:sldId id="457" r:id="rId19"/>
    <p:sldId id="458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349" r:id="rId29"/>
    <p:sldId id="475" r:id="rId30"/>
    <p:sldId id="476" r:id="rId31"/>
    <p:sldId id="477" r:id="rId32"/>
    <p:sldId id="404" r:id="rId33"/>
    <p:sldId id="47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Fluent API" id="{1AE5ACDA-D2A4-4575-8006-8A4B0FBAFED9}">
          <p14:sldIdLst>
            <p14:sldId id="470"/>
            <p14:sldId id="452"/>
            <p14:sldId id="453"/>
            <p14:sldId id="456"/>
            <p14:sldId id="451"/>
          </p14:sldIdLst>
        </p14:section>
        <p14:section name="Grouping and Joining" id="{DC230682-D71F-4F53-80F3-2A93808B9361}">
          <p14:sldIdLst>
            <p14:sldId id="444"/>
            <p14:sldId id="442"/>
            <p14:sldId id="443"/>
            <p14:sldId id="474"/>
            <p14:sldId id="445"/>
            <p14:sldId id="446"/>
            <p14:sldId id="473"/>
            <p14:sldId id="457"/>
            <p14:sldId id="458"/>
          </p14:sldIdLst>
        </p14:section>
        <p14:section name="Attributes" id="{7B1C3CC7-A277-4D7C-8618-1F0286FA6D73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Conclusion" id="{10E03AB1-9AA8-4E86-9A64-D741901E50A2}">
          <p14:sldIdLst>
            <p14:sldId id="349"/>
            <p14:sldId id="475"/>
            <p14:sldId id="476"/>
            <p14:sldId id="477"/>
            <p14:sldId id="40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8" d="100"/>
          <a:sy n="88" d="100"/>
        </p:scale>
        <p:origin x="3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5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1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429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922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057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44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79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449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7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D1AE88E-BFE6-4D32-B6DF-9639BAF2A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32" y="3945087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Core: Advanced Relations and Aggregation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Fluent API,</a:t>
            </a:r>
          </a:p>
          <a:p>
            <a:r>
              <a:rPr lang="en-US" dirty="0"/>
              <a:t>Querying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421503" y="3300245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1CA2E-4D1A-49C7-A8E7-AD3D3DF9655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FCD3C-C0CD-47A9-A094-CD3420E132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Reasons to Use Select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5452" b="18717"/>
          <a:stretch/>
        </p:blipFill>
        <p:spPr>
          <a:xfrm>
            <a:off x="1327106" y="5029201"/>
            <a:ext cx="9534612" cy="1457458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2057400"/>
            <a:ext cx="7772400" cy="26310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TownName = employee.Town.Name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3563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570359"/>
          </a:xfrm>
        </p:spPr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of the </a:t>
            </a:r>
            <a:r>
              <a:rPr lang="en-US" dirty="0">
                <a:solidFill>
                  <a:srgbClr val="F3BE60"/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entity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endParaRPr lang="en-US" dirty="0"/>
          </a:p>
          <a:p>
            <a:pPr lvl="1"/>
            <a:r>
              <a:rPr lang="en-US" dirty="0">
                <a:solidFill>
                  <a:srgbClr val="F3BE60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3BE60"/>
              </a:solidFill>
            </a:endParaRPr>
          </a:p>
          <a:p>
            <a:r>
              <a:rPr lang="en-US" dirty="0">
                <a:solidFill>
                  <a:srgbClr val="F3BE6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cannot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modified</a:t>
            </a:r>
            <a:r>
              <a:rPr lang="en-US" dirty="0"/>
              <a:t> 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</a:t>
            </a:r>
            <a:endParaRPr lang="en-US" dirty="0"/>
          </a:p>
          <a:p>
            <a:pPr lvl="1"/>
            <a:r>
              <a:rPr lang="en-US" dirty="0"/>
              <a:t>Not associated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</a:t>
            </a:r>
            <a:r>
              <a:rPr lang="en-US" dirty="0"/>
              <a:t> anymore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DCD8F-2045-4F14-97C6-3903FDCD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33" y="2536723"/>
            <a:ext cx="7108358" cy="18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Joining tables: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Nested Joins: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dirty="0"/>
              <a:t> can be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Include()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1846402"/>
            <a:ext cx="970119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softUniContext.Employees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e.Departments)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8E1D4-E9E6-46E3-8486-C61A90E1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900738"/>
            <a:ext cx="97011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posts = forumContext.Posts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=&gt; r.Author)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7932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tables in EF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/ extension methods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7212" y="2362200"/>
            <a:ext cx="8534400" cy="41218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softUniEntities.Departments,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 =&gt; 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(d =&gt; 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(e, d) =&gt; new 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 = e.FirstName,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JobTitle = e.JobTitle,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Department = d.Name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8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7212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6836" y="3236782"/>
            <a:ext cx="94519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employee by employee.JobTitle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6836" y="5334000"/>
            <a:ext cx="94519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.GroupBy(employee =&gt; employee.JobTitle)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72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A063BB-DA99-438B-A0DD-6F5CAF5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View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E713B-F2E7-4426-9701-88CDC87A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776749"/>
            <a:ext cx="6553200" cy="3951704"/>
          </a:xfrm>
          <a:prstGeom prst="roundRect">
            <a:avLst>
              <a:gd name="adj" fmla="val 6447"/>
            </a:avLst>
          </a:prstGeom>
        </p:spPr>
      </p:pic>
    </p:spTree>
    <p:extLst>
      <p:ext uri="{BB962C8B-B14F-4D97-AF65-F5344CB8AC3E}">
        <p14:creationId xmlns:p14="http://schemas.microsoft.com/office/powerpoint/2010/main" val="220727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can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 them </a:t>
            </a:r>
            <a:r>
              <a:rPr lang="en-US" dirty="0"/>
              <a:t>to methods and use them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</a:p>
          <a:p>
            <a:pPr lvl="1"/>
            <a:r>
              <a:rPr lang="en-US" dirty="0"/>
              <a:t>Requires some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View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View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4038600"/>
            <a:ext cx="9451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Alias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byte[] Avatar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1981200"/>
            <a:ext cx="9451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currentUser = context.Users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.Find(8)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Alias = u.FirstName + " " + u.LastName,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Avatar = u.Avatar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8424" y="5858267"/>
            <a:ext cx="94519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8385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Entity Framework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94" y="1386442"/>
            <a:ext cx="5333018" cy="286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5908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4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noProof="1">
                <a:solidFill>
                  <a:schemeClr val="accent1"/>
                </a:solidFill>
              </a:rPr>
              <a:t>DataAnnotation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pPr>
              <a:spcBef>
                <a:spcPts val="9000"/>
              </a:spcBef>
            </a:pPr>
            <a:r>
              <a:rPr lang="en-US" dirty="0"/>
              <a:t>To access schema customizations:</a:t>
            </a:r>
          </a:p>
          <a:p>
            <a:pPr>
              <a:spcBef>
                <a:spcPts val="9000"/>
              </a:spcBef>
            </a:pPr>
            <a:r>
              <a:rPr lang="en-US" dirty="0"/>
              <a:t>For a full set of configuration options you need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5127221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13329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Grouping and Joining Tables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View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1E185-18EA-471F-B607-41E29E033A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8F12D61-87F1-4DEF-B926-A0D059862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[Key]</a:t>
            </a:r>
            <a:r>
              <a:rPr lang="en-US" dirty="0"/>
              <a:t> – explicitly specify primary key</a:t>
            </a:r>
          </a:p>
          <a:p>
            <a:pPr lvl="1"/>
            <a:r>
              <a:rPr lang="en-US" dirty="0"/>
              <a:t>When your PK column doesn’t have an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" suffix</a:t>
            </a:r>
          </a:p>
          <a:p>
            <a:pPr lvl="1">
              <a:spcAft>
                <a:spcPts val="48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key</a:t>
            </a:r>
            <a:r>
              <a:rPr lang="en-US" dirty="0"/>
              <a:t> is only defined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for now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2501139"/>
            <a:ext cx="7620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StudentKey { get; set; 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A5353-A075-4124-AEC4-AACA615E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5" y="4419165"/>
            <a:ext cx="11176995" cy="777530"/>
          </a:xfrm>
          <a:prstGeom prst="roundRect">
            <a:avLst>
              <a:gd name="adj" fmla="val 11440"/>
            </a:avLst>
          </a:prstGeom>
        </p:spPr>
      </p:pic>
    </p:spTree>
    <p:extLst>
      <p:ext uri="{BB962C8B-B14F-4D97-AF65-F5344CB8AC3E}">
        <p14:creationId xmlns:p14="http://schemas.microsoft.com/office/powerpoint/2010/main" val="39182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– explicitly link navigation property and foreign key property </a:t>
            </a:r>
            <a:r>
              <a:rPr lang="en-US" dirty="0">
                <a:solidFill>
                  <a:schemeClr val="accent1"/>
                </a:solidFill>
              </a:rPr>
              <a:t>within the same class</a:t>
            </a:r>
          </a:p>
          <a:p>
            <a:r>
              <a:rPr lang="en-US" dirty="0"/>
              <a:t>Works in either direction (FK to navigation property or navigation property to FK)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3596623"/>
            <a:ext cx="8229600" cy="28803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Client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("Order")]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OrderRefId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Order Order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7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9050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43434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"Admin")]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3204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="varchar(50)")]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   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54083" y="3429000"/>
            <a:ext cx="4067176" cy="578882"/>
          </a:xfrm>
          <a:prstGeom prst="wedgeRoundRectCallout">
            <a:avLst>
              <a:gd name="adj1" fmla="val -40249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parameters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in the DB</a:t>
            </a:r>
          </a:p>
          <a:p>
            <a:pPr lvl="1"/>
            <a:r>
              <a:rPr lang="en-US" dirty="0"/>
              <a:t>Will throw exception if not set to a value</a:t>
            </a:r>
          </a:p>
          <a:p>
            <a:pPr lvl="1"/>
            <a:r>
              <a:rPr lang="en-US" dirty="0"/>
              <a:t>Non-nullable types (e.g.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dirty="0">
                <a:solidFill>
                  <a:schemeClr val="accent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specify min length of a string (client validation)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specify max length of a string (both client and DB validation)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Validation</a:t>
            </a:r>
          </a:p>
        </p:txBody>
      </p:sp>
    </p:spTree>
    <p:extLst>
      <p:ext uri="{BB962C8B-B14F-4D97-AF65-F5344CB8AC3E}">
        <p14:creationId xmlns:p14="http://schemas.microsoft.com/office/powerpoint/2010/main" val="8691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>
              <a:spcBef>
                <a:spcPts val="192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533598"/>
            <a:ext cx="9144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("INDEX_REGNUM",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IsUnique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=true)]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RegistrationNumber { get; set;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74812" y="2590800"/>
            <a:ext cx="3276600" cy="578882"/>
          </a:xfrm>
          <a:prstGeom prst="wedgeRoundRectCallout">
            <a:avLst>
              <a:gd name="adj1" fmla="val 13993"/>
              <a:gd name="adj2" fmla="val 120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0012" y="2590800"/>
            <a:ext cx="4448400" cy="578882"/>
          </a:xfrm>
          <a:prstGeom prst="wedgeRoundRectCallout">
            <a:avLst>
              <a:gd name="adj1" fmla="val -29636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unique specifier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The </a:t>
            </a:r>
            <a:r>
              <a:rPr lang="en-GB" sz="3200" dirty="0">
                <a:solidFill>
                  <a:schemeClr val="accent1"/>
                </a:solidFill>
              </a:rPr>
              <a:t>Fluent API </a:t>
            </a:r>
            <a:r>
              <a:rPr lang="en-GB" sz="3200" dirty="0"/>
              <a:t>gives us full control over Entity Framework object mappings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Information overhead can be limited by </a:t>
            </a:r>
            <a:r>
              <a:rPr lang="en-GB" sz="3200" dirty="0">
                <a:solidFill>
                  <a:schemeClr val="accent1"/>
                </a:solidFill>
              </a:rPr>
              <a:t>selecting</a:t>
            </a:r>
            <a:r>
              <a:rPr lang="en-GB" sz="3200" dirty="0"/>
              <a:t> only the needed properties</a:t>
            </a:r>
            <a:endParaRPr lang="en-GB" sz="3200" noProof="1">
              <a:solidFill>
                <a:schemeClr val="accent1"/>
              </a:solidFill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ViewModels</a:t>
            </a:r>
            <a:r>
              <a:rPr lang="en-GB" sz="3200" dirty="0"/>
              <a:t> can be used to move aggregated data between methods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Attributes can be used to express special table relationships and to customize entity behaviour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D5EFA-D5C5-49B6-9077-31DACAB220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 Core: Advanced Relations and Aggregation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115500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14947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ModelBuilder</a:t>
            </a:r>
            <a:r>
              <a:rPr lang="en-US" dirty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229263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modelBuilder.Entity&lt;Order&gt;().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"OrderRef"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6412" y="929788"/>
            <a:ext cx="2557486" cy="1055608"/>
          </a:xfrm>
          <a:prstGeom prst="wedgeRoundRectCallout">
            <a:avLst>
              <a:gd name="adj1" fmla="val 45268"/>
              <a:gd name="adj2" fmla="val 85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schema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41910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val="21881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set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Column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835285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("StudentKey");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3" y="3408485"/>
            <a:ext cx="9753599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p.FirstName)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HasMaxLength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5229945"/>
            <a:ext cx="9753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p.LastUpdated)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ValueGeneratedOnAddOrUpdate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54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600"/>
              </a:spcBef>
            </a:pPr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non-nullable, cascade delete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Miscellaneous Config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3" y="4045823"/>
            <a:ext cx="103632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modelBuilder.Entity&lt;Course&gt;()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.HasRequired(t =&gt; t.Department)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.WithMany(t =&gt; t.Courses)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.HasForeignKey(d =&gt; d.DepartmentID)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187852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modelBuilder.Entity&lt;Department&gt;().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Ignore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158" y="4480958"/>
            <a:ext cx="2938486" cy="1055608"/>
          </a:xfrm>
          <a:prstGeom prst="wedgeRoundRectCallout">
            <a:avLst>
              <a:gd name="adj1" fmla="val -46266"/>
              <a:gd name="adj2" fmla="val 79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Throws exception on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can be placed in </a:t>
            </a:r>
            <a:r>
              <a:rPr lang="en-US" dirty="0">
                <a:solidFill>
                  <a:schemeClr val="accent1"/>
                </a:solidFill>
              </a:rPr>
              <a:t>entity-specific</a:t>
            </a:r>
            <a:r>
              <a:rPr lang="en-US" dirty="0"/>
              <a:t>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: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Configuration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856436"/>
            <a:ext cx="108203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StudentConfiguration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IEntityTypeConfiguration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Configure(EntityTypeBuilder&lt;Customer&gt; builder)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builder.HasKey(c =&gt; c.StudentKey);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8412" y="2362200"/>
            <a:ext cx="3609976" cy="578882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Specify target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4" y="5889559"/>
            <a:ext cx="108203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3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Filtering and Aggregating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90" y="1183378"/>
            <a:ext cx="6929644" cy="3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42126-0916-4DEA-9A6F-08307C900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371600" cy="1371600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98511377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10869</TotalTime>
  <Words>1381</Words>
  <Application>Microsoft Office PowerPoint</Application>
  <PresentationFormat>Custom</PresentationFormat>
  <Paragraphs>294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EF Core: Advanced Relations and Aggregation</vt:lpstr>
      <vt:lpstr>Table of Contents</vt:lpstr>
      <vt:lpstr>Questions</vt:lpstr>
      <vt:lpstr>Fluent API</vt:lpstr>
      <vt:lpstr>Fluent API: Renaming DB Objects</vt:lpstr>
      <vt:lpstr>Fluent API: Column Attributes</vt:lpstr>
      <vt:lpstr>Fluent API: Miscellaneous Config</vt:lpstr>
      <vt:lpstr>Specialized Configuration Classes</vt:lpstr>
      <vt:lpstr>Filtering and Aggregating Tables</vt:lpstr>
      <vt:lpstr>Good Reasons to Use Select</vt:lpstr>
      <vt:lpstr>Good Reasons not to Use Select </vt:lpstr>
      <vt:lpstr>Joining Tables in EF: Using Include()</vt:lpstr>
      <vt:lpstr>Joining Tables in EF: Using Join()</vt:lpstr>
      <vt:lpstr>Grouping Tables in EF</vt:lpstr>
      <vt:lpstr>View Models</vt:lpstr>
      <vt:lpstr>View Models</vt:lpstr>
      <vt:lpstr>View Models (2)</vt:lpstr>
      <vt:lpstr>Attributes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Summary</vt:lpstr>
      <vt:lpstr>EF Core: Advanced Relations and Aggregation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andrianatodorova@outlook.com</cp:lastModifiedBy>
  <cp:revision>242</cp:revision>
  <dcterms:created xsi:type="dcterms:W3CDTF">2014-01-02T17:00:34Z</dcterms:created>
  <dcterms:modified xsi:type="dcterms:W3CDTF">2018-06-25T08:31:44Z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