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5"/>
  </p:notesMasterIdLst>
  <p:handoutMasterIdLst>
    <p:handoutMasterId r:id="rId36"/>
  </p:handoutMasterIdLst>
  <p:sldIdLst>
    <p:sldId id="274" r:id="rId4"/>
    <p:sldId id="276" r:id="rId5"/>
    <p:sldId id="408" r:id="rId6"/>
    <p:sldId id="474" r:id="rId7"/>
    <p:sldId id="476" r:id="rId8"/>
    <p:sldId id="459" r:id="rId9"/>
    <p:sldId id="460" r:id="rId10"/>
    <p:sldId id="480" r:id="rId11"/>
    <p:sldId id="485" r:id="rId12"/>
    <p:sldId id="484" r:id="rId13"/>
    <p:sldId id="461" r:id="rId14"/>
    <p:sldId id="462" r:id="rId15"/>
    <p:sldId id="477" r:id="rId16"/>
    <p:sldId id="464" r:id="rId17"/>
    <p:sldId id="465" r:id="rId18"/>
    <p:sldId id="466" r:id="rId19"/>
    <p:sldId id="467" r:id="rId20"/>
    <p:sldId id="478" r:id="rId21"/>
    <p:sldId id="479" r:id="rId22"/>
    <p:sldId id="468" r:id="rId23"/>
    <p:sldId id="469" r:id="rId24"/>
    <p:sldId id="470" r:id="rId25"/>
    <p:sldId id="471" r:id="rId26"/>
    <p:sldId id="472" r:id="rId27"/>
    <p:sldId id="473" r:id="rId28"/>
    <p:sldId id="349" r:id="rId29"/>
    <p:sldId id="486" r:id="rId30"/>
    <p:sldId id="487" r:id="rId31"/>
    <p:sldId id="488" r:id="rId32"/>
    <p:sldId id="404" r:id="rId33"/>
    <p:sldId id="48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ntity Framework" id="{EA0EEF64-29BD-458D-9961-DB0A619EA29C}">
          <p14:sldIdLst>
            <p14:sldId id="474"/>
            <p14:sldId id="476"/>
            <p14:sldId id="459"/>
            <p14:sldId id="460"/>
            <p14:sldId id="480"/>
            <p14:sldId id="485"/>
            <p14:sldId id="484"/>
            <p14:sldId id="461"/>
            <p14:sldId id="462"/>
          </p14:sldIdLst>
        </p14:section>
        <p14:section name="Reading Data with Entity Framework" id="{77F45782-4B23-49CB-9CF9-C7DB84B7F97F}">
          <p14:sldIdLst>
            <p14:sldId id="477"/>
            <p14:sldId id="464"/>
            <p14:sldId id="465"/>
            <p14:sldId id="466"/>
            <p14:sldId id="467"/>
            <p14:sldId id="478"/>
            <p14:sldId id="479"/>
            <p14:sldId id="468"/>
          </p14:sldIdLst>
        </p14:section>
        <p14:section name="Create, Update and Delete using Entity Framework" id="{F50AECD3-DB70-45C0-939F-624F539B3F89}">
          <p14:sldIdLst>
            <p14:sldId id="469"/>
            <p14:sldId id="470"/>
            <p14:sldId id="471"/>
            <p14:sldId id="472"/>
            <p14:sldId id="473"/>
          </p14:sldIdLst>
        </p14:section>
        <p14:section name="Conclusion" id="{10E03AB1-9AA8-4E86-9A64-D741901E50A2}">
          <p14:sldIdLst>
            <p14:sldId id="349"/>
            <p14:sldId id="486"/>
            <p14:sldId id="487"/>
            <p14:sldId id="488"/>
            <p14:sldId id="404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6" autoAdjust="0"/>
    <p:restoredTop sz="94533" autoAdjust="0"/>
  </p:normalViewPr>
  <p:slideViewPr>
    <p:cSldViewPr>
      <p:cViewPr varScale="1">
        <p:scale>
          <a:sx n="86" d="100"/>
          <a:sy n="86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25-Jun-18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71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868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376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6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B9311-73B2-471D-AD89-622496877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824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3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16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9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03820" y="3204735"/>
            <a:ext cx="1690335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Entity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>
            <a:off x="7999412" y="4673106"/>
            <a:ext cx="1242163" cy="1383599"/>
            <a:chOff x="3969890" y="-38224"/>
            <a:chExt cx="2016224" cy="2245796"/>
          </a:xfrm>
        </p:grpSpPr>
        <p:pic>
          <p:nvPicPr>
            <p:cNvPr id="16" name="Picture 2" descr="database, storage icon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90" y="19134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146033" y="-38224"/>
              <a:ext cx="1709985" cy="114900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4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</a:p>
          </p:txBody>
        </p:sp>
      </p:grp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BB7A0C-1FD6-4805-BA91-6B919CE82D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8BCBB5-FA5A-4699-A3FE-37AE07967D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Scaffold-DbContext</a:t>
            </a:r>
            <a:r>
              <a:rPr lang="en-US" dirty="0"/>
              <a:t> command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1245" y="2399383"/>
            <a:ext cx="1106315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-Connection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Server=.;Database=…;Integrated Security=True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-Provider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-OutputDir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877691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9211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class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oundRect">
            <a:avLst>
              <a:gd name="adj" fmla="val 8184"/>
            </a:avLst>
          </a:prstGeom>
        </p:spPr>
      </p:pic>
    </p:spTree>
    <p:extLst>
      <p:ext uri="{BB962C8B-B14F-4D97-AF65-F5344CB8AC3E}">
        <p14:creationId xmlns:p14="http://schemas.microsoft.com/office/powerpoint/2010/main" val="97874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 Operations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entities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Methods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Easily navigate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Managing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ChangeTracker</a:t>
            </a:r>
            <a:r>
              <a:rPr lang="en-US" dirty="0"/>
              <a:t> – Holds info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change tracker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 set;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492921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25097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56951" y="3299841"/>
            <a:ext cx="2672167" cy="904513"/>
          </a:xfrm>
          <a:prstGeom prst="wedgeRoundRectCallout">
            <a:avLst>
              <a:gd name="adj1" fmla="val -71647"/>
              <a:gd name="adj2" fmla="val -582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924991"/>
            <a:ext cx="9144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20309" y="3678973"/>
            <a:ext cx="3276600" cy="865532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Searches by given condition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First/Last()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FirstOrDefault/LastOrDefault()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Throws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OrDefault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Projects (conversion</a:t>
            </a:r>
            <a:r>
              <a:rPr lang="en-US"/>
              <a:t>) collection </a:t>
            </a:r>
            <a:r>
              <a:rPr lang="en-US" dirty="0"/>
              <a:t>to another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OrderByDescending()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42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any element matches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all elements match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Returns only unique elements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Skip()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Take()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Skips or takes X number of elements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46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Core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First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8385F33-8FBE-4BE0-BEAD-6623B1110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Profiler</a:t>
            </a:r>
          </a:p>
          <a:p>
            <a:pPr lvl="1"/>
            <a:r>
              <a:rPr lang="en-US" dirty="0"/>
              <a:t>Included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844315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5908391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Project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41082" y="4489575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object to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  <a:spcBef>
                <a:spcPts val="28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2071467"/>
            <a:ext cx="10518776" cy="2957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04212" y="4525368"/>
            <a:ext cx="2999371" cy="1342032"/>
          </a:xfrm>
          <a:prstGeom prst="wedgeRoundRectCallout">
            <a:avLst>
              <a:gd name="adj1" fmla="val -70858"/>
              <a:gd name="adj2" fmla="val -161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7996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ORM frameworks maps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database schema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a programming language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Entity Framework Core </a:t>
            </a:r>
            <a:r>
              <a:rPr lang="en-US" sz="3200" dirty="0"/>
              <a:t>is the standard .NET ORM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sz="3200" dirty="0"/>
              <a:t> can be used to query the DB through the DB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012" y="4114800"/>
            <a:ext cx="8610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669D-3335-4F5F-9A35-6E34888441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47378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6240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1026" name="Picture 2" descr="Bitmap-BIG_Entity-Framework-Core-Logo_2Colors_Boxed_RGB.png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97" y="1676400"/>
            <a:ext cx="7573430" cy="2404795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Works with many relational databases (with different providers)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with independent release cycle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824036" y="4953000"/>
            <a:ext cx="85375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hlinkClick r:id="rId2"/>
              </a:rPr>
              <a:t>github.com/aspnet/EntityFrameworkCore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in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41862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First</a:t>
            </a:r>
            <a:r>
              <a:rPr lang="en-US" dirty="0"/>
              <a:t> model models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 after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52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828</TotalTime>
  <Words>1510</Words>
  <Application>Microsoft Office PowerPoint</Application>
  <PresentationFormat>Custom</PresentationFormat>
  <Paragraphs>279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Introduction to Entity Framework Core</vt:lpstr>
      <vt:lpstr>Table of Contents</vt:lpstr>
      <vt:lpstr>Questions</vt:lpstr>
      <vt:lpstr>Entity Framework Core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Summary</vt:lpstr>
      <vt:lpstr>Introduction to Entity Framework Core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142</cp:revision>
  <dcterms:created xsi:type="dcterms:W3CDTF">2014-01-02T17:00:34Z</dcterms:created>
  <dcterms:modified xsi:type="dcterms:W3CDTF">2018-06-25T12:47:27Z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