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  <p:sldMasterId id="2147483668" r:id="rId3"/>
  </p:sldMasterIdLst>
  <p:notesMasterIdLst>
    <p:notesMasterId r:id="rId31"/>
  </p:notesMasterIdLst>
  <p:handoutMasterIdLst>
    <p:handoutMasterId r:id="rId32"/>
  </p:handoutMasterIdLst>
  <p:sldIdLst>
    <p:sldId id="274" r:id="rId4"/>
    <p:sldId id="276" r:id="rId5"/>
    <p:sldId id="408" r:id="rId6"/>
    <p:sldId id="444" r:id="rId7"/>
    <p:sldId id="445" r:id="rId8"/>
    <p:sldId id="413" r:id="rId9"/>
    <p:sldId id="447" r:id="rId10"/>
    <p:sldId id="416" r:id="rId11"/>
    <p:sldId id="417" r:id="rId12"/>
    <p:sldId id="420" r:id="rId13"/>
    <p:sldId id="419" r:id="rId14"/>
    <p:sldId id="421" r:id="rId15"/>
    <p:sldId id="423" r:id="rId16"/>
    <p:sldId id="422" r:id="rId17"/>
    <p:sldId id="467" r:id="rId18"/>
    <p:sldId id="425" r:id="rId19"/>
    <p:sldId id="463" r:id="rId20"/>
    <p:sldId id="426" r:id="rId21"/>
    <p:sldId id="464" r:id="rId22"/>
    <p:sldId id="465" r:id="rId23"/>
    <p:sldId id="466" r:id="rId24"/>
    <p:sldId id="349" r:id="rId25"/>
    <p:sldId id="468" r:id="rId26"/>
    <p:sldId id="469" r:id="rId27"/>
    <p:sldId id="470" r:id="rId28"/>
    <p:sldId id="404" r:id="rId29"/>
    <p:sldId id="461" r:id="rId3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08"/>
          </p14:sldIdLst>
        </p14:section>
        <p14:section name="Code First Model" id="{F21B553D-6975-4A25-B3E9-4F971BC5AC33}">
          <p14:sldIdLst>
            <p14:sldId id="444"/>
            <p14:sldId id="445"/>
            <p14:sldId id="413"/>
          </p14:sldIdLst>
        </p14:section>
        <p14:section name="EF Core Components" id="{799EED03-486A-425C-9DE5-D038A4051AC2}">
          <p14:sldIdLst>
            <p14:sldId id="447"/>
            <p14:sldId id="416"/>
            <p14:sldId id="417"/>
            <p14:sldId id="420"/>
            <p14:sldId id="419"/>
            <p14:sldId id="421"/>
            <p14:sldId id="423"/>
          </p14:sldIdLst>
        </p14:section>
        <p14:section name="EF Core Configuration" id="{EA4018B2-5473-472A-B5E7-9027AFB5FEA6}">
          <p14:sldIdLst>
            <p14:sldId id="422"/>
            <p14:sldId id="467"/>
            <p14:sldId id="425"/>
            <p14:sldId id="463"/>
            <p14:sldId id="426"/>
          </p14:sldIdLst>
        </p14:section>
        <p14:section name="Database Migrations" id="{17BF4EA5-F24C-46B4-878E-1C61539A2BA1}">
          <p14:sldIdLst>
            <p14:sldId id="464"/>
            <p14:sldId id="465"/>
            <p14:sldId id="466"/>
          </p14:sldIdLst>
        </p14:section>
        <p14:section name="Conclusion" id="{10E03AB1-9AA8-4E86-9A64-D741901E50A2}">
          <p14:sldIdLst>
            <p14:sldId id="349"/>
            <p14:sldId id="468"/>
            <p14:sldId id="469"/>
            <p14:sldId id="470"/>
            <p14:sldId id="404"/>
            <p14:sldId id="4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88" d="100"/>
          <a:sy n="88" d="100"/>
        </p:scale>
        <p:origin x="350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6/25/2018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46168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66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938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039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96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035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083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4081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7D08D3-A561-44E3-A79F-6993D8EE65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928859-8020-459F-B523-7A5981B350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87681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5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5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311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-164998" y="916096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448430" y="3248284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262132" y="2455429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3877964" y="2025853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681374" y="1498789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556582" y="2300748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595499" y="1910250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5958093" y="4185177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526053" y="4973072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449873" y="5209304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3816150" y="472110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700448" y="5556898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564931" y="3847302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237387" y="5258002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4972839" y="5461109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288795" y="4785832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148777" y="51921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119223" y="242335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346551" y="143327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655924" y="255875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153803" y="120525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087514" y="4865199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2907153" y="1116639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267918" y="5761976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0229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0846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softuni.bg/courses/databases-basics-ms-sql-server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://www.indeavr.com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11" Type="http://schemas.openxmlformats.org/officeDocument/2006/relationships/hyperlink" Target="http://xs-software.com/" TargetMode="External"/><Relationship Id="rId5" Type="http://schemas.openxmlformats.org/officeDocument/2006/relationships/hyperlink" Target="http://www.softwaregroup-bg.com/" TargetMode="External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nor.bg/" TargetMode="External"/><Relationship Id="rId13" Type="http://schemas.openxmlformats.org/officeDocument/2006/relationships/image" Target="../media/image40.png"/><Relationship Id="rId3" Type="http://schemas.openxmlformats.org/officeDocument/2006/relationships/hyperlink" Target="https://aeternity.com/" TargetMode="External"/><Relationship Id="rId7" Type="http://schemas.openxmlformats.org/officeDocument/2006/relationships/image" Target="../media/image37.jpeg"/><Relationship Id="rId12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liebherr.com/en/deu/start/start-page.html" TargetMode="External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0" Type="http://schemas.openxmlformats.org/officeDocument/2006/relationships/hyperlink" Target="https://www.sbtech.com/" TargetMode="External"/><Relationship Id="rId4" Type="http://schemas.openxmlformats.org/officeDocument/2006/relationships/image" Target="../media/image35.png"/><Relationship Id="rId9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1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3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FCB024-51E4-4A6B-B633-7A1CA15617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721" y="3599673"/>
            <a:ext cx="4478681" cy="1421971"/>
          </a:xfrm>
          <a:prstGeom prst="roundRect">
            <a:avLst>
              <a:gd name="adj" fmla="val 13830"/>
            </a:avLst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EF Core Code First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Entity Framework DB From Code,</a:t>
            </a:r>
          </a:p>
          <a:p>
            <a:r>
              <a:rPr lang="en-US" dirty="0"/>
              <a:t>OOP Introduction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802700" y="3298776"/>
            <a:ext cx="859530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Code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First</a:t>
            </a:r>
          </a:p>
        </p:txBody>
      </p:sp>
      <p:pic>
        <p:nvPicPr>
          <p:cNvPr id="19" name="Picture 15" descr="http://www.iconarchive.com/icons/tpdkdesign.net/refresh-cl/256/Windows-Table-icon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032">
            <a:off x="9546793" y="4702512"/>
            <a:ext cx="1524000" cy="1524000"/>
          </a:xfrm>
          <a:prstGeom prst="rect">
            <a:avLst/>
          </a:prstGeom>
          <a:noFill/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936" y="4616734"/>
            <a:ext cx="1629896" cy="16298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395DC68-50C1-4549-8FCC-1152C5BE610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25730" y="3716474"/>
            <a:ext cx="2253081" cy="2438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02990D-178A-4170-9BC3-B83E0B837FB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DbSet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collection</a:t>
            </a:r>
            <a:r>
              <a:rPr lang="en-US" dirty="0"/>
              <a:t>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entities</a:t>
            </a:r>
            <a:r>
              <a:rPr lang="en-US" dirty="0"/>
              <a:t> from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table</a:t>
            </a:r>
          </a:p>
          <a:p>
            <a:r>
              <a:rPr lang="en-US" dirty="0"/>
              <a:t>Set operations: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contains multiple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DbSet&lt;T&gt;</a:t>
            </a:r>
            <a:r>
              <a:rPr lang="en-US" dirty="0"/>
              <a:t> properties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836" y="3429000"/>
            <a:ext cx="7708752" cy="16441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1217612" y="5501775"/>
            <a:ext cx="9601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DbSet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&lt;Post&gt; Posts { get; set; 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29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Usually named after the database, inherits base class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DbContext</a:t>
            </a:r>
          </a:p>
          <a:p>
            <a:pPr lvl="1"/>
            <a:r>
              <a:rPr lang="en-US" dirty="0"/>
              <a:t>e.g.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BlogDbContext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ForumDbContext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Inherits from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endParaRPr lang="en-US" dirty="0"/>
          </a:p>
          <a:p>
            <a:r>
              <a:rPr lang="en-US" dirty="0"/>
              <a:t>Manages model classes 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DbSet&lt;T&gt;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type</a:t>
            </a:r>
          </a:p>
          <a:p>
            <a:r>
              <a:rPr lang="en-US" dirty="0"/>
              <a:t>Implements identity tracking, change tracking</a:t>
            </a:r>
          </a:p>
          <a:p>
            <a:r>
              <a:rPr lang="en-US" dirty="0"/>
              <a:t>Provides API for CRUD operations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LINQ-based</a:t>
            </a:r>
            <a:r>
              <a:rPr lang="en-US" dirty="0"/>
              <a:t> data access</a:t>
            </a:r>
          </a:p>
          <a:p>
            <a:r>
              <a:rPr lang="en-US" dirty="0"/>
              <a:t>Recommended to be in a separate class library</a:t>
            </a:r>
          </a:p>
          <a:p>
            <a:pPr lvl="1"/>
            <a:r>
              <a:rPr lang="en-US" dirty="0"/>
              <a:t>Don't forget to reference the EF Core library + any providers</a:t>
            </a:r>
          </a:p>
          <a:p>
            <a:r>
              <a:rPr lang="en-US" dirty="0"/>
              <a:t>Use several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dirty="0"/>
              <a:t> if you have too much models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/>
              <a:t>DbContext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346482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noProof="1"/>
              <a:t>DbContext</a:t>
            </a:r>
            <a:r>
              <a:rPr lang="en-US" dirty="0"/>
              <a:t> Class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9636" y="1773972"/>
            <a:ext cx="10366376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Microsoft.EntityFrameworkCore;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CodeFirst.Data.Models;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ForumDbContext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: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DbContext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DbSet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&lt;Category&gt; Categories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DbSet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&lt;Post&gt; Posts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DbSet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&lt;PostAnswer&gt; PostAnswers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DbSet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&lt;User&gt; Users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540316" y="1296911"/>
            <a:ext cx="2824880" cy="527804"/>
          </a:xfrm>
          <a:prstGeom prst="wedgeRoundRectCallout">
            <a:avLst>
              <a:gd name="adj1" fmla="val -44022"/>
              <a:gd name="adj2" fmla="val 89444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EF Reference</a:t>
            </a:r>
            <a:endParaRPr lang="bg-BG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464064" y="2330834"/>
            <a:ext cx="3117682" cy="527804"/>
          </a:xfrm>
          <a:prstGeom prst="wedgeRoundRectCallout">
            <a:avLst>
              <a:gd name="adj1" fmla="val -62401"/>
              <a:gd name="adj2" fmla="val 1290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Models Namespace</a:t>
            </a:r>
            <a:endParaRPr lang="bg-BG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19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Operations with EF Code First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5024" y="1219200"/>
            <a:ext cx="10515600" cy="51398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db = new ForumDbContext();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category = new Category { Name = "Database course"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db.Categories.Add(category);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post = new Post();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post.Title = "Homework Deadline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post.Content = "Please extend the homework deadline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post.Type = PostType.Normal;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post.Category = category;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post.Tags.Add(new Tag { Text = "homework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post.Tags.Add(new Tag { Text = "deadline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});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db.Posts.Add(post);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db.SaveChanges();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49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Configuration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NuGet Packages, Configuration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512" y="990600"/>
            <a:ext cx="5776912" cy="353213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64CE8E-67F5-43DD-BA55-45F8AB81B6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712" y="2997706"/>
            <a:ext cx="2033448" cy="2033448"/>
          </a:xfrm>
          <a:prstGeom prst="roundRect">
            <a:avLst>
              <a:gd name="adj" fmla="val 9022"/>
            </a:avLst>
          </a:prstGeom>
        </p:spPr>
      </p:pic>
    </p:spTree>
    <p:extLst>
      <p:ext uri="{BB962C8B-B14F-4D97-AF65-F5344CB8AC3E}">
        <p14:creationId xmlns:p14="http://schemas.microsoft.com/office/powerpoint/2010/main" val="2513299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</a:t>
            </a:r>
            <a:r>
              <a:rPr lang="en-US" dirty="0">
                <a:solidFill>
                  <a:schemeClr val="accent1"/>
                </a:solidFill>
              </a:rPr>
              <a:t>EF Core support </a:t>
            </a:r>
            <a:r>
              <a:rPr lang="en-US" dirty="0"/>
              <a:t>to a project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Visual Studio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Install it from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Package Manager Console</a:t>
            </a:r>
          </a:p>
          <a:p>
            <a:pPr lvl="1">
              <a:spcAft>
                <a:spcPts val="1800"/>
              </a:spcAft>
            </a:pPr>
            <a:endParaRPr lang="en-US" dirty="0"/>
          </a:p>
          <a:p>
            <a:pPr lvl="1"/>
            <a:r>
              <a:rPr lang="en-US" dirty="0"/>
              <a:t>EF Core is modular – any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providers </a:t>
            </a:r>
            <a:r>
              <a:rPr lang="en-US" dirty="0"/>
              <a:t>must be installed too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First with EF Core: Setup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035EBD2-3BA3-4963-9819-A1E7C3CCB42E}"/>
              </a:ext>
            </a:extLst>
          </p:cNvPr>
          <p:cNvSpPr txBox="1">
            <a:spLocks/>
          </p:cNvSpPr>
          <p:nvPr/>
        </p:nvSpPr>
        <p:spPr>
          <a:xfrm>
            <a:off x="833436" y="2514600"/>
            <a:ext cx="109759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Install-Package Microsoft.EntityFrameworkCore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B04E9A0-501F-4DC6-9C6C-30D28D50FF30}"/>
              </a:ext>
            </a:extLst>
          </p:cNvPr>
          <p:cNvSpPr txBox="1">
            <a:spLocks/>
          </p:cNvSpPr>
          <p:nvPr/>
        </p:nvSpPr>
        <p:spPr>
          <a:xfrm>
            <a:off x="833436" y="3996581"/>
            <a:ext cx="109759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</p:spTree>
    <p:extLst>
      <p:ext uri="{BB962C8B-B14F-4D97-AF65-F5344CB8AC3E}">
        <p14:creationId xmlns:p14="http://schemas.microsoft.com/office/powerpoint/2010/main" val="283093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One way to connect is to create a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Configuration</a:t>
            </a:r>
            <a:r>
              <a:rPr lang="en-US" sz="3200" dirty="0"/>
              <a:t> class with your connection string: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Then add the connection string in the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OnConfiguring</a:t>
            </a:r>
            <a:r>
              <a:rPr lang="en-US" sz="3200" dirty="0"/>
              <a:t> method in the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sz="3200" dirty="0"/>
              <a:t> class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Connect to SQL Server?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2910" y="2154994"/>
            <a:ext cx="1096300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class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Configuration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const string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ConnectionString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"Server=.;Database=…;";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12909" y="4759975"/>
            <a:ext cx="10963006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override void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OnConfiguring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(DbContextOptionsBuilder builder)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(!builder.IsConfigured)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builder.UseSqlServer(Configuration.ConnectionString);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772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C65614-E5B9-440E-B51C-2BE957F61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32999-B877-4851-A9CB-CD9073CBC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984067"/>
            <a:ext cx="11804822" cy="557035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OnModelCreating</a:t>
            </a:r>
            <a:r>
              <a:rPr lang="en-US" dirty="0"/>
              <a:t> Method lets us use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Fluent API </a:t>
            </a:r>
            <a:r>
              <a:rPr lang="en-US" dirty="0"/>
              <a:t>to describe our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table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relations</a:t>
            </a:r>
            <a:r>
              <a:rPr lang="en-US" dirty="0"/>
              <a:t>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EF Core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C5DEF9-56C2-410C-BADD-7FEC4354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 API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2D6F74A-7526-4411-A88F-DC0BA7C3D4E3}"/>
              </a:ext>
            </a:extLst>
          </p:cNvPr>
          <p:cNvSpPr txBox="1">
            <a:spLocks/>
          </p:cNvSpPr>
          <p:nvPr/>
        </p:nvSpPr>
        <p:spPr>
          <a:xfrm>
            <a:off x="836614" y="2312365"/>
            <a:ext cx="10515598" cy="42288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void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OnModelCreating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builder)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builder.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Category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HasMany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 =&gt; c.Posts)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WithOne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 =&gt; p.Category);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builder.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HasMany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 =&gt; p.Replies)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WithOne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 =&gt; r.Post);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builder.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HasMany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(u =&gt; u.Posts)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WithOne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 =&gt; p.Author);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764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Database Connection Workflow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46410" y="2054361"/>
            <a:ext cx="3048001" cy="799276"/>
          </a:xfrm>
          <a:prstGeom prst="roundRect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Exists?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351212" y="4343400"/>
            <a:ext cx="2496908" cy="1066801"/>
          </a:xfrm>
          <a:prstGeom prst="roundRect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Database</a:t>
            </a:r>
          </a:p>
        </p:txBody>
      </p:sp>
      <p:cxnSp>
        <p:nvCxnSpPr>
          <p:cNvPr id="25" name="Straight Arrow Connector 24"/>
          <p:cNvCxnSpPr>
            <a:stCxn id="7" idx="2"/>
            <a:endCxn id="24" idx="0"/>
          </p:cNvCxnSpPr>
          <p:nvPr/>
        </p:nvCxnSpPr>
        <p:spPr>
          <a:xfrm>
            <a:off x="4570411" y="2853637"/>
            <a:ext cx="29255" cy="1489763"/>
          </a:xfrm>
          <a:prstGeom prst="straightConnector1">
            <a:avLst/>
          </a:prstGeom>
          <a:ln w="571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6897992" y="3171894"/>
            <a:ext cx="2577194" cy="799274"/>
          </a:xfrm>
          <a:prstGeom prst="roundRect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Database</a:t>
            </a:r>
          </a:p>
        </p:txBody>
      </p:sp>
      <p:cxnSp>
        <p:nvCxnSpPr>
          <p:cNvPr id="30" name="Straight Arrow Connector 29"/>
          <p:cNvCxnSpPr>
            <a:stCxn id="7" idx="3"/>
            <a:endCxn id="29" idx="1"/>
          </p:cNvCxnSpPr>
          <p:nvPr/>
        </p:nvCxnSpPr>
        <p:spPr>
          <a:xfrm>
            <a:off x="6094411" y="2453999"/>
            <a:ext cx="803581" cy="11175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3"/>
            <a:endCxn id="29" idx="1"/>
          </p:cNvCxnSpPr>
          <p:nvPr/>
        </p:nvCxnSpPr>
        <p:spPr>
          <a:xfrm flipV="1">
            <a:off x="5848120" y="3571531"/>
            <a:ext cx="1049872" cy="1305270"/>
          </a:xfrm>
          <a:prstGeom prst="straightConnector1">
            <a:avLst/>
          </a:prstGeom>
          <a:ln w="571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80078" y="3447948"/>
            <a:ext cx="60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86216" y="2485011"/>
            <a:ext cx="652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Yes</a:t>
            </a:r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30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4" grpId="0" animBg="1"/>
      <p:bldP spid="29" grpId="0" animBg="1"/>
      <p:bldP spid="38" grpId="0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0F5D8F-C3E6-49CA-A657-68A9E1B3B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3" y="5486400"/>
            <a:ext cx="10363200" cy="820600"/>
          </a:xfrm>
        </p:spPr>
        <p:txBody>
          <a:bodyPr/>
          <a:lstStyle/>
          <a:p>
            <a:r>
              <a:rPr lang="en-US" dirty="0"/>
              <a:t>Database Migrations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ABA254-A329-4D2E-B439-1C45FF753C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448" y="1524000"/>
            <a:ext cx="6031930" cy="3520856"/>
          </a:xfrm>
          <a:prstGeom prst="roundRect">
            <a:avLst>
              <a:gd name="adj" fmla="val 3682"/>
            </a:avLst>
          </a:prstGeom>
        </p:spPr>
      </p:pic>
    </p:spTree>
    <p:extLst>
      <p:ext uri="{BB962C8B-B14F-4D97-AF65-F5344CB8AC3E}">
        <p14:creationId xmlns:p14="http://schemas.microsoft.com/office/powerpoint/2010/main" val="317969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Code First model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EF Core Components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EF Core Configuration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Database Migrations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813" y="1079295"/>
            <a:ext cx="2438400" cy="2438400"/>
          </a:xfrm>
          <a:prstGeom prst="rect">
            <a:avLst/>
          </a:prstGeom>
        </p:spPr>
      </p:pic>
      <p:pic>
        <p:nvPicPr>
          <p:cNvPr id="8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A9001EEB-CA13-4F90-AD7F-4EA54B8E19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47B5AE-9617-4273-AF91-A9CF848458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807" y="3733496"/>
            <a:ext cx="2290412" cy="2290412"/>
          </a:xfrm>
          <a:prstGeom prst="roundRect">
            <a:avLst>
              <a:gd name="adj" fmla="val 9022"/>
            </a:avLst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A03590-032F-4C0C-9D53-9053A2E2D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Updating database schema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without losing data</a:t>
            </a:r>
          </a:p>
          <a:p>
            <a:pPr lvl="1"/>
            <a:r>
              <a:rPr lang="en-US" dirty="0"/>
              <a:t>Adding/dropping tables, columns, etc.</a:t>
            </a:r>
          </a:p>
          <a:p>
            <a:r>
              <a:rPr lang="en-US" dirty="0"/>
              <a:t>Migrations in EF Core keep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history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Entity Classes, DB Context versions are 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preserved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Automatically </a:t>
            </a:r>
            <a:r>
              <a:rPr lang="en-US" sz="3200" dirty="0"/>
              <a:t>generated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D42B3F-D7A7-4EE5-ADE0-5EE27313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Database Migrations?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ADD09B-582A-40CF-9EBA-21EBAA59C1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4374"/>
          <a:stretch/>
        </p:blipFill>
        <p:spPr>
          <a:xfrm>
            <a:off x="3198812" y="4648200"/>
            <a:ext cx="5791200" cy="1600200"/>
          </a:xfrm>
          <a:prstGeom prst="roundRect">
            <a:avLst>
              <a:gd name="adj" fmla="val 12598"/>
            </a:avLst>
          </a:prstGeom>
        </p:spPr>
      </p:pic>
    </p:spTree>
    <p:extLst>
      <p:ext uri="{BB962C8B-B14F-4D97-AF65-F5344CB8AC3E}">
        <p14:creationId xmlns:p14="http://schemas.microsoft.com/office/powerpoint/2010/main" val="116924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3C5911-2E8F-469E-B49E-008B45896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E9E84-D9E5-47CD-9954-C0AA1CFF1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migrations in EF Core, we use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Add-Migration</a:t>
            </a:r>
            <a:r>
              <a:rPr lang="en-US" dirty="0"/>
              <a:t> command from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Package Manager Console</a:t>
            </a:r>
          </a:p>
          <a:p>
            <a:pPr>
              <a:spcAft>
                <a:spcPts val="1800"/>
              </a:spcAft>
            </a:pPr>
            <a:endParaRPr lang="en-US" dirty="0"/>
          </a:p>
          <a:p>
            <a:r>
              <a:rPr lang="en-US"/>
              <a:t>To undo </a:t>
            </a:r>
            <a:r>
              <a:rPr lang="en-US" dirty="0"/>
              <a:t>a migration, we 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Remove-Migration</a:t>
            </a:r>
          </a:p>
          <a:p>
            <a:pPr>
              <a:spcAft>
                <a:spcPts val="1800"/>
              </a:spcAft>
            </a:pP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dirty="0"/>
              <a:t>Commit changes to the database, 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Update-Database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EA454D-A1AB-479E-9714-D92E55B28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 in EF Core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B08CA78-94C9-44ED-8395-CF1EB86EBEC1}"/>
              </a:ext>
            </a:extLst>
          </p:cNvPr>
          <p:cNvSpPr txBox="1">
            <a:spLocks/>
          </p:cNvSpPr>
          <p:nvPr/>
        </p:nvSpPr>
        <p:spPr>
          <a:xfrm>
            <a:off x="622639" y="2400403"/>
            <a:ext cx="109435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Add-Migration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{MigrationName}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829CA3-F6D0-425F-84A3-E15A543856D3}"/>
              </a:ext>
            </a:extLst>
          </p:cNvPr>
          <p:cNvSpPr txBox="1">
            <a:spLocks/>
          </p:cNvSpPr>
          <p:nvPr/>
        </p:nvSpPr>
        <p:spPr>
          <a:xfrm>
            <a:off x="622639" y="3911295"/>
            <a:ext cx="109435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Remove-Migration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23A22BD-F47F-40CD-9E91-2CE00E8BAC20}"/>
              </a:ext>
            </a:extLst>
          </p:cNvPr>
          <p:cNvSpPr txBox="1">
            <a:spLocks/>
          </p:cNvSpPr>
          <p:nvPr/>
        </p:nvSpPr>
        <p:spPr>
          <a:xfrm>
            <a:off x="621050" y="5446392"/>
            <a:ext cx="109435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Update-Database</a:t>
            </a:r>
          </a:p>
        </p:txBody>
      </p:sp>
    </p:spTree>
    <p:extLst>
      <p:ext uri="{BB962C8B-B14F-4D97-AF65-F5344CB8AC3E}">
        <p14:creationId xmlns:p14="http://schemas.microsoft.com/office/powerpoint/2010/main" val="16231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8037600" cy="5570355"/>
          </a:xfrm>
        </p:spPr>
        <p:txBody>
          <a:bodyPr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Code First </a:t>
            </a:r>
            <a:r>
              <a:rPr lang="en-GB" sz="3200" dirty="0">
                <a:solidFill>
                  <a:schemeClr val="accent1"/>
                </a:solidFill>
              </a:rPr>
              <a:t>increases productivity </a:t>
            </a:r>
            <a:r>
              <a:rPr lang="en-GB" sz="3200" dirty="0"/>
              <a:t>by centralizing maintenance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>
                <a:solidFill>
                  <a:schemeClr val="accent1"/>
                </a:solidFill>
              </a:rPr>
              <a:t>Classes</a:t>
            </a:r>
            <a:r>
              <a:rPr lang="en-GB" sz="3200" dirty="0"/>
              <a:t> represent real world objects with their </a:t>
            </a:r>
            <a:r>
              <a:rPr lang="en-GB" sz="3200" dirty="0">
                <a:solidFill>
                  <a:schemeClr val="accent1"/>
                </a:solidFill>
              </a:rPr>
              <a:t>properties</a:t>
            </a:r>
            <a:r>
              <a:rPr lang="en-GB" sz="3200" dirty="0"/>
              <a:t> and </a:t>
            </a:r>
            <a:r>
              <a:rPr lang="en-GB" sz="3200" dirty="0">
                <a:solidFill>
                  <a:schemeClr val="accent1"/>
                </a:solidFill>
              </a:rPr>
              <a:t>behaviour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Entity Framework Core uses </a:t>
            </a:r>
            <a:r>
              <a:rPr lang="en-GB" sz="3200" dirty="0">
                <a:solidFill>
                  <a:schemeClr val="accent1"/>
                </a:solidFill>
              </a:rPr>
              <a:t>data classes </a:t>
            </a:r>
            <a:r>
              <a:rPr lang="en-GB" sz="3200" dirty="0"/>
              <a:t>(POCOs) to represent DB objects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We can use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Database Migrations </a:t>
            </a:r>
            <a:r>
              <a:rPr lang="en-GB" sz="3200" dirty="0"/>
              <a:t>to update our database without losing our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7EEF75-A3C1-4DE9-9331-5155C402F7E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https://softuni.bg/courses/databases-basics-ms-sql-server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 Core Code First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EF2B6-5B18-47E6-AE3D-42EA1A2B96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567" y="4608985"/>
            <a:ext cx="1445788" cy="1265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C623F3-71FC-417F-953C-73AEBE3765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260" y="2118450"/>
            <a:ext cx="1677939" cy="13252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2ABBA6-2710-4367-A72F-C5AA4C27FD8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338" y="2267719"/>
            <a:ext cx="1652328" cy="13103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021D02-9F07-4CC9-B34C-976257B256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338" y="3770366"/>
            <a:ext cx="1614229" cy="12239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2A620D-B684-4306-A7BB-0754B29D90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79" y="3691174"/>
            <a:ext cx="1737500" cy="13031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B6F20E7-C26B-4553-999E-B09B8B59C1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81" y="2906941"/>
            <a:ext cx="1742213" cy="13209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5B42EF1-0313-4D11-8527-B99266BD36D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295400"/>
            <a:ext cx="1693536" cy="128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58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2015" y="1200163"/>
            <a:ext cx="604158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444419" name="Picture 444418">
            <a:hlinkClick r:id="rId5"/>
            <a:extLst>
              <a:ext uri="{FF2B5EF4-FFF2-40B4-BE49-F238E27FC236}">
                <a16:creationId xmlns:a16="http://schemas.microsoft.com/office/drawing/2014/main" id="{11AB864B-16DB-4E79-8D1D-17DC466451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12" y="2829281"/>
            <a:ext cx="6858000" cy="1600200"/>
          </a:xfrm>
          <a:prstGeom prst="roundRect">
            <a:avLst>
              <a:gd name="adj" fmla="val 4155"/>
            </a:avLst>
          </a:prstGeom>
        </p:spPr>
      </p:pic>
      <p:pic>
        <p:nvPicPr>
          <p:cNvPr id="444421" name="Picture 444420">
            <a:hlinkClick r:id="rId7"/>
            <a:extLst>
              <a:ext uri="{FF2B5EF4-FFF2-40B4-BE49-F238E27FC236}">
                <a16:creationId xmlns:a16="http://schemas.microsoft.com/office/drawing/2014/main" id="{802FA4FB-578E-4705-B215-7F8F37CE13F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9227" y="4744163"/>
            <a:ext cx="4214369" cy="1768085"/>
          </a:xfrm>
          <a:prstGeom prst="roundRect">
            <a:avLst>
              <a:gd name="adj" fmla="val 2634"/>
            </a:avLst>
          </a:prstGeom>
        </p:spPr>
      </p:pic>
      <p:pic>
        <p:nvPicPr>
          <p:cNvPr id="444423" name="Picture 444422">
            <a:hlinkClick r:id="rId9"/>
            <a:extLst>
              <a:ext uri="{FF2B5EF4-FFF2-40B4-BE49-F238E27FC236}">
                <a16:creationId xmlns:a16="http://schemas.microsoft.com/office/drawing/2014/main" id="{EF7BD900-3620-4A4E-AAB5-2F447B3E4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744162"/>
            <a:ext cx="6858000" cy="1768085"/>
          </a:xfrm>
          <a:prstGeom prst="roundRect">
            <a:avLst>
              <a:gd name="adj" fmla="val 5533"/>
            </a:avLst>
          </a:prstGeom>
        </p:spPr>
      </p:pic>
      <p:pic>
        <p:nvPicPr>
          <p:cNvPr id="444425" name="Picture 444424">
            <a:hlinkClick r:id="rId11"/>
            <a:extLst>
              <a:ext uri="{FF2B5EF4-FFF2-40B4-BE49-F238E27FC236}">
                <a16:creationId xmlns:a16="http://schemas.microsoft.com/office/drawing/2014/main" id="{31ED335E-3E51-4A9B-86AC-097CE7D2D4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667" y="2829280"/>
            <a:ext cx="4212781" cy="1600200"/>
          </a:xfrm>
          <a:prstGeom prst="roundRect">
            <a:avLst>
              <a:gd name="adj" fmla="val 3568"/>
            </a:avLst>
          </a:prstGeom>
        </p:spPr>
      </p:pic>
      <p:pic>
        <p:nvPicPr>
          <p:cNvPr id="444427" name="Picture 444426">
            <a:hlinkClick r:id="rId13"/>
            <a:extLst>
              <a:ext uri="{FF2B5EF4-FFF2-40B4-BE49-F238E27FC236}">
                <a16:creationId xmlns:a16="http://schemas.microsoft.com/office/drawing/2014/main" id="{C30DB1A6-D05A-495D-B01B-A5BAE54F89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200163"/>
            <a:ext cx="5069009" cy="1314435"/>
          </a:xfrm>
          <a:prstGeom prst="roundRect">
            <a:avLst>
              <a:gd name="adj" fmla="val 3378"/>
            </a:avLst>
          </a:prstGeom>
        </p:spPr>
      </p:pic>
    </p:spTree>
    <p:extLst>
      <p:ext uri="{BB962C8B-B14F-4D97-AF65-F5344CB8AC3E}">
        <p14:creationId xmlns:p14="http://schemas.microsoft.com/office/powerpoint/2010/main" val="2104556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104112"/>
            <a:ext cx="4423164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06733"/>
            <a:ext cx="3661164" cy="1576334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6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961886"/>
            <a:ext cx="6678008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551" y="1185153"/>
            <a:ext cx="3538056" cy="1597914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0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63573"/>
            <a:ext cx="3609026" cy="1619494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2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12" y="3139471"/>
            <a:ext cx="6678008" cy="14660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3454075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endParaRPr lang="bg-BG" b="1" dirty="0">
              <a:solidFill>
                <a:prstClr val="white"/>
              </a:solidFill>
            </a:endParaRPr>
          </a:p>
          <a:p>
            <a:pPr marL="0" lvl="0" indent="0" algn="ctr">
              <a:buNone/>
            </a:pPr>
            <a:r>
              <a:rPr lang="en-US" sz="7200" b="1" dirty="0">
                <a:solidFill>
                  <a:srgbClr val="FBEEDC">
                    <a:lumMod val="75000"/>
                  </a:srgbClr>
                </a:solidFill>
              </a:rPr>
              <a:t>sli.do</a:t>
            </a:r>
            <a:r>
              <a:rPr lang="en-US" sz="6000" b="1" dirty="0">
                <a:solidFill>
                  <a:prstClr val="white"/>
                </a:solidFill>
              </a:rPr>
              <a:t/>
            </a:r>
            <a:br>
              <a:rPr lang="en-US" sz="6000" b="1" dirty="0">
                <a:solidFill>
                  <a:prstClr val="white"/>
                </a:solidFill>
              </a:rPr>
            </a:br>
            <a:r>
              <a:rPr lang="en-US" sz="11500" b="1" noProof="1">
                <a:solidFill>
                  <a:prstClr val="white"/>
                </a:solidFill>
              </a:rPr>
              <a:t>#CSharpDB</a:t>
            </a:r>
            <a:endParaRPr lang="en-US" noProof="1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7611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53000"/>
            <a:ext cx="10363200" cy="820600"/>
          </a:xfrm>
        </p:spPr>
        <p:txBody>
          <a:bodyPr/>
          <a:lstStyle/>
          <a:p>
            <a:r>
              <a:rPr lang="en-US" dirty="0"/>
              <a:t>Code First Model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Motivation for Code First approach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831" y="1266825"/>
            <a:ext cx="3236850" cy="2924175"/>
          </a:xfrm>
          <a:prstGeom prst="roundRect">
            <a:avLst>
              <a:gd name="adj" fmla="val 2531"/>
            </a:avLst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2319FF-8B21-43EF-AD08-60C39C7264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807" y="2438400"/>
            <a:ext cx="2290412" cy="2290412"/>
          </a:xfrm>
          <a:prstGeom prst="roundRect">
            <a:avLst>
              <a:gd name="adj" fmla="val 9022"/>
            </a:avLst>
          </a:prstGeom>
        </p:spPr>
      </p:pic>
    </p:spTree>
    <p:extLst>
      <p:ext uri="{BB962C8B-B14F-4D97-AF65-F5344CB8AC3E}">
        <p14:creationId xmlns:p14="http://schemas.microsoft.com/office/powerpoint/2010/main" val="234217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Code First </a:t>
            </a:r>
            <a:r>
              <a:rPr lang="en-US" dirty="0"/>
              <a:t>means to write the .NET classes and let EF Core </a:t>
            </a:r>
            <a:r>
              <a:rPr lang="en-US" dirty="0">
                <a:solidFill>
                  <a:schemeClr val="accent1"/>
                </a:solidFill>
              </a:rPr>
              <a:t>create the database </a:t>
            </a:r>
            <a:r>
              <a:rPr lang="en-US" dirty="0"/>
              <a:t>from the mappings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Code First Model?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81" y="2670883"/>
            <a:ext cx="3710000" cy="3431472"/>
          </a:xfrm>
          <a:prstGeom prst="roundRect">
            <a:avLst>
              <a:gd name="adj" fmla="val 6177"/>
            </a:avLst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39027"/>
          <a:stretch/>
        </p:blipFill>
        <p:spPr>
          <a:xfrm>
            <a:off x="5901967" y="2680885"/>
            <a:ext cx="5236376" cy="3411468"/>
          </a:xfrm>
          <a:prstGeom prst="roundRect">
            <a:avLst>
              <a:gd name="adj" fmla="val 4792"/>
            </a:avLst>
          </a:prstGeom>
        </p:spPr>
      </p:pic>
      <p:sp>
        <p:nvSpPr>
          <p:cNvPr id="7" name="Arrow: Right 6"/>
          <p:cNvSpPr/>
          <p:nvPr/>
        </p:nvSpPr>
        <p:spPr>
          <a:xfrm>
            <a:off x="5102624" y="4198678"/>
            <a:ext cx="457200" cy="375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53116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Code First?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code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without</a:t>
            </a:r>
            <a:r>
              <a:rPr lang="en-US" dirty="0"/>
              <a:t> having to define mappings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XML</a:t>
            </a:r>
            <a:r>
              <a:rPr lang="en-US" dirty="0"/>
              <a:t> or create database tables</a:t>
            </a:r>
          </a:p>
          <a:p>
            <a:r>
              <a:rPr lang="en-US" dirty="0"/>
              <a:t>Define objects in C# format</a:t>
            </a:r>
          </a:p>
          <a:p>
            <a:r>
              <a:rPr lang="en-US" dirty="0"/>
              <a:t>Enables database persistence with no configuration</a:t>
            </a:r>
          </a:p>
          <a:p>
            <a:r>
              <a:rPr lang="en-US" dirty="0"/>
              <a:t>Changes to code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reflected </a:t>
            </a:r>
            <a:r>
              <a:rPr lang="en-US" dirty="0"/>
              <a:t>(migrated) in the schema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Annotations </a:t>
            </a:r>
            <a:r>
              <a:rPr lang="en-US" dirty="0"/>
              <a:t>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Fluent API </a:t>
            </a:r>
            <a:r>
              <a:rPr lang="en-US" dirty="0"/>
              <a:t>describe properties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MinLength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42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687" y="1295400"/>
            <a:ext cx="4048125" cy="2381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Components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 of system objects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3070236" y="2771796"/>
            <a:ext cx="1881176" cy="506016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DbContext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3846504" y="3457644"/>
            <a:ext cx="2552708" cy="506016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Post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3846504" y="4142184"/>
            <a:ext cx="2552708" cy="506016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User</a:t>
            </a:r>
          </a:p>
        </p:txBody>
      </p:sp>
      <p:cxnSp>
        <p:nvCxnSpPr>
          <p:cNvPr id="11" name="Connector: Elbow 10"/>
          <p:cNvCxnSpPr>
            <a:cxnSpLocks/>
          </p:cNvCxnSpPr>
          <p:nvPr/>
        </p:nvCxnSpPr>
        <p:spPr>
          <a:xfrm rot="16200000" flipH="1">
            <a:off x="3419364" y="3297780"/>
            <a:ext cx="432840" cy="392904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/>
          <p:cNvCxnSpPr>
            <a:cxnSpLocks/>
          </p:cNvCxnSpPr>
          <p:nvPr/>
        </p:nvCxnSpPr>
        <p:spPr>
          <a:xfrm rot="16200000" flipH="1">
            <a:off x="3077094" y="3640050"/>
            <a:ext cx="1117380" cy="392904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525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Classes (Models)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Bunch of normal C# classes (POCO)</a:t>
            </a:r>
          </a:p>
          <a:p>
            <a:pPr lvl="1"/>
            <a:r>
              <a:rPr lang="en-US" dirty="0"/>
              <a:t>May contain </a:t>
            </a:r>
            <a:r>
              <a:rPr lang="en-US" dirty="0">
                <a:solidFill>
                  <a:schemeClr val="accent1"/>
                </a:solidFill>
              </a:rPr>
              <a:t>navigation properties </a:t>
            </a:r>
            <a:r>
              <a:rPr lang="en-US" dirty="0"/>
              <a:t>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table relationships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Recommended to be in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separate class library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2812" y="2618024"/>
            <a:ext cx="10363200" cy="31731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PostAnswer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Id { get; set;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Content { get; set;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PostId { get; set;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Post { get; set;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170612" y="2912198"/>
            <a:ext cx="2057400" cy="533745"/>
          </a:xfrm>
          <a:prstGeom prst="wedgeRoundRectCallout">
            <a:avLst>
              <a:gd name="adj1" fmla="val -69419"/>
              <a:gd name="adj2" fmla="val 6267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151812" y="4187792"/>
            <a:ext cx="1995600" cy="590818"/>
          </a:xfrm>
          <a:prstGeom prst="wedgeRoundRectCallout">
            <a:avLst>
              <a:gd name="adj1" fmla="val -75506"/>
              <a:gd name="adj2" fmla="val 3244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Foreign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865811" y="5334000"/>
            <a:ext cx="3180911" cy="599872"/>
          </a:xfrm>
          <a:prstGeom prst="wedgeRoundRectCallout">
            <a:avLst>
              <a:gd name="adj1" fmla="val -60433"/>
              <a:gd name="adj2" fmla="val -5586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Navigation property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example of domain class (model)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Classes (Models)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6424" y="1816020"/>
            <a:ext cx="10975976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AuthorId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Author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Replies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057778" y="3232731"/>
            <a:ext cx="2043271" cy="952854"/>
          </a:xfrm>
          <a:prstGeom prst="wedgeRoundRectCallout">
            <a:avLst>
              <a:gd name="adj1" fmla="val -69171"/>
              <a:gd name="adj2" fmla="val 5061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Navigation property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FD560B8B-DE33-4A8B-9E4B-F13987786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2052" y="4697206"/>
            <a:ext cx="2043271" cy="952854"/>
          </a:xfrm>
          <a:prstGeom prst="wedgeRoundRectCallout">
            <a:avLst>
              <a:gd name="adj1" fmla="val -66315"/>
              <a:gd name="adj2" fmla="val 467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One-to-Many relation</a:t>
            </a:r>
          </a:p>
        </p:txBody>
      </p:sp>
    </p:spTree>
    <p:extLst>
      <p:ext uri="{BB962C8B-B14F-4D97-AF65-F5344CB8AC3E}">
        <p14:creationId xmlns:p14="http://schemas.microsoft.com/office/powerpoint/2010/main" val="375722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2341</TotalTime>
  <Words>1155</Words>
  <Application>Microsoft Office PowerPoint</Application>
  <PresentationFormat>Custom</PresentationFormat>
  <Paragraphs>234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EF Core Code First</vt:lpstr>
      <vt:lpstr>Table of Contents</vt:lpstr>
      <vt:lpstr>Questions</vt:lpstr>
      <vt:lpstr>Code First Model</vt:lpstr>
      <vt:lpstr>What is the Code First Model?</vt:lpstr>
      <vt:lpstr>Why Use Code First?</vt:lpstr>
      <vt:lpstr>EF Core Components</vt:lpstr>
      <vt:lpstr>Domain Classes (Models)</vt:lpstr>
      <vt:lpstr>Domain Classes (Models) (2)</vt:lpstr>
      <vt:lpstr>DbSet Type</vt:lpstr>
      <vt:lpstr>The DbContext Class</vt:lpstr>
      <vt:lpstr>Defining DbContext Class – Example</vt:lpstr>
      <vt:lpstr>CRUD Operations with EF Code First</vt:lpstr>
      <vt:lpstr>EF Core Configuration</vt:lpstr>
      <vt:lpstr>Code First with EF Core: Setup</vt:lpstr>
      <vt:lpstr>How to Connect to SQL Server?</vt:lpstr>
      <vt:lpstr>Fluent API</vt:lpstr>
      <vt:lpstr>Database Connection Workflow</vt:lpstr>
      <vt:lpstr>Database Migrations</vt:lpstr>
      <vt:lpstr>What are Database Migrations?</vt:lpstr>
      <vt:lpstr>Migrations in EF Core</vt:lpstr>
      <vt:lpstr>Summary</vt:lpstr>
      <vt:lpstr>EF Core Code First</vt:lpstr>
      <vt:lpstr>SoftUni Diamond Partners</vt:lpstr>
      <vt:lpstr>SoftUni Diamond Partners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andrianatodorova@outlook.com</cp:lastModifiedBy>
  <cp:revision>140</cp:revision>
  <dcterms:created xsi:type="dcterms:W3CDTF">2014-01-02T17:00:34Z</dcterms:created>
  <dcterms:modified xsi:type="dcterms:W3CDTF">2018-06-25T08:29:21Z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