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6"/>
  </p:notesMasterIdLst>
  <p:handoutMasterIdLst>
    <p:handoutMasterId r:id="rId37"/>
  </p:handoutMasterIdLst>
  <p:sldIdLst>
    <p:sldId id="274" r:id="rId4"/>
    <p:sldId id="276" r:id="rId5"/>
    <p:sldId id="408" r:id="rId6"/>
    <p:sldId id="427" r:id="rId7"/>
    <p:sldId id="419" r:id="rId8"/>
    <p:sldId id="409" r:id="rId9"/>
    <p:sldId id="410" r:id="rId10"/>
    <p:sldId id="421" r:id="rId11"/>
    <p:sldId id="422" r:id="rId12"/>
    <p:sldId id="423" r:id="rId13"/>
    <p:sldId id="424" r:id="rId14"/>
    <p:sldId id="425" r:id="rId15"/>
    <p:sldId id="420" r:id="rId16"/>
    <p:sldId id="428" r:id="rId17"/>
    <p:sldId id="429" r:id="rId18"/>
    <p:sldId id="430" r:id="rId19"/>
    <p:sldId id="431" r:id="rId20"/>
    <p:sldId id="432" r:id="rId21"/>
    <p:sldId id="413" r:id="rId22"/>
    <p:sldId id="414" r:id="rId23"/>
    <p:sldId id="415" r:id="rId24"/>
    <p:sldId id="436" r:id="rId25"/>
    <p:sldId id="433" r:id="rId26"/>
    <p:sldId id="416" r:id="rId27"/>
    <p:sldId id="417" r:id="rId28"/>
    <p:sldId id="418" r:id="rId29"/>
    <p:sldId id="349" r:id="rId30"/>
    <p:sldId id="437" r:id="rId31"/>
    <p:sldId id="438" r:id="rId32"/>
    <p:sldId id="439" r:id="rId33"/>
    <p:sldId id="404" r:id="rId34"/>
    <p:sldId id="435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roject Structure" id="{C3B03A4F-E8B2-4FB2-AA8D-760AE3F532D7}">
          <p14:sldIdLst>
            <p14:sldId id="427"/>
            <p14:sldId id="419"/>
            <p14:sldId id="409"/>
            <p14:sldId id="410"/>
            <p14:sldId id="421"/>
            <p14:sldId id="422"/>
            <p14:sldId id="423"/>
            <p14:sldId id="424"/>
            <p14:sldId id="425"/>
          </p14:sldIdLst>
        </p14:section>
        <p14:section name="Usage Optimization" id="{2AC349EE-AB49-4657-9173-DF37D268602F}">
          <p14:sldIdLst>
            <p14:sldId id="420"/>
            <p14:sldId id="428"/>
            <p14:sldId id="429"/>
            <p14:sldId id="430"/>
            <p14:sldId id="431"/>
            <p14:sldId id="432"/>
            <p14:sldId id="413"/>
            <p14:sldId id="414"/>
            <p14:sldId id="415"/>
          </p14:sldIdLst>
        </p14:section>
        <p14:section name="Useful Patterns" id="{5A731C5D-F4D1-49D9-BCBA-01F1E2F793E5}">
          <p14:sldIdLst>
            <p14:sldId id="436"/>
            <p14:sldId id="433"/>
            <p14:sldId id="416"/>
            <p14:sldId id="417"/>
            <p14:sldId id="418"/>
          </p14:sldIdLst>
        </p14:section>
        <p14:section name="Conclusion" id="{10E03AB1-9AA8-4E86-9A64-D741901E50A2}">
          <p14:sldIdLst>
            <p14:sldId id="349"/>
            <p14:sldId id="437"/>
            <p14:sldId id="438"/>
            <p14:sldId id="439"/>
            <p14:sldId id="40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33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50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859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2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873EC-90B1-42EC-A66B-33749D9C68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9E494-6300-4841-A612-89820ABE9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1515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56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54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0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473B791-68AC-469D-8836-7DEEC69C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610403"/>
            <a:ext cx="1973095" cy="1973095"/>
          </a:xfrm>
          <a:prstGeom prst="roundRect">
            <a:avLst>
              <a:gd name="adj" fmla="val 9022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dirty="0"/>
              <a:t>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76249" y="3344206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Practices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15057B-2B4A-4EF8-A3F7-86B0498058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B18A10-383B-45A1-B755-C013250FF4C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</a:t>
            </a:r>
            <a:r>
              <a:rPr lang="en-US" dirty="0">
                <a:solidFill>
                  <a:schemeClr val="accent1"/>
                </a:solidFill>
              </a:rPr>
              <a:t>References</a:t>
            </a:r>
            <a:r>
              <a:rPr lang="en-US" dirty="0"/>
              <a:t> in the Solution Explorer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875212" y="4322312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4" y="3150737"/>
            <a:ext cx="4105275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86" y="3407912"/>
            <a:ext cx="6086475" cy="24384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65208" y="2971641"/>
            <a:ext cx="4067176" cy="578882"/>
          </a:xfrm>
          <a:prstGeom prst="wedgeRoundRectCallout">
            <a:avLst>
              <a:gd name="adj1" fmla="val -42782"/>
              <a:gd name="adj2" fmla="val 113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 Project </a:t>
            </a:r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Solution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4678918"/>
            <a:ext cx="4067176" cy="578882"/>
          </a:xfrm>
          <a:prstGeom prst="wedgeRoundRectCallout">
            <a:avLst>
              <a:gd name="adj1" fmla="val -37399"/>
              <a:gd name="adj2" fmla="val -93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Mark Models project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client code </a:t>
            </a:r>
            <a:r>
              <a:rPr lang="en-US" dirty="0"/>
              <a:t>in a project of your choice (Console, WPF, ASP.NET, etc.)</a:t>
            </a:r>
          </a:p>
          <a:p>
            <a:r>
              <a:rPr lang="en-US" dirty="0"/>
              <a:t>You may affix the name of the project with </a:t>
            </a:r>
            <a:r>
              <a:rPr lang="en-US" dirty="0">
                <a:solidFill>
                  <a:schemeClr val="accent1"/>
                </a:solidFill>
              </a:rPr>
              <a:t>.Client</a:t>
            </a:r>
          </a:p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both of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35" y="3810001"/>
            <a:ext cx="6535578" cy="26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>
                <a:solidFill>
                  <a:schemeClr val="accent1"/>
                </a:solidFill>
              </a:rPr>
              <a:t>Entity Framework Core </a:t>
            </a:r>
            <a:r>
              <a:rPr lang="en-US" dirty="0"/>
              <a:t>from the </a:t>
            </a:r>
            <a:r>
              <a:rPr lang="en-US" noProof="1">
                <a:solidFill>
                  <a:schemeClr val="accent1"/>
                </a:solidFill>
              </a:rPr>
              <a:t>NuGet</a:t>
            </a:r>
            <a:r>
              <a:rPr lang="en-US" dirty="0">
                <a:solidFill>
                  <a:schemeClr val="accent1"/>
                </a:solidFill>
              </a:rPr>
              <a:t> 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667000"/>
            <a:ext cx="4248150" cy="29718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4304" y="38481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32669-B1DC-4935-9FAF-FB33384B6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45" b="1639"/>
          <a:stretch/>
        </p:blipFill>
        <p:spPr>
          <a:xfrm>
            <a:off x="5426567" y="3200400"/>
            <a:ext cx="5778582" cy="2064218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2012" y="2429338"/>
            <a:ext cx="2920940" cy="578882"/>
          </a:xfrm>
          <a:prstGeom prst="wedgeRoundRectCallout">
            <a:avLst>
              <a:gd name="adj1" fmla="val -40577"/>
              <a:gd name="adj2" fmla="val 104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8" y="994166"/>
            <a:ext cx="7029450" cy="3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dirty="0">
                <a:solidFill>
                  <a:schemeClr val="accent1"/>
                </a:solidFill>
              </a:rPr>
              <a:t>required data </a:t>
            </a:r>
            <a:r>
              <a:rPr lang="en-US" dirty="0"/>
              <a:t>by filtering and projecting your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1844767"/>
            <a:ext cx="6400800" cy="2877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4800600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queries are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dirty="0">
                <a:solidFill>
                  <a:schemeClr val="accent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the results</a:t>
            </a:r>
          </a:p>
          <a:p>
            <a:r>
              <a:rPr lang="en-US" dirty="0"/>
              <a:t>Execute your query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using it in a loop!</a:t>
            </a:r>
          </a:p>
          <a:p>
            <a:r>
              <a:rPr lang="en-US" dirty="0"/>
              <a:t>You can monitor query execution using </a:t>
            </a:r>
            <a:r>
              <a:rPr lang="en-US" dirty="0">
                <a:solidFill>
                  <a:schemeClr val="accent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(2)</a:t>
            </a:r>
          </a:p>
        </p:txBody>
      </p:sp>
    </p:spTree>
    <p:extLst>
      <p:ext uri="{BB962C8B-B14F-4D97-AF65-F5344CB8AC3E}">
        <p14:creationId xmlns:p14="http://schemas.microsoft.com/office/powerpoint/2010/main" val="781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call to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5334000"/>
            <a:ext cx="292094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builds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tracks changes </a:t>
            </a:r>
            <a:r>
              <a:rPr lang="en-US" dirty="0"/>
              <a:t>for every loaded entity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want to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</a:p>
          <a:p>
            <a:pPr>
              <a:spcBef>
                <a:spcPts val="17400"/>
              </a:spcBef>
            </a:pPr>
            <a:r>
              <a:rPr lang="en-US" dirty="0"/>
              <a:t>Note this also </a:t>
            </a:r>
            <a:r>
              <a:rPr lang="en-US" dirty="0">
                <a:solidFill>
                  <a:schemeClr val="accent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962400"/>
            <a:ext cx="8077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368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and number of roundtrips to the database are inversely proportional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– less data, more queries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– more data, less queries</a:t>
            </a:r>
          </a:p>
          <a:p>
            <a:r>
              <a:rPr lang="en-US" dirty="0"/>
              <a:t>There is no best approach – performance depends on usage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86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Project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EF Core Optimizations</a:t>
            </a:r>
            <a:endParaRPr lang="en-US" sz="3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Useful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416A205-7498-417E-A83F-FFADF898E4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706A6-8102-4388-B5B0-34337D72F2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to access many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from the fetched entities?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more</a:t>
            </a:r>
          </a:p>
          <a:p>
            <a:r>
              <a:rPr lang="en-US" dirty="0"/>
              <a:t>Do you know exactly what data will be needed at run time?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(2)</a:t>
            </a:r>
          </a:p>
        </p:txBody>
      </p:sp>
    </p:spTree>
    <p:extLst>
      <p:ext uri="{BB962C8B-B14F-4D97-AF65-F5344CB8AC3E}">
        <p14:creationId xmlns:p14="http://schemas.microsoft.com/office/powerpoint/2010/main" val="4094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code executing far from your database? (increased network latency)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Depending on scenario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will require fewer round trips</a:t>
            </a:r>
          </a:p>
          <a:p>
            <a:pPr>
              <a:spcBef>
                <a:spcPts val="4800"/>
              </a:spcBef>
            </a:pPr>
            <a:r>
              <a:rPr lang="en-US" dirty="0"/>
              <a:t>Always test application-wide performance, only optimize if 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(3)</a:t>
            </a:r>
          </a:p>
        </p:txBody>
      </p:sp>
    </p:spTree>
    <p:extLst>
      <p:ext uri="{BB962C8B-B14F-4D97-AF65-F5344CB8AC3E}">
        <p14:creationId xmlns:p14="http://schemas.microsoft.com/office/powerpoint/2010/main" val="31417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4E957-1267-48FF-82FE-9B198457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03771C-6838-4F88-8775-A5F37E44B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Problems More Easily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D2FC8-A3DC-417B-8B6F-38292FC6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4012" y="815037"/>
            <a:ext cx="6400800" cy="3927764"/>
          </a:xfrm>
          <a:prstGeom prst="roundRect">
            <a:avLst>
              <a:gd name="adj" fmla="val 12414"/>
            </a:avLst>
          </a:prstGeom>
        </p:spPr>
      </p:pic>
    </p:spTree>
    <p:extLst>
      <p:ext uri="{BB962C8B-B14F-4D97-AF65-F5344CB8AC3E}">
        <p14:creationId xmlns:p14="http://schemas.microsoft.com/office/powerpoint/2010/main" val="8091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Singleton</a:t>
            </a:r>
            <a:r>
              <a:rPr lang="en-US" sz="3600" dirty="0"/>
              <a:t> – Ensure a class has only one instance and provide a global point of access to it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Service Locator </a:t>
            </a:r>
            <a:r>
              <a:rPr lang="en-US" sz="3600" dirty="0"/>
              <a:t>– Make a service available globally and decouple the calling class from the dependent object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Command</a:t>
            </a:r>
            <a:r>
              <a:rPr lang="en-US" sz="3600" dirty="0"/>
              <a:t> – Encapsulate a request as an object, allowing delayed execution, undo and replay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962" y="1185168"/>
            <a:ext cx="11010900" cy="5044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Authenticator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26604" y="1805474"/>
            <a:ext cx="3178696" cy="578882"/>
          </a:xfrm>
          <a:prstGeom prst="wedgeRoundRectCallout">
            <a:avLst>
              <a:gd name="adj1" fmla="val -61822"/>
              <a:gd name="adj2" fmla="val 79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88993" y="3004661"/>
            <a:ext cx="2875223" cy="1055608"/>
          </a:xfrm>
          <a:prstGeom prst="wedgeRoundRectCallout">
            <a:avLst>
              <a:gd name="adj1" fmla="val -48457"/>
              <a:gd name="adj2" fmla="val 78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85012" y="2438401"/>
            <a:ext cx="2681400" cy="2530842"/>
            <a:chOff x="8532812" y="2605288"/>
            <a:chExt cx="2681400" cy="3869957"/>
          </a:xfrm>
        </p:grpSpPr>
        <p:sp>
          <p:nvSpPr>
            <p:cNvPr id="9" name="Rectangle 8"/>
            <p:cNvSpPr/>
            <p:nvPr/>
          </p:nvSpPr>
          <p:spPr>
            <a:xfrm>
              <a:off x="8532812" y="2605288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2812" y="4059455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32812" y="5513622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C</a:t>
              </a:r>
            </a:p>
          </p:txBody>
        </p:sp>
      </p:grp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Project structure is important as an application is scaled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performance can be improved by following certain guidelines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Design Patterns define a common approach to solving certain development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31F49-C139-43D4-8ABF-FE1440B0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n-US" dirty="0" smtClean="0"/>
              <a:t>Practices and </a:t>
            </a:r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02673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06395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1" y="1928434"/>
            <a:ext cx="6248402" cy="21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</a:t>
            </a:r>
          </a:p>
          <a:p>
            <a:r>
              <a:rPr lang="en-US" sz="4000" dirty="0"/>
              <a:t>Maintainability</a:t>
            </a:r>
          </a:p>
          <a:p>
            <a:r>
              <a:rPr lang="en-US" sz="4000" dirty="0"/>
              <a:t>Manageability</a:t>
            </a:r>
          </a:p>
          <a:p>
            <a:r>
              <a:rPr lang="en-US" sz="4000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4412" y="1861284"/>
            <a:ext cx="5334000" cy="3929916"/>
            <a:chOff x="5942012" y="1676400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5942012" y="1676400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6012" y="1676400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5942012" y="2506479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6012" y="2506479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5942012" y="3336558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6012" y="3336558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5942012" y="4166637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6012" y="4166637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5942012" y="4996716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6012" y="4996716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can be split into sections: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– entity classes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(optional) 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projects for each layer of your app</a:t>
            </a:r>
          </a:p>
          <a:p>
            <a:r>
              <a:rPr lang="en-US" dirty="0"/>
              <a:t>From an Empty Solution, </a:t>
            </a:r>
            <a:r>
              <a:rPr lang="en-US" dirty="0">
                <a:solidFill>
                  <a:schemeClr val="accent1"/>
                </a:solidFill>
              </a:rPr>
              <a:t>right click </a:t>
            </a:r>
            <a:r>
              <a:rPr lang="en-US" dirty="0"/>
              <a:t>and select </a:t>
            </a:r>
            <a:r>
              <a:rPr lang="en-US" dirty="0">
                <a:solidFill>
                  <a:schemeClr val="accent1"/>
                </a:solidFill>
              </a:rPr>
              <a:t>New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1" y="2743200"/>
            <a:ext cx="797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.Models</a:t>
            </a:r>
          </a:p>
          <a:p>
            <a:r>
              <a:rPr lang="en-US" dirty="0"/>
              <a:t>Create POCO classes as usual inside the new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Models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86" y="1976437"/>
            <a:ext cx="7447052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data connection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4" y="1904999"/>
            <a:ext cx="743543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11360</TotalTime>
  <Words>1137</Words>
  <Application>Microsoft Office PowerPoint</Application>
  <PresentationFormat>Custom</PresentationFormat>
  <Paragraphs>234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Best Practices and Architecture</vt:lpstr>
      <vt:lpstr>Table of Contents</vt:lpstr>
      <vt:lpstr>Questions</vt:lpstr>
      <vt:lpstr>Project Structure</vt:lpstr>
      <vt:lpstr>Importance of Organized Code</vt:lpstr>
      <vt:lpstr>Project Organization</vt:lpstr>
      <vt:lpstr>Project Organization in Visual Studio</vt:lpstr>
      <vt:lpstr>Create the Models Project</vt:lpstr>
      <vt:lpstr>Create the Data Layer Project</vt:lpstr>
      <vt:lpstr>Create the Data Layer Project (2)</vt:lpstr>
      <vt:lpstr>Create the Client Project</vt:lpstr>
      <vt:lpstr>Create the Client Project (2)</vt:lpstr>
      <vt:lpstr>Usage Optimization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Summary</vt:lpstr>
      <vt:lpstr>Best Practices and Architecture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250</cp:revision>
  <dcterms:created xsi:type="dcterms:W3CDTF">2014-01-02T17:00:34Z</dcterms:created>
  <dcterms:modified xsi:type="dcterms:W3CDTF">2018-07-12T18:17:49Z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