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408" r:id="rId5"/>
    <p:sldId id="475" r:id="rId6"/>
    <p:sldId id="481" r:id="rId7"/>
    <p:sldId id="486" r:id="rId8"/>
    <p:sldId id="453" r:id="rId9"/>
    <p:sldId id="474" r:id="rId10"/>
    <p:sldId id="476" r:id="rId11"/>
    <p:sldId id="487" r:id="rId12"/>
    <p:sldId id="485" r:id="rId13"/>
    <p:sldId id="461" r:id="rId14"/>
    <p:sldId id="462" r:id="rId15"/>
    <p:sldId id="494" r:id="rId16"/>
    <p:sldId id="495" r:id="rId17"/>
    <p:sldId id="496" r:id="rId18"/>
    <p:sldId id="499" r:id="rId19"/>
    <p:sldId id="490" r:id="rId20"/>
    <p:sldId id="492" r:id="rId21"/>
    <p:sldId id="498" r:id="rId22"/>
    <p:sldId id="491" r:id="rId23"/>
    <p:sldId id="497" r:id="rId24"/>
    <p:sldId id="488" r:id="rId25"/>
    <p:sldId id="500" r:id="rId26"/>
    <p:sldId id="501" r:id="rId27"/>
    <p:sldId id="502" r:id="rId28"/>
    <p:sldId id="503" r:id="rId29"/>
    <p:sldId id="477" r:id="rId30"/>
    <p:sldId id="465" r:id="rId31"/>
    <p:sldId id="466" r:id="rId32"/>
    <p:sldId id="467" r:id="rId33"/>
    <p:sldId id="469" r:id="rId34"/>
    <p:sldId id="470" r:id="rId35"/>
    <p:sldId id="472" r:id="rId36"/>
    <p:sldId id="473" r:id="rId37"/>
    <p:sldId id="349" r:id="rId38"/>
    <p:sldId id="504" r:id="rId39"/>
    <p:sldId id="505" r:id="rId40"/>
    <p:sldId id="506" r:id="rId41"/>
    <p:sldId id="404" r:id="rId42"/>
    <p:sldId id="482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Introduction to ORM" id="{DEC7EB40-21A7-498D-9510-2B689D106646}">
          <p14:sldIdLst>
            <p14:sldId id="475"/>
            <p14:sldId id="481"/>
            <p14:sldId id="486"/>
            <p14:sldId id="453"/>
          </p14:sldIdLst>
        </p14:section>
        <p14:section name="Entity Framework" id="{EA0EEF64-29BD-458D-9961-DB0A619EA29C}">
          <p14:sldIdLst>
            <p14:sldId id="474"/>
            <p14:sldId id="476"/>
            <p14:sldId id="487"/>
            <p14:sldId id="485"/>
            <p14:sldId id="461"/>
            <p14:sldId id="462"/>
          </p14:sldIdLst>
        </p14:section>
        <p14:section name="Entity Classes" id="{835EEA4F-FF01-4E8C-9FBC-6AF1E50E8706}">
          <p14:sldIdLst>
            <p14:sldId id="494"/>
            <p14:sldId id="495"/>
            <p14:sldId id="496"/>
            <p14:sldId id="499"/>
          </p14:sldIdLst>
        </p14:section>
        <p14:section name="DbSet" id="{1A44B4ED-8B5C-4F6E-862A-E248C0F41725}">
          <p14:sldIdLst>
            <p14:sldId id="490"/>
            <p14:sldId id="492"/>
            <p14:sldId id="498"/>
          </p14:sldIdLst>
        </p14:section>
        <p14:section name="DbContext" id="{C00845FD-6FA4-4C5B-BD95-7E421D7BFA03}">
          <p14:sldIdLst>
            <p14:sldId id="491"/>
            <p14:sldId id="497"/>
          </p14:sldIdLst>
        </p14:section>
        <p14:section name="Change Tracker" id="{29700A88-C201-4182-B6BC-90F255A3F95D}">
          <p14:sldIdLst>
            <p14:sldId id="488"/>
            <p14:sldId id="500"/>
            <p14:sldId id="501"/>
            <p14:sldId id="502"/>
            <p14:sldId id="503"/>
          </p14:sldIdLst>
        </p14:section>
        <p14:section name="Reading Data with Entity Framework" id="{77F45782-4B23-49CB-9CF9-C7DB84B7F97F}">
          <p14:sldIdLst>
            <p14:sldId id="477"/>
            <p14:sldId id="465"/>
            <p14:sldId id="466"/>
            <p14:sldId id="467"/>
          </p14:sldIdLst>
        </p14:section>
        <p14:section name="Create, Update and Delete using Entity Framework" id="{F50AECD3-DB70-45C0-939F-624F539B3F89}">
          <p14:sldIdLst>
            <p14:sldId id="469"/>
            <p14:sldId id="470"/>
            <p14:sldId id="472"/>
            <p14:sldId id="473"/>
          </p14:sldIdLst>
        </p14:section>
        <p14:section name="Conclusion" id="{10E03AB1-9AA8-4E86-9A64-D741901E50A2}">
          <p14:sldIdLst>
            <p14:sldId id="349"/>
            <p14:sldId id="504"/>
            <p14:sldId id="505"/>
            <p14:sldId id="506"/>
            <p14:sldId id="404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6" autoAdjust="0"/>
    <p:restoredTop sz="94533" autoAdjust="0"/>
  </p:normalViewPr>
  <p:slideViewPr>
    <p:cSldViewPr>
      <p:cViewPr varScale="1">
        <p:scale>
          <a:sx n="86" d="100"/>
          <a:sy n="86" d="100"/>
        </p:scale>
        <p:origin x="43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28-Jun-18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7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97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5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7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0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B9311-73B2-471D-AD89-622496877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79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3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ORM Fundamentals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67485" y="3517288"/>
            <a:ext cx="256300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ORM Frameworks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999412" y="4290742"/>
            <a:ext cx="1242163" cy="1383599"/>
            <a:chOff x="3969890" y="-38224"/>
            <a:chExt cx="2016224" cy="2245796"/>
          </a:xfrm>
        </p:grpSpPr>
        <p:pic>
          <p:nvPicPr>
            <p:cNvPr id="16" name="Picture 2" descr="database, storage icon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890" y="191348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146033" y="-38224"/>
              <a:ext cx="1709985" cy="114900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4000" b="1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SQL</a:t>
              </a:r>
            </a:p>
          </p:txBody>
        </p:sp>
      </p:grp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320148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BB7A0C-1FD6-4805-BA91-6B919CE82DA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8BCBB5-FA5A-4699-A3FE-37AE07967D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21663-F9E2-4EF6-B7E3-491458B02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data model (</a:t>
            </a:r>
            <a:r>
              <a:rPr lang="en-US" dirty="0">
                <a:solidFill>
                  <a:schemeClr val="accent1"/>
                </a:solidFill>
              </a:rPr>
              <a:t>database-first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Classes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DbContext</a:t>
            </a:r>
            <a:r>
              <a:rPr lang="en-US" dirty="0"/>
              <a:t> (with </a:t>
            </a:r>
            <a:r>
              <a:rPr lang="en-US" dirty="0" err="1">
                <a:solidFill>
                  <a:schemeClr val="accent1"/>
                </a:solidFill>
              </a:rPr>
              <a:t>DbSets</a:t>
            </a:r>
            <a:r>
              <a:rPr lang="en-US" dirty="0"/>
              <a:t>)</a:t>
            </a:r>
          </a:p>
          <a:p>
            <a:r>
              <a:rPr lang="en-US" dirty="0"/>
              <a:t>Initialize </a:t>
            </a:r>
            <a:r>
              <a:rPr lang="en-US" dirty="0" err="1">
                <a:solidFill>
                  <a:schemeClr val="accent1"/>
                </a:solidFill>
              </a:rPr>
              <a:t>DbContext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Using connection string</a:t>
            </a:r>
          </a:p>
          <a:p>
            <a:r>
              <a:rPr lang="en-US" dirty="0"/>
              <a:t>Query data, using context</a:t>
            </a:r>
          </a:p>
          <a:p>
            <a:r>
              <a:rPr lang="en-US" dirty="0"/>
              <a:t>Manipulate data (add/remove/update entities)</a:t>
            </a:r>
          </a:p>
          <a:p>
            <a:r>
              <a:rPr lang="en-US" dirty="0"/>
              <a:t>Context gets persisted into database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Workflow: Overview</a:t>
            </a:r>
          </a:p>
        </p:txBody>
      </p:sp>
    </p:spTree>
    <p:extLst>
      <p:ext uri="{BB962C8B-B14F-4D97-AF65-F5344CB8AC3E}">
        <p14:creationId xmlns:p14="http://schemas.microsoft.com/office/powerpoint/2010/main" val="31911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First</a:t>
            </a:r>
            <a:r>
              <a:rPr lang="en-US" dirty="0"/>
              <a:t> model models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classes after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232963" y="4033876"/>
            <a:ext cx="611188" cy="61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065212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30" y="3418083"/>
            <a:ext cx="3295650" cy="1850634"/>
          </a:xfrm>
          <a:prstGeom prst="roundRect">
            <a:avLst>
              <a:gd name="adj" fmla="val 10910"/>
            </a:avLst>
          </a:prstGeom>
        </p:spPr>
      </p:pic>
    </p:spTree>
    <p:extLst>
      <p:ext uri="{BB962C8B-B14F-4D97-AF65-F5344CB8AC3E}">
        <p14:creationId xmlns:p14="http://schemas.microsoft.com/office/powerpoint/2010/main" val="33652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  <a:latin typeface="+mj-lt"/>
              </a:rPr>
              <a:t>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 </a:t>
            </a:r>
            <a:r>
              <a:rPr lang="en-US" dirty="0"/>
              <a:t>(objects with their attributes and relations)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 class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1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 dirty="0"/>
              <a:t> Components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Associations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(relationship mappings)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navigation from one entity to another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1"/>
                </a:solidFill>
              </a:rPr>
              <a:t>MiniORM</a:t>
            </a:r>
            <a:r>
              <a:rPr lang="en-US" dirty="0"/>
              <a:t> supports </a:t>
            </a:r>
            <a:r>
              <a:rPr lang="en-US" dirty="0">
                <a:solidFill>
                  <a:schemeClr val="accent1"/>
                </a:solidFill>
              </a:rPr>
              <a:t>one-to-one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one-to-many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many-to-many</a:t>
            </a:r>
            <a:r>
              <a:rPr lang="en-US" dirty="0"/>
              <a:t> relationships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69007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Holders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A0D9F-40F7-4481-89AE-EB556A7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4" y="1359256"/>
            <a:ext cx="6095998" cy="2945256"/>
          </a:xfrm>
          <a:prstGeom prst="roundRect">
            <a:avLst>
              <a:gd name="adj" fmla="val 8070"/>
            </a:avLst>
          </a:prstGeom>
        </p:spPr>
      </p:pic>
    </p:spTree>
    <p:extLst>
      <p:ext uri="{BB962C8B-B14F-4D97-AF65-F5344CB8AC3E}">
        <p14:creationId xmlns:p14="http://schemas.microsoft.com/office/powerpoint/2010/main" val="99829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classes are regular C# classes</a:t>
            </a:r>
          </a:p>
          <a:p>
            <a:r>
              <a:rPr lang="en-US" dirty="0"/>
              <a:t>Used for storing the data from the DB in-memory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4250307" y="4025644"/>
            <a:ext cx="786828" cy="5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25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52" y="2740787"/>
            <a:ext cx="2869466" cy="30718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F3868A-8764-4C7E-908E-65FF6C1D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8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type properties</a:t>
            </a:r>
          </a:p>
          <a:p>
            <a:r>
              <a:rPr lang="en-US" dirty="0"/>
              <a:t>Point to relevant object, connected by foreign key</a:t>
            </a:r>
          </a:p>
          <a:p>
            <a:r>
              <a:rPr lang="en-US" dirty="0"/>
              <a:t>Set by the framework</a:t>
            </a:r>
          </a:p>
          <a:p>
            <a:r>
              <a:rPr lang="en-US" dirty="0"/>
              <a:t>Example: Employee’s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749424" y="3936298"/>
            <a:ext cx="9145588" cy="2658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Employee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Department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93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dirty="0">
                <a:solidFill>
                  <a:schemeClr val="accent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Classes: Navigation Properties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2224" y="4512143"/>
            <a:ext cx="10059988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Department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ICollection&lt;Employee&gt;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Employees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0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Specialized Collections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F5451-C1F0-4BA8-BE21-55610BE2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4" b="29457"/>
          <a:stretch/>
        </p:blipFill>
        <p:spPr>
          <a:xfrm>
            <a:off x="2694445" y="1233036"/>
            <a:ext cx="6799936" cy="3186564"/>
          </a:xfrm>
          <a:prstGeom prst="roundRect">
            <a:avLst>
              <a:gd name="adj" fmla="val 4888"/>
            </a:avLst>
          </a:prstGeom>
        </p:spPr>
      </p:pic>
    </p:spTree>
    <p:extLst>
      <p:ext uri="{BB962C8B-B14F-4D97-AF65-F5344CB8AC3E}">
        <p14:creationId xmlns:p14="http://schemas.microsoft.com/office/powerpoint/2010/main" val="219555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collection with additional features</a:t>
            </a:r>
          </a:p>
          <a:p>
            <a:r>
              <a:rPr lang="en-US" dirty="0"/>
              <a:t>Each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dirty="0"/>
              <a:t> corresponds to a single database table</a:t>
            </a:r>
          </a:p>
          <a:p>
            <a:r>
              <a:rPr lang="en-US" dirty="0"/>
              <a:t>Inherits from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ICollection&lt;T&gt;</a:t>
            </a:r>
            <a:endParaRPr lang="en-US" noProof="1"/>
          </a:p>
          <a:p>
            <a:pPr lvl="1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foreach</a:t>
            </a:r>
            <a:r>
              <a:rPr lang="en-US" dirty="0"/>
              <a:t>-able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chemeClr val="accent1"/>
                </a:solidFill>
              </a:rPr>
              <a:t>LINQ</a:t>
            </a:r>
            <a:r>
              <a:rPr lang="en-US" dirty="0"/>
              <a:t> operations</a:t>
            </a:r>
          </a:p>
          <a:p>
            <a:r>
              <a:rPr lang="en-US" dirty="0"/>
              <a:t>Usually several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DbSets</a:t>
            </a:r>
            <a:r>
              <a:rPr lang="en-US" dirty="0"/>
              <a:t> are part of a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noProof="1"/>
              <a:t>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BBA6-76E6-4CBC-9504-201101A2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 Technologies: Basic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ORM: Advantages and Disadvantages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Writing an </a:t>
            </a:r>
            <a:r>
              <a:rPr lang="en-US" dirty="0">
                <a:solidFill>
                  <a:schemeClr val="accent1"/>
                </a:solidFill>
              </a:rPr>
              <a:t>ORM Framework </a:t>
            </a:r>
            <a:r>
              <a:rPr lang="en-US" dirty="0"/>
              <a:t>from Scratch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Retrieving Entities from Database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Mapping Navigation Properties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Change Tracking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Generating 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8385F33-8FBE-4BE0-BEAD-6623B1110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1139B-1478-4291-9430-6ACE58E3D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DbSet</a:t>
            </a:r>
            <a:r>
              <a:rPr lang="en-US" dirty="0"/>
              <a:t> tracks its own entities through a change tracker</a:t>
            </a:r>
          </a:p>
          <a:p>
            <a:r>
              <a:rPr lang="en-US" dirty="0"/>
              <a:t>Has every other feature of an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ICollection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/>
              <a:t>Adding/Updating elements</a:t>
            </a:r>
          </a:p>
          <a:p>
            <a:pPr lvl="1"/>
            <a:r>
              <a:rPr lang="en-US" dirty="0"/>
              <a:t>Removing an entity/a range of entities</a:t>
            </a:r>
          </a:p>
          <a:p>
            <a:pPr lvl="1"/>
            <a:r>
              <a:rPr lang="en-US" dirty="0"/>
              <a:t>Checking for element </a:t>
            </a:r>
            <a:r>
              <a:rPr lang="en-US" dirty="0">
                <a:solidFill>
                  <a:schemeClr val="accent1"/>
                </a:solidFill>
              </a:rPr>
              <a:t>existence</a:t>
            </a:r>
          </a:p>
          <a:p>
            <a:pPr lvl="1"/>
            <a:r>
              <a:rPr lang="en-US" dirty="0"/>
              <a:t>Accessing the </a:t>
            </a: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 of elements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  <a:r>
              <a:rPr lang="en-US" noProof="1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5562600"/>
            <a:ext cx="10363200" cy="820600"/>
          </a:xfrm>
        </p:spPr>
        <p:txBody>
          <a:bodyPr/>
          <a:lstStyle/>
          <a:p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6AF5-2B4D-4A8F-BB3D-57543918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13" t="-7978" r="-9813" b="-8589"/>
          <a:stretch/>
        </p:blipFill>
        <p:spPr>
          <a:xfrm>
            <a:off x="3326907" y="1143000"/>
            <a:ext cx="5535012" cy="3844686"/>
          </a:xfrm>
          <a:prstGeom prst="roundRect">
            <a:avLst>
              <a:gd name="adj" fmla="val 8215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5667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DbSet&lt;T&gt;</a:t>
            </a:r>
          </a:p>
          <a:p>
            <a:r>
              <a:rPr lang="en-US" dirty="0"/>
              <a:t>Responsible for populating the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  <a:r>
              <a:rPr lang="en-US" dirty="0"/>
              <a:t>, which inherits from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89012" y="3936298"/>
            <a:ext cx="10821988" cy="2613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SoftUniDbContext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DbContext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&lt;Employee&gt; Employees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&lt;Department&gt; Departments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&lt;Project&gt; Projects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DbSet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&lt;EmployeeProject&gt; EmployeesProjects { get;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01A1A0-62D0-40D8-BF6E-DFB9462D2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1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1BA20B-A0F4-465B-B6CF-ED757FC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ChangeTracker</a:t>
            </a:r>
            <a:r>
              <a:rPr lang="en-US" dirty="0"/>
              <a:t>&lt;T&gt;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Tracking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2E25B-42E3-4FBC-9F63-E676701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838200"/>
            <a:ext cx="6858000" cy="3839914"/>
          </a:xfrm>
          <a:prstGeom prst="roundRect">
            <a:avLst>
              <a:gd name="adj" fmla="val 3938"/>
            </a:avLst>
          </a:prstGeom>
        </p:spPr>
      </p:pic>
    </p:spTree>
    <p:extLst>
      <p:ext uri="{BB962C8B-B14F-4D97-AF65-F5344CB8AC3E}">
        <p14:creationId xmlns:p14="http://schemas.microsoft.com/office/powerpoint/2010/main" val="1177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for tracking changes</a:t>
            </a:r>
          </a:p>
          <a:p>
            <a:r>
              <a:rPr lang="en-US" dirty="0"/>
              <a:t>Holds 3 collections: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entities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Added</a:t>
            </a:r>
            <a:r>
              <a:rPr lang="en-US" dirty="0"/>
              <a:t> entities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Removed</a:t>
            </a:r>
            <a:r>
              <a:rPr lang="en-US" dirty="0"/>
              <a:t> entities</a:t>
            </a:r>
          </a:p>
          <a:p>
            <a:r>
              <a:rPr lang="en-US" dirty="0"/>
              <a:t>Also can track </a:t>
            </a:r>
            <a:r>
              <a:rPr lang="en-US" dirty="0">
                <a:solidFill>
                  <a:schemeClr val="accent1"/>
                </a:solidFill>
              </a:rPr>
              <a:t>modified entities</a:t>
            </a:r>
          </a:p>
          <a:p>
            <a:pPr lvl="1"/>
            <a:r>
              <a:rPr lang="en-US" dirty="0"/>
              <a:t>Through </a:t>
            </a:r>
            <a:r>
              <a:rPr lang="en-US" dirty="0">
                <a:solidFill>
                  <a:schemeClr val="accent1"/>
                </a:solidFill>
              </a:rPr>
              <a:t>cloning entities</a:t>
            </a:r>
            <a:r>
              <a:rPr lang="en-US" dirty="0"/>
              <a:t> at initialization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ChangeTracker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E9B7757-4C28-4043-8B2A-71E6E504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9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F38A9-6F28-4CA2-B364-A410A6C7C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clones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new blank instance of entity</a:t>
            </a:r>
          </a:p>
          <a:p>
            <a:pPr lvl="1"/>
            <a:r>
              <a:rPr lang="en-US" dirty="0"/>
              <a:t>Find all properties, which are valid SQL types</a:t>
            </a:r>
          </a:p>
          <a:p>
            <a:pPr lvl="1"/>
            <a:r>
              <a:rPr lang="en-US" dirty="0"/>
              <a:t>Set blank instance’s property values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ChangeTracker</a:t>
            </a:r>
            <a:r>
              <a:rPr lang="en-US" dirty="0"/>
              <a:t>&lt;T&gt;: Cloning Entities</a:t>
            </a:r>
          </a:p>
        </p:txBody>
      </p:sp>
    </p:spTree>
    <p:extLst>
      <p:ext uri="{BB962C8B-B14F-4D97-AF65-F5344CB8AC3E}">
        <p14:creationId xmlns:p14="http://schemas.microsoft.com/office/powerpoint/2010/main" val="414830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B8E8A-AD94-4F9C-BD1A-515B6B427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366-E843-40BC-8582-927F959B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Process: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BBD02-D989-48C4-BB86-B69D72D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ChangeTracker</a:t>
            </a:r>
            <a:r>
              <a:rPr lang="en-US" dirty="0"/>
              <a:t>&lt;T&gt;: Cloning Entities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FAEB-1CCD-4453-9694-C036D2379762}"/>
              </a:ext>
            </a:extLst>
          </p:cNvPr>
          <p:cNvSpPr txBox="1">
            <a:spLocks/>
          </p:cNvSpPr>
          <p:nvPr/>
        </p:nvSpPr>
        <p:spPr>
          <a:xfrm>
            <a:off x="528636" y="1761932"/>
            <a:ext cx="11128376" cy="494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 static List&lt;T&gt; CloneEntities(IEnumerable&lt;T&gt; entities)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var clonedEntities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List&lt;T&gt;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var propertiesToClone = </a:t>
            </a:r>
            <a:r>
              <a:rPr lang="en-US" b="1" i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get properties with SQL types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foreach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(var entity in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entities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var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clonedEntity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Activator.CreateInstance&lt;T&gt;()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foreach (var property in propertiesToClone) 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var value = property.GetValue(entity);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property.SetValue(clonedEntity, value);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clonedEntities.Add(clonedEntity);</a:t>
            </a:r>
          </a:p>
          <a:p>
            <a:pPr>
              <a:lnSpc>
                <a:spcPct val="85000"/>
              </a:lnSpc>
              <a:spcAft>
                <a:spcPts val="120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clonedEntities;</a:t>
            </a:r>
          </a:p>
          <a:p>
            <a:pPr>
              <a:lnSpc>
                <a:spcPct val="8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0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0418F-741B-46F8-B576-9A0DABF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ORM Framework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242878-7C6A-40D5-A01B-4F1D2E23A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A56589-F385-46AB-A659-9547959BB067}"/>
              </a:ext>
            </a:extLst>
          </p:cNvPr>
          <p:cNvGrpSpPr/>
          <p:nvPr/>
        </p:nvGrpSpPr>
        <p:grpSpPr>
          <a:xfrm>
            <a:off x="1282492" y="605998"/>
            <a:ext cx="9623840" cy="4173149"/>
            <a:chOff x="1242729" y="605998"/>
            <a:chExt cx="9623840" cy="417314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DE1F19-E28E-4BD8-B0D5-1433BB9A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128454">
              <a:off x="2134702" y="693227"/>
              <a:ext cx="4710112" cy="3706519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DA4917-C880-407F-8CFE-D810A8010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55975">
              <a:off x="1242729" y="605998"/>
              <a:ext cx="4493286" cy="282338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FBE698-ACB9-455F-8C18-F33BA085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95865">
              <a:off x="5561144" y="766313"/>
              <a:ext cx="5305425" cy="16383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8D1D83-EB47-41E4-B69B-EE6BAF8DD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2225"/>
            <a:stretch/>
          </p:blipFill>
          <p:spPr>
            <a:xfrm rot="525869">
              <a:off x="6052230" y="2039157"/>
              <a:ext cx="3825024" cy="273999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31E4E2CA-F9A4-429E-BCF8-90B1205D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863" y="1366297"/>
            <a:ext cx="4309099" cy="2404795"/>
          </a:xfrm>
          <a:prstGeom prst="roundRect">
            <a:avLst>
              <a:gd name="adj" fmla="val 13132"/>
            </a:avLst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1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Querying the DB using </a:t>
            </a:r>
            <a:r>
              <a:rPr lang="en-US" dirty="0" err="1"/>
              <a:t>MiniORM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19" y="1244412"/>
            <a:ext cx="5335588" cy="3556188"/>
          </a:xfrm>
          <a:prstGeom prst="roundRect">
            <a:avLst>
              <a:gd name="adj" fmla="val 8184"/>
            </a:avLst>
          </a:prstGeom>
        </p:spPr>
      </p:pic>
    </p:spTree>
    <p:extLst>
      <p:ext uri="{BB962C8B-B14F-4D97-AF65-F5344CB8AC3E}">
        <p14:creationId xmlns:p14="http://schemas.microsoft.com/office/powerpoint/2010/main" val="978746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create instance of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In the constructor you can pass a database connection string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properties: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 entity classes (tables) are listed as properties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DbSet&lt;Employee&gt;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828800"/>
            <a:ext cx="100615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SoftUniDbContext(connectionString);</a:t>
            </a:r>
          </a:p>
        </p:txBody>
      </p:sp>
    </p:spTree>
    <p:extLst>
      <p:ext uri="{BB962C8B-B14F-4D97-AF65-F5344CB8AC3E}">
        <p14:creationId xmlns:p14="http://schemas.microsoft.com/office/powerpoint/2010/main" val="10814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bg-BG" b="1" dirty="0">
              <a:solidFill>
                <a:prstClr val="white"/>
              </a:solidFill>
            </a:endParaRPr>
          </a:p>
          <a:p>
            <a:pPr marL="0" lvl="0" indent="0" algn="ctr">
              <a:buNone/>
            </a:pPr>
            <a:r>
              <a:rPr lang="en-US" sz="7200" b="1" dirty="0">
                <a:solidFill>
                  <a:srgbClr val="FBEEDC">
                    <a:lumMod val="75000"/>
                  </a:srgbClr>
                </a:solidFill>
              </a:rPr>
              <a:t>sli.do</a:t>
            </a:r>
            <a:br>
              <a:rPr lang="en-US" sz="6000" b="1" dirty="0">
                <a:solidFill>
                  <a:prstClr val="white"/>
                </a:solidFill>
              </a:rPr>
            </a:br>
            <a:r>
              <a:rPr lang="en-US" sz="11500" b="1" noProof="1">
                <a:solidFill>
                  <a:prstClr val="white"/>
                </a:solidFill>
              </a:rPr>
              <a:t>#CSharpDB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Executing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492921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class SoftUniDbContext : DbContext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 public DbSet&lt;Employee&gt; Employees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DbSet&lt;Project&gt; Projects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public DbSet&lt;Department&gt; Departments { get;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25097"/>
            <a:ext cx="8764588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SoftUniDbContext(connectionString)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We can also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4345126"/>
            <a:ext cx="97536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context.Projects.Single(e =&gt; e.Id == 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1828800"/>
            <a:ext cx="9753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SoftUniDbContext(connectionString)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.ToList();</a:t>
            </a:r>
          </a:p>
        </p:txBody>
      </p:sp>
    </p:spTree>
    <p:extLst>
      <p:ext uri="{BB962C8B-B14F-4D97-AF65-F5344CB8AC3E}">
        <p14:creationId xmlns:p14="http://schemas.microsoft.com/office/powerpoint/2010/main" val="6672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86719"/>
            <a:ext cx="7467600" cy="30014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MiniORM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35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Entities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"Judge System"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43278" y="5611767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67846" y="197370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Project</a:t>
            </a: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80731" y="4218858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object to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4105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/>
              <a:t> allows modifying entity properties and persisting them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load an entity, modify it and call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DbContext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automatically tracks all changes made on its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Existing Entities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2" y="4346138"/>
            <a:ext cx="105011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context.Employees.First();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05567" y="5648581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27812" y="4178791"/>
            <a:ext cx="2237371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42011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SaveChanges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method performs the delete action in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10366376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673" y="3200400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21608" y="4925960"/>
            <a:ext cx="3500539" cy="941440"/>
          </a:xfrm>
          <a:prstGeom prst="wedgeRoundRectCallout">
            <a:avLst>
              <a:gd name="adj1" fmla="val -67309"/>
              <a:gd name="adj2" fmla="val -257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338308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7996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ORM frameworks map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database schema </a:t>
            </a:r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sz="3200" dirty="0"/>
              <a:t> in a programming language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sz="3200" dirty="0"/>
              <a:t> can be used to query the DB through the DB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012" y="3505200"/>
            <a:ext cx="8610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669D-3335-4F5F-9A35-6E34888441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ORM Fundamentals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00392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03184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Introduction to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3" y="945572"/>
            <a:ext cx="6705598" cy="3702628"/>
          </a:xfrm>
          <a:prstGeom prst="roundRect">
            <a:avLst>
              <a:gd name="adj" fmla="val 10811"/>
            </a:avLst>
          </a:prstGeom>
        </p:spPr>
      </p:pic>
    </p:spTree>
    <p:extLst>
      <p:ext uri="{BB962C8B-B14F-4D97-AF65-F5344CB8AC3E}">
        <p14:creationId xmlns:p14="http://schemas.microsoft.com/office/powerpoint/2010/main" val="99760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Object-Relational Mapping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allows manipulating </a:t>
            </a:r>
            <a:r>
              <a:rPr lang="en-US" dirty="0">
                <a:solidFill>
                  <a:schemeClr val="accent1"/>
                </a:solidFill>
              </a:rPr>
              <a:t>databases</a:t>
            </a:r>
            <a:r>
              <a:rPr lang="en-US" dirty="0"/>
              <a:t> using common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C#/Java/etc.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classes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04671F-D956-4239-AA23-481C051B4C69}"/>
              </a:ext>
            </a:extLst>
          </p:cNvPr>
          <p:cNvSpPr/>
          <p:nvPr/>
        </p:nvSpPr>
        <p:spPr>
          <a:xfrm>
            <a:off x="4250307" y="4482844"/>
            <a:ext cx="786828" cy="50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25" y="33528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52" y="3197987"/>
            <a:ext cx="2869466" cy="3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3358A-E5FB-4DC5-A600-0A7A40F9E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 frameworks </a:t>
            </a:r>
            <a:r>
              <a:rPr lang="en-US" dirty="0"/>
              <a:t>typically provide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functionality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generate </a:t>
            </a:r>
            <a:r>
              <a:rPr lang="en-US" dirty="0"/>
              <a:t>SQL to perform data operations</a:t>
            </a:r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 </a:t>
            </a:r>
            <a:r>
              <a:rPr lang="en-US" dirty="0"/>
              <a:t>from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First</a:t>
            </a:r>
            <a:r>
              <a:rPr lang="en-US" dirty="0"/>
              <a:t> model)</a:t>
            </a:r>
          </a:p>
          <a:p>
            <a:pPr lvl="1"/>
            <a:r>
              <a:rPr lang="en-US" dirty="0"/>
              <a:t>Create database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schema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model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en-US" dirty="0"/>
              <a:t> model)</a:t>
            </a:r>
          </a:p>
          <a:p>
            <a:pPr lvl="1"/>
            <a:r>
              <a:rPr lang="en-US" dirty="0"/>
              <a:t>Query data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object-oriented</a:t>
            </a:r>
            <a:r>
              <a:rPr lang="en-US" dirty="0"/>
              <a:t> API (e.g.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Frameworks: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BB82A-3464-4FE0-98B1-642CE64F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514598"/>
            <a:ext cx="4648200" cy="1984625"/>
          </a:xfrm>
          <a:prstGeom prst="roundRect">
            <a:avLst>
              <a:gd name="adj" fmla="val 9957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4FE45-3AE0-4FEC-91BA-CFBD1498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2702049"/>
            <a:ext cx="4886325" cy="1609725"/>
          </a:xfrm>
          <a:prstGeom prst="roundRect">
            <a:avLst>
              <a:gd name="adj" fmla="val 10049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827712" y="3311832"/>
            <a:ext cx="533400" cy="39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1482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and Disadvantages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Object-relational mapping (ORM) advantages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 productivity: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less code</a:t>
            </a:r>
          </a:p>
          <a:p>
            <a:pPr lvl="1">
              <a:lnSpc>
                <a:spcPct val="100000"/>
              </a:lnSpc>
            </a:pPr>
            <a:r>
              <a:rPr lang="da-DK" dirty="0"/>
              <a:t>Abstract from differences between </a:t>
            </a:r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da-DK" dirty="0"/>
              <a:t> and </a:t>
            </a:r>
            <a:r>
              <a:rPr lang="da-DK" dirty="0">
                <a:solidFill>
                  <a:schemeClr val="tx2">
                    <a:lumMod val="75000"/>
                  </a:schemeClr>
                </a:solidFill>
              </a:rPr>
              <a:t>relational</a:t>
            </a:r>
            <a:r>
              <a:rPr lang="da-DK" dirty="0"/>
              <a:t> world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CRUD operations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n-US" dirty="0"/>
              <a:t>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Disadvantages: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Reduced performance </a:t>
            </a:r>
            <a:r>
              <a:rPr lang="en-US" dirty="0"/>
              <a:t>(due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overhead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autogenerated SQL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flexibility (some operations are hard to implement)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Custom ORM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862" y="1676400"/>
            <a:ext cx="4309099" cy="2404795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6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Designed after </a:t>
            </a:r>
            <a:r>
              <a:rPr lang="en-US" dirty="0">
                <a:solidFill>
                  <a:schemeClr val="accent1"/>
                </a:solidFill>
              </a:rPr>
              <a:t>Entity Framework Core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LINQ-based data queries and </a:t>
            </a:r>
            <a:r>
              <a:rPr lang="en-US" dirty="0">
                <a:solidFill>
                  <a:schemeClr val="accent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Maps navigation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Maps collections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One-to-many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MiniORM</a:t>
            </a:r>
            <a:r>
              <a:rPr lang="en-US" dirty="0"/>
              <a:t> Core: Overview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43D900-189E-4912-A72E-39F386E1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9812" y="3657600"/>
            <a:ext cx="4080499" cy="2277219"/>
          </a:xfrm>
          <a:prstGeom prst="roundRect">
            <a:avLst>
              <a:gd name="adj" fmla="val 131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5168</TotalTime>
  <Words>1764</Words>
  <Application>Microsoft Office PowerPoint</Application>
  <PresentationFormat>Custom</PresentationFormat>
  <Paragraphs>324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ORM Fundamentals</vt:lpstr>
      <vt:lpstr>Table of Contents</vt:lpstr>
      <vt:lpstr>Questions</vt:lpstr>
      <vt:lpstr>Introduction to ORM</vt:lpstr>
      <vt:lpstr>What is ORM?</vt:lpstr>
      <vt:lpstr>ORM Frameworks: Features</vt:lpstr>
      <vt:lpstr>ORM Advantages and Disadvantages</vt:lpstr>
      <vt:lpstr>Custom ORM Framework</vt:lpstr>
      <vt:lpstr>MiniORM Core: Overview</vt:lpstr>
      <vt:lpstr>MiniORM Core Workflow: Overview</vt:lpstr>
      <vt:lpstr>Database First Model</vt:lpstr>
      <vt:lpstr>MiniORM Components</vt:lpstr>
      <vt:lpstr>MiniORM Components (2)</vt:lpstr>
      <vt:lpstr>Entity Classes</vt:lpstr>
      <vt:lpstr>Entity Classes</vt:lpstr>
      <vt:lpstr>Entity Classes: Navigation Properties</vt:lpstr>
      <vt:lpstr>Entity Classes: Navigation Properties (2)</vt:lpstr>
      <vt:lpstr>DbSet&lt;T&gt;</vt:lpstr>
      <vt:lpstr>DbSet&lt;T&gt; Class</vt:lpstr>
      <vt:lpstr>DbSet&lt;T&gt; Features</vt:lpstr>
      <vt:lpstr>DbContext</vt:lpstr>
      <vt:lpstr>DbContext Class</vt:lpstr>
      <vt:lpstr>ChangeTracker&lt;T&gt;</vt:lpstr>
      <vt:lpstr>ChangeTracker&lt;T&gt;</vt:lpstr>
      <vt:lpstr>ChangeTracker&lt;T&gt;: Cloning Entities</vt:lpstr>
      <vt:lpstr>ChangeTracker&lt;T&gt;: Cloning Entities (2)</vt:lpstr>
      <vt:lpstr>Writing an ORM Framework</vt:lpstr>
      <vt:lpstr>Reading Data</vt:lpstr>
      <vt:lpstr>Using DbContext Class</vt:lpstr>
      <vt:lpstr>Reading Data with LINQ Query</vt:lpstr>
      <vt:lpstr>Reading Data with LINQ Query</vt:lpstr>
      <vt:lpstr>CRUD Operations</vt:lpstr>
      <vt:lpstr>Creating New Entities</vt:lpstr>
      <vt:lpstr>Updating Existing Entities</vt:lpstr>
      <vt:lpstr>Deleting Existing Data</vt:lpstr>
      <vt:lpstr>Summary</vt:lpstr>
      <vt:lpstr>ORM Fundamentals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232</cp:revision>
  <dcterms:created xsi:type="dcterms:W3CDTF">2014-01-02T17:00:34Z</dcterms:created>
  <dcterms:modified xsi:type="dcterms:W3CDTF">2018-06-28T10:33:59Z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