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  <p:sldMasterId id="2147483668" r:id="rId3"/>
  </p:sldMasterIdLst>
  <p:notesMasterIdLst>
    <p:notesMasterId r:id="rId40"/>
  </p:notesMasterIdLst>
  <p:handoutMasterIdLst>
    <p:handoutMasterId r:id="rId41"/>
  </p:handoutMasterIdLst>
  <p:sldIdLst>
    <p:sldId id="274" r:id="rId4"/>
    <p:sldId id="276" r:id="rId5"/>
    <p:sldId id="408" r:id="rId6"/>
    <p:sldId id="409" r:id="rId7"/>
    <p:sldId id="410" r:id="rId8"/>
    <p:sldId id="411" r:id="rId9"/>
    <p:sldId id="415" r:id="rId10"/>
    <p:sldId id="416" r:id="rId11"/>
    <p:sldId id="417" r:id="rId12"/>
    <p:sldId id="418" r:id="rId13"/>
    <p:sldId id="419" r:id="rId14"/>
    <p:sldId id="440" r:id="rId15"/>
    <p:sldId id="441" r:id="rId16"/>
    <p:sldId id="420" r:id="rId17"/>
    <p:sldId id="421" r:id="rId18"/>
    <p:sldId id="422" r:id="rId19"/>
    <p:sldId id="423" r:id="rId20"/>
    <p:sldId id="427" r:id="rId21"/>
    <p:sldId id="443" r:id="rId22"/>
    <p:sldId id="428" r:id="rId23"/>
    <p:sldId id="429" r:id="rId24"/>
    <p:sldId id="447" r:id="rId25"/>
    <p:sldId id="431" r:id="rId26"/>
    <p:sldId id="432" r:id="rId27"/>
    <p:sldId id="433" r:id="rId28"/>
    <p:sldId id="434" r:id="rId29"/>
    <p:sldId id="435" r:id="rId30"/>
    <p:sldId id="436" r:id="rId31"/>
    <p:sldId id="437" r:id="rId32"/>
    <p:sldId id="442" r:id="rId33"/>
    <p:sldId id="349" r:id="rId34"/>
    <p:sldId id="444" r:id="rId35"/>
    <p:sldId id="445" r:id="rId36"/>
    <p:sldId id="446" r:id="rId37"/>
    <p:sldId id="404" r:id="rId38"/>
    <p:sldId id="438" r:id="rId3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08"/>
          </p14:sldIdLst>
        </p14:section>
        <p14:section name="Executing Native SQL Queries" id="{4DFE60C6-C186-4E28-B29B-7A8223A36CC7}">
          <p14:sldIdLst>
            <p14:sldId id="409"/>
            <p14:sldId id="410"/>
            <p14:sldId id="411"/>
          </p14:sldIdLst>
        </p14:section>
        <p14:section name="Object State" id="{C4587F40-8A5A-443B-BD83-6893B6B2A5C4}">
          <p14:sldIdLst>
            <p14:sldId id="415"/>
            <p14:sldId id="416"/>
            <p14:sldId id="417"/>
            <p14:sldId id="418"/>
            <p14:sldId id="419"/>
          </p14:sldIdLst>
        </p14:section>
        <p14:section name="Stored Procedures" id="{252FBB27-2A4E-4DC4-A8EA-A2BCDC6BCA69}">
          <p14:sldIdLst>
            <p14:sldId id="440"/>
            <p14:sldId id="441"/>
          </p14:sldIdLst>
        </p14:section>
        <p14:section name="Batch Operations" id="{0EFE8341-2E1F-4E1C-BB05-B7FCD80BB05A}">
          <p14:sldIdLst>
            <p14:sldId id="420"/>
            <p14:sldId id="421"/>
            <p14:sldId id="422"/>
            <p14:sldId id="423"/>
          </p14:sldIdLst>
        </p14:section>
        <p14:section name="Loading Types" id="{3DE13AF7-116F-430C-9D04-1F882CDDCA33}">
          <p14:sldIdLst>
            <p14:sldId id="427"/>
            <p14:sldId id="443"/>
            <p14:sldId id="428"/>
            <p14:sldId id="429"/>
            <p14:sldId id="447"/>
          </p14:sldIdLst>
        </p14:section>
        <p14:section name="Concurrency Checks" id="{174800A7-EBC4-4778-9BC8-C1909A02261A}">
          <p14:sldIdLst>
            <p14:sldId id="431"/>
            <p14:sldId id="432"/>
            <p14:sldId id="433"/>
            <p14:sldId id="434"/>
          </p14:sldIdLst>
        </p14:section>
        <p14:section name="Cascade Operations" id="{97E6C650-D341-49AF-BCFF-AFB3F5A2BB18}">
          <p14:sldIdLst>
            <p14:sldId id="435"/>
            <p14:sldId id="436"/>
            <p14:sldId id="437"/>
            <p14:sldId id="442"/>
          </p14:sldIdLst>
        </p14:section>
        <p14:section name="Conclusion" id="{10E03AB1-9AA8-4E86-9A64-D741901E50A2}">
          <p14:sldIdLst>
            <p14:sldId id="349"/>
            <p14:sldId id="444"/>
            <p14:sldId id="445"/>
            <p14:sldId id="446"/>
            <p14:sldId id="404"/>
            <p14:sldId id="4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384" autoAdjust="0"/>
  </p:normalViewPr>
  <p:slideViewPr>
    <p:cSldViewPr>
      <p:cViewPr varScale="1">
        <p:scale>
          <a:sx n="79" d="100"/>
          <a:sy n="79" d="100"/>
        </p:scale>
        <p:origin x="101" y="26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microsoft.com/office/2015/10/relationships/revisionInfo" Target="revisionInfo.xml"/><Relationship Id="rId20" Type="http://schemas.openxmlformats.org/officeDocument/2006/relationships/slide" Target="slides/slide17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0521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57434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751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66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363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information</a:t>
            </a:r>
            <a:r>
              <a:rPr lang="en-US" baseline="0" dirty="0"/>
              <a:t> on how tom make stored procedures for Insert, update and delete - https://msdn.microsoft.com/en-us/library/dn468673(v=vs.113).aspx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900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https://weblogs.asp.net/pwelter34/entity-framework-batch-update-and-future-queries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44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158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823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868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00E6EA-AAE5-4393-A18C-5F25977A9C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E82EE0-F873-4A2A-9905-A727542392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603711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6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6533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-164998" y="916096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448430" y="3248284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262132" y="2455429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3877964" y="2025853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681374" y="1498789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556582" y="2300748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595499" y="1910250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5958093" y="4185177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526053" y="4973072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449873" y="5209304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3816150" y="472110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700448" y="5556898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564931" y="3847302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237387" y="5258002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4972839" y="5461109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288795" y="4785832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148777" y="51921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119223" y="242335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346551" y="143327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655924" y="255875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153803" y="120525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087514" y="4865199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2907153" y="1116639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267918" y="5761976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2285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73516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3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Z.EntityFramework.Plus.EFCor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s://softuni.bg/courses/databases-basics-ms-sql-server" TargetMode="Externa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://www.indeavr.com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hyperlink" Target="http://xs-software.com/" TargetMode="External"/><Relationship Id="rId5" Type="http://schemas.openxmlformats.org/officeDocument/2006/relationships/hyperlink" Target="http://www.softwaregroup-bg.com/" TargetMode="External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nor.bg/" TargetMode="External"/><Relationship Id="rId13" Type="http://schemas.openxmlformats.org/officeDocument/2006/relationships/image" Target="../media/image41.png"/><Relationship Id="rId3" Type="http://schemas.openxmlformats.org/officeDocument/2006/relationships/hyperlink" Target="https://aeternity.com/" TargetMode="External"/><Relationship Id="rId7" Type="http://schemas.openxmlformats.org/officeDocument/2006/relationships/image" Target="../media/image38.jpeg"/><Relationship Id="rId12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liebherr.com/en/deu/start/start-page.html" TargetMode="External"/><Relationship Id="rId11" Type="http://schemas.openxmlformats.org/officeDocument/2006/relationships/image" Target="../media/image40.png"/><Relationship Id="rId5" Type="http://schemas.openxmlformats.org/officeDocument/2006/relationships/image" Target="../media/image37.png"/><Relationship Id="rId10" Type="http://schemas.openxmlformats.org/officeDocument/2006/relationships/hyperlink" Target="https://www.sbtech.com/" TargetMode="External"/><Relationship Id="rId4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2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EF Advanced Querying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Performance Optimizations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606141" y="3256284"/>
            <a:ext cx="1494641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Advanced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Querying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799" y="3429000"/>
            <a:ext cx="1905000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Picture 15" descr="http://www.iconarchive.com/icons/tpdkdesign.net/refresh-cl/256/Windows-Table-icon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032">
            <a:off x="9546793" y="4919460"/>
            <a:ext cx="1524000" cy="1524000"/>
          </a:xfrm>
          <a:prstGeom prst="rect">
            <a:avLst/>
          </a:prstGeom>
          <a:noFill/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936" y="4833682"/>
            <a:ext cx="1629896" cy="16298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763DF1B-F01E-4D94-9159-6F5A6CF6D98A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25730" y="3716474"/>
            <a:ext cx="2253081" cy="2438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96F65F-67BC-40A2-9939-C0E8A4952E5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When is an object detached?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When we get the object from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DbContext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then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Dispose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Manually: by setting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EntryState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Detached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Detaching Objects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6136" y="3352800"/>
            <a:ext cx="1033337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 GetEmployeeById(int id)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(var SoftUniDbContext = new SoftUniDbContext())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SoftUniDbContext.Employees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.First(p =&gt; p.EmployeeID == id);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049671" y="5244775"/>
            <a:ext cx="2971800" cy="971498"/>
          </a:xfrm>
          <a:prstGeom prst="wedgeRoundRectCallout">
            <a:avLst>
              <a:gd name="adj1" fmla="val -63100"/>
              <a:gd name="adj2" fmla="val -3019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Returned employee</a:t>
            </a:r>
            <a:br>
              <a:rPr lang="en-US" sz="26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6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is detached</a:t>
            </a:r>
          </a:p>
        </p:txBody>
      </p:sp>
    </p:spTree>
    <p:extLst>
      <p:ext uri="{BB962C8B-B14F-4D97-AF65-F5344CB8AC3E}">
        <p14:creationId xmlns:p14="http://schemas.microsoft.com/office/powerpoint/2010/main" val="149041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When we want to update a detached object we need to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reattach it </a:t>
            </a:r>
            <a:r>
              <a:rPr lang="en-US" dirty="0"/>
              <a:t>and then update it: change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Attached</a:t>
            </a:r>
            <a:r>
              <a:rPr lang="en-US" dirty="0"/>
              <a:t> state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Attaching Objects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3436" y="2538948"/>
            <a:ext cx="10518776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UpdateName(Employee employee, string newName)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using (var SoftUniDbContext = new SoftUniDbContext())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var entry = SoftUniDbContext.Entry(employee);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entry.State = EntityState.Added;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employee.FirstName = newName;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SoftUniDbContext.SaveChanges();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420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971" y="1295085"/>
            <a:ext cx="5484884" cy="3152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412" y="4157662"/>
            <a:ext cx="1450286" cy="49053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14599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Stored Procedures can be executed via SQL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a Stored Procedure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2476" y="1905000"/>
            <a:ext cx="1057973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noProof="1">
                <a:solidFill>
                  <a:srgbClr val="F3BE60"/>
                </a:solidFill>
              </a:rPr>
              <a:t>CREATE</a:t>
            </a:r>
            <a:r>
              <a:rPr lang="en-US" sz="3200" noProof="1"/>
              <a:t> </a:t>
            </a:r>
            <a:r>
              <a:rPr lang="en-US" sz="3200" noProof="1">
                <a:solidFill>
                  <a:srgbClr val="F3BE60"/>
                </a:solidFill>
              </a:rPr>
              <a:t>PROCEDURE</a:t>
            </a:r>
            <a:r>
              <a:rPr lang="en-US" sz="3200" noProof="1"/>
              <a:t> UpdateAge @param </a:t>
            </a:r>
            <a:r>
              <a:rPr lang="en-US" sz="3200" noProof="1">
                <a:solidFill>
                  <a:srgbClr val="F3BE60"/>
                </a:solidFill>
              </a:rPr>
              <a:t>int</a:t>
            </a:r>
          </a:p>
          <a:p>
            <a:r>
              <a:rPr lang="en-US" sz="3200" noProof="1">
                <a:solidFill>
                  <a:srgbClr val="F3BE60"/>
                </a:solidFill>
              </a:rPr>
              <a:t>AS</a:t>
            </a:r>
            <a:r>
              <a:rPr lang="en-US" sz="3200" noProof="1"/>
              <a:t> </a:t>
            </a:r>
          </a:p>
          <a:p>
            <a:r>
              <a:rPr lang="en-US" sz="3200" noProof="1">
                <a:solidFill>
                  <a:srgbClr val="F3BE60"/>
                </a:solidFill>
              </a:rPr>
              <a:t>UPDATE</a:t>
            </a:r>
            <a:r>
              <a:rPr lang="en-US" sz="3200" noProof="1"/>
              <a:t> Employees </a:t>
            </a:r>
            <a:r>
              <a:rPr lang="en-US" sz="3200" noProof="1">
                <a:solidFill>
                  <a:srgbClr val="F3BE60"/>
                </a:solidFill>
              </a:rPr>
              <a:t>SET</a:t>
            </a:r>
            <a:r>
              <a:rPr lang="en-US" sz="3200" noProof="1"/>
              <a:t> Age = Age + @param;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2476" y="3936298"/>
            <a:ext cx="1057973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noProof="1"/>
              <a:t>var ageParameter = new </a:t>
            </a:r>
            <a:r>
              <a:rPr lang="en-US" sz="3200" noProof="1">
                <a:solidFill>
                  <a:srgbClr val="F3BE60"/>
                </a:solidFill>
              </a:rPr>
              <a:t>SqlParameter</a:t>
            </a:r>
            <a:r>
              <a:rPr lang="en-US" sz="3200" noProof="1"/>
              <a:t>("@age", </a:t>
            </a:r>
            <a:r>
              <a:rPr lang="en-US" sz="3200" noProof="1">
                <a:solidFill>
                  <a:srgbClr val="F3BE60"/>
                </a:solidFill>
              </a:rPr>
              <a:t>5</a:t>
            </a:r>
            <a:r>
              <a:rPr lang="en-US" sz="3200" noProof="1"/>
              <a:t>);</a:t>
            </a:r>
          </a:p>
          <a:p>
            <a:r>
              <a:rPr lang="en-US" sz="3200" noProof="1"/>
              <a:t>var query = "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EXEC UpdateAge @age</a:t>
            </a:r>
            <a:r>
              <a:rPr lang="en-US" sz="3200" noProof="1"/>
              <a:t>";</a:t>
            </a:r>
          </a:p>
          <a:p>
            <a:r>
              <a:rPr lang="en-US" sz="3200" noProof="1"/>
              <a:t>context.Database.ExecuteSqlCommand(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query</a:t>
            </a:r>
            <a:r>
              <a:rPr lang="en-US" sz="3200" noProof="1"/>
              <a:t>,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ageParameter</a:t>
            </a:r>
            <a:r>
              <a:rPr lang="en-US" sz="3200" noProof="1"/>
              <a:t>);</a:t>
            </a:r>
            <a:endParaRPr lang="en-US" sz="3200" noProof="1">
              <a:solidFill>
                <a:srgbClr val="F3BE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69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328" y="1295400"/>
            <a:ext cx="5484884" cy="3152775"/>
          </a:xfrm>
          <a:prstGeom prst="rect">
            <a:avLst/>
          </a:prstGeom>
          <a:scene3d>
            <a:camera prst="perspectiveContrastingRightFacing">
              <a:rot lat="4602" lon="19221408" rev="263104"/>
            </a:camera>
            <a:lightRig rig="threePt" dir="t"/>
          </a:scene3d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Operations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Multiple Update and Delete in Single Query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779712" y="1556496"/>
            <a:ext cx="6629400" cy="2939304"/>
            <a:chOff x="2894012" y="1295400"/>
            <a:chExt cx="6629400" cy="2939304"/>
          </a:xfrm>
        </p:grpSpPr>
        <p:sp>
          <p:nvSpPr>
            <p:cNvPr id="5" name="Rectangle 4"/>
            <p:cNvSpPr/>
            <p:nvPr/>
          </p:nvSpPr>
          <p:spPr>
            <a:xfrm>
              <a:off x="2894012" y="1295400"/>
              <a:ext cx="1752600" cy="5334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Update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94012" y="2097368"/>
              <a:ext cx="1752600" cy="5334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Update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894012" y="2899336"/>
              <a:ext cx="1752600" cy="5334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Update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94012" y="3701304"/>
              <a:ext cx="1752600" cy="5334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Update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08612" y="2527300"/>
              <a:ext cx="1752600" cy="5334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Batch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770812" y="2527300"/>
              <a:ext cx="1752600" cy="5334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Query</a:t>
              </a:r>
            </a:p>
          </p:txBody>
        </p:sp>
        <p:cxnSp>
          <p:nvCxnSpPr>
            <p:cNvPr id="14" name="Connector: Elbow 13"/>
            <p:cNvCxnSpPr>
              <a:cxnSpLocks/>
              <a:stCxn id="5" idx="3"/>
              <a:endCxn id="11" idx="1"/>
            </p:cNvCxnSpPr>
            <p:nvPr/>
          </p:nvCxnSpPr>
          <p:spPr>
            <a:xfrm>
              <a:off x="4646612" y="1562100"/>
              <a:ext cx="762000" cy="1231900"/>
            </a:xfrm>
            <a:prstGeom prst="bentConnector3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/>
            <p:cNvCxnSpPr>
              <a:cxnSpLocks/>
              <a:stCxn id="8" idx="3"/>
              <a:endCxn id="11" idx="1"/>
            </p:cNvCxnSpPr>
            <p:nvPr/>
          </p:nvCxnSpPr>
          <p:spPr>
            <a:xfrm>
              <a:off x="4646612" y="2364068"/>
              <a:ext cx="762000" cy="429932"/>
            </a:xfrm>
            <a:prstGeom prst="bentConnector3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/>
            <p:cNvCxnSpPr>
              <a:cxnSpLocks/>
              <a:stCxn id="9" idx="3"/>
              <a:endCxn id="11" idx="1"/>
            </p:cNvCxnSpPr>
            <p:nvPr/>
          </p:nvCxnSpPr>
          <p:spPr>
            <a:xfrm flipV="1">
              <a:off x="4646612" y="2794000"/>
              <a:ext cx="762000" cy="372036"/>
            </a:xfrm>
            <a:prstGeom prst="bentConnector3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/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4646612" y="2794000"/>
              <a:ext cx="762000" cy="1174004"/>
            </a:xfrm>
            <a:prstGeom prst="bentConnector3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/>
            <p:cNvCxnSpPr>
              <a:cxnSpLocks/>
              <a:stCxn id="11" idx="3"/>
              <a:endCxn id="12" idx="1"/>
            </p:cNvCxnSpPr>
            <p:nvPr/>
          </p:nvCxnSpPr>
          <p:spPr>
            <a:xfrm>
              <a:off x="7161212" y="2794000"/>
              <a:ext cx="609600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686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 Framework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does not </a:t>
            </a:r>
            <a:r>
              <a:rPr lang="en-US" dirty="0"/>
              <a:t>support bulk operations</a:t>
            </a:r>
          </a:p>
          <a:p>
            <a:r>
              <a:rPr lang="en-US" noProof="1">
                <a:solidFill>
                  <a:schemeClr val="accent1"/>
                </a:solidFill>
              </a:rPr>
              <a:t>Z.EntityFramework.Plus </a:t>
            </a:r>
            <a:r>
              <a:rPr lang="en-US" dirty="0"/>
              <a:t>gives you the ability to perform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bulk update/delete </a:t>
            </a:r>
            <a:r>
              <a:rPr lang="en-US" dirty="0"/>
              <a:t>of entities</a:t>
            </a:r>
          </a:p>
          <a:p>
            <a:r>
              <a:rPr lang="en-US" dirty="0"/>
              <a:t>Install </a:t>
            </a:r>
            <a:r>
              <a:rPr lang="en-US" noProof="1">
                <a:hlinkClick r:id="rId3"/>
              </a:rPr>
              <a:t>Z.EntityFramework.Plus.EFCore</a:t>
            </a:r>
            <a:r>
              <a:rPr lang="en-US" dirty="0"/>
              <a:t> as a NuGet package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EntityFramework-Plus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6D9860-37E5-4096-83F8-A274FF550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4114800"/>
            <a:ext cx="103632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Install-Package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Z.EntityFramework.Plus.EFCore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59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 all users where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FirstName</a:t>
            </a:r>
            <a:r>
              <a:rPr lang="en-US" dirty="0"/>
              <a:t> matches given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Delete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27724" y="1981200"/>
            <a:ext cx="103333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context.Employees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.Where(u =&gt; u.FirstName == "Pesho")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Delete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t="52612" b="14920"/>
          <a:stretch/>
        </p:blipFill>
        <p:spPr>
          <a:xfrm>
            <a:off x="1054765" y="4216400"/>
            <a:ext cx="10079296" cy="1817180"/>
          </a:xfrm>
          <a:prstGeom prst="rect">
            <a:avLst/>
          </a:prstGeom>
        </p:spPr>
      </p:pic>
      <p:sp>
        <p:nvSpPr>
          <p:cNvPr id="5" name="Arrow: Down 4"/>
          <p:cNvSpPr/>
          <p:nvPr/>
        </p:nvSpPr>
        <p:spPr>
          <a:xfrm>
            <a:off x="5788024" y="3562697"/>
            <a:ext cx="609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6025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all Employees with name “</a:t>
            </a:r>
            <a:r>
              <a:rPr lang="en-US" dirty="0" err="1"/>
              <a:t>Nasko</a:t>
            </a:r>
            <a:r>
              <a:rPr lang="en-US" dirty="0"/>
              <a:t>” to “</a:t>
            </a:r>
            <a:r>
              <a:rPr lang="en-US" dirty="0" err="1"/>
              <a:t>Plamen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Update all Employees’ age to 99 who have the name “</a:t>
            </a:r>
            <a:r>
              <a:rPr lang="en-US" noProof="1"/>
              <a:t>Plamen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Update: Syntax</a:t>
            </a:r>
            <a:endParaRPr lang="en-US" noProof="1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98512" y="1837511"/>
            <a:ext cx="10591800" cy="12464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context.Employees</a:t>
            </a:r>
          </a:p>
          <a:p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.Where(t =&gt; t.Name == "Nasko")</a:t>
            </a:r>
          </a:p>
          <a:p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Update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(u =&gt; new Employee() {Name = "Plamen"});</a:t>
            </a:r>
            <a:endParaRPr lang="en-US" sz="25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8E428D-FAA3-4C57-AF91-6635D4C55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2" y="3950952"/>
            <a:ext cx="10591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IQueryable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&lt;Employee&gt; employees = context.Employees</a:t>
            </a:r>
          </a:p>
          <a:p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.Where(employee =&gt; employee.Name == "Plamen");</a:t>
            </a:r>
          </a:p>
          <a:p>
            <a:endParaRPr lang="en-US" sz="25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employees.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Update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(employee =&gt; new Employee() { Age = 99 });</a:t>
            </a:r>
          </a:p>
        </p:txBody>
      </p:sp>
    </p:spTree>
    <p:extLst>
      <p:ext uri="{BB962C8B-B14F-4D97-AF65-F5344CB8AC3E}">
        <p14:creationId xmlns:p14="http://schemas.microsoft.com/office/powerpoint/2010/main" val="76290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Loading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Lazy, Eager and Explicit Loading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70513" y="2161709"/>
            <a:ext cx="1447800" cy="1447800"/>
          </a:xfrm>
          <a:prstGeom prst="rect">
            <a:avLst/>
          </a:prstGeom>
          <a:solidFill>
            <a:schemeClr val="accent3"/>
          </a:solidFill>
          <a:ln>
            <a:noFill/>
          </a:ln>
          <a:scene3d>
            <a:camera prst="isometricTopUp"/>
            <a:lightRig rig="threePt" dir="t"/>
          </a:scene3d>
          <a:sp3d extrusionH="12128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Arrow: Up 6"/>
          <p:cNvSpPr/>
          <p:nvPr/>
        </p:nvSpPr>
        <p:spPr>
          <a:xfrm>
            <a:off x="5618162" y="1981200"/>
            <a:ext cx="952501" cy="762000"/>
          </a:xfrm>
          <a:prstGeom prst="upArrow">
            <a:avLst/>
          </a:prstGeom>
          <a:solidFill>
            <a:schemeClr val="accent4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4126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3BE60"/>
                </a:solidFill>
              </a:rPr>
              <a:t>Explicit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loading</a:t>
            </a:r>
            <a:r>
              <a:rPr lang="en-US" dirty="0"/>
              <a:t> loads all records when they’re needed</a:t>
            </a:r>
          </a:p>
          <a:p>
            <a:r>
              <a:rPr lang="en-US" dirty="0"/>
              <a:t>Performed with the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Collection()</a:t>
            </a:r>
            <a:r>
              <a:rPr lang="en-US" dirty="0"/>
              <a:t>.</a:t>
            </a:r>
            <a:r>
              <a:rPr lang="en-US" dirty="0">
                <a:solidFill>
                  <a:schemeClr val="accent1"/>
                </a:solidFill>
              </a:rPr>
              <a:t>Load()</a:t>
            </a:r>
            <a:r>
              <a:rPr lang="en-US" dirty="0"/>
              <a:t> 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Loading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A6F648-A0EA-4EFC-A2D8-95FC82FBD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2554684"/>
            <a:ext cx="97536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employee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context.Employees.First();</a:t>
            </a:r>
          </a:p>
          <a:p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context.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Entry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(employee)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Reference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(e =&gt; 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Department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Load()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context.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Entry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(employee)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Collection(e =&gt; e.EmployeeProjects)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Load()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1052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Native SQL Queries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Object State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Batch Operations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Stored Procedures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Concurrency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Cascade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813" y="1079295"/>
            <a:ext cx="2438400" cy="2438400"/>
          </a:xfrm>
          <a:prstGeom prst="rect">
            <a:avLst/>
          </a:prstGeom>
        </p:spPr>
      </p:pic>
      <p:pic>
        <p:nvPicPr>
          <p:cNvPr id="8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705A80E4-3D7F-4146-9CA5-A0B50484A2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4CB7C5-C579-4740-B959-CEE0031E005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977" y="3733496"/>
            <a:ext cx="1973095" cy="1973095"/>
          </a:xfrm>
          <a:prstGeom prst="roundRect">
            <a:avLst>
              <a:gd name="adj" fmla="val 9022"/>
            </a:avLst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3BE60"/>
                </a:solidFill>
              </a:rPr>
              <a:t>Eager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loading</a:t>
            </a:r>
            <a:r>
              <a:rPr lang="en-US" dirty="0"/>
              <a:t> loads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 related records</a:t>
            </a:r>
            <a:r>
              <a:rPr lang="en-US" dirty="0"/>
              <a:t> of an entity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at once</a:t>
            </a:r>
          </a:p>
          <a:p>
            <a:r>
              <a:rPr lang="en-US" dirty="0"/>
              <a:t>Performed with the </a:t>
            </a:r>
            <a:r>
              <a:rPr lang="en-US" dirty="0">
                <a:solidFill>
                  <a:schemeClr val="accent1"/>
                </a:solidFill>
              </a:rPr>
              <a:t>Include</a:t>
            </a:r>
            <a:r>
              <a:rPr lang="en-US" dirty="0"/>
              <a:t> 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Loading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1412" y="2667000"/>
            <a:ext cx="9753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context.Towns.</a:t>
            </a:r>
            <a:r>
              <a:rPr lang="en-US" sz="2800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Include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("Employees");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1412" y="3453735"/>
            <a:ext cx="9753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context.Towns.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Include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(town =&gt; town.Employees);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A6F648-A0EA-4EFC-A2D8-95FC82FBD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4265310"/>
            <a:ext cx="97536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context.Employees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Include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(employee =&gt; employee.Address)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ThenInclude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(address =&gt; address.Town)</a:t>
            </a:r>
          </a:p>
        </p:txBody>
      </p:sp>
    </p:spTree>
    <p:extLst>
      <p:ext uri="{BB962C8B-B14F-4D97-AF65-F5344CB8AC3E}">
        <p14:creationId xmlns:p14="http://schemas.microsoft.com/office/powerpoint/2010/main" val="126533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Lazy Loading </a:t>
            </a:r>
            <a:r>
              <a:rPr lang="en-US" dirty="0">
                <a:solidFill>
                  <a:schemeClr val="accent1"/>
                </a:solidFill>
              </a:rPr>
              <a:t>delays</a:t>
            </a:r>
            <a:r>
              <a:rPr lang="en-US" dirty="0"/>
              <a:t> loading of data until it is used</a:t>
            </a:r>
          </a:p>
          <a:p>
            <a:r>
              <a:rPr lang="en-US" dirty="0"/>
              <a:t>EF Core </a:t>
            </a:r>
            <a:r>
              <a:rPr lang="en-US" dirty="0" smtClean="0"/>
              <a:t>enable</a:t>
            </a:r>
            <a:r>
              <a:rPr lang="en-US" dirty="0"/>
              <a:t>s</a:t>
            </a:r>
            <a:r>
              <a:rPr lang="en-US" dirty="0" smtClean="0"/>
              <a:t> </a:t>
            </a:r>
            <a:r>
              <a:rPr lang="en-US" dirty="0"/>
              <a:t>lazy-loading for any navigation property that can be </a:t>
            </a:r>
            <a:r>
              <a:rPr lang="en-US" dirty="0">
                <a:solidFill>
                  <a:schemeClr val="accent1"/>
                </a:solidFill>
              </a:rPr>
              <a:t>overridden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Offers better performance in certain cases</a:t>
            </a:r>
          </a:p>
          <a:p>
            <a:pPr lvl="1"/>
            <a:r>
              <a:rPr lang="en-US" dirty="0" smtClean="0"/>
              <a:t>Less </a:t>
            </a:r>
            <a:r>
              <a:rPr lang="en-US" dirty="0"/>
              <a:t>RAM usage</a:t>
            </a:r>
          </a:p>
          <a:p>
            <a:pPr lvl="1"/>
            <a:r>
              <a:rPr lang="en-US" dirty="0"/>
              <a:t>Smaller result sets returned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89018D-F399-4930-A5E8-D04570767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94812" y="4037920"/>
            <a:ext cx="2362200" cy="237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0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Lazy Loading Proxies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Enable the package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Loading Proxies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3" y="1925494"/>
            <a:ext cx="1067160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Install-Package Microsoft.EntityFrameworkCore.Proxies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3276600"/>
            <a:ext cx="10671606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latin typeface="Consolas" panose="020B0609020204030204" pitchFamily="49" charset="0"/>
              </a:rPr>
              <a:t>void OnConfiguring (DbContextOptionsBuilder options) </a:t>
            </a:r>
          </a:p>
          <a:p>
            <a:r>
              <a:rPr lang="en-US" sz="2800" b="1" noProof="1" smtClean="0">
                <a:latin typeface="Consolas" panose="020B0609020204030204" pitchFamily="49" charset="0"/>
              </a:rPr>
              <a:t>{</a:t>
            </a:r>
          </a:p>
          <a:p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bg-BG" sz="2800" b="1" noProof="1" smtClean="0">
                <a:latin typeface="Consolas" panose="020B0609020204030204" pitchFamily="49" charset="0"/>
              </a:rPr>
              <a:t> </a:t>
            </a:r>
            <a:r>
              <a:rPr lang="en-US" sz="2800" b="1" noProof="1" smtClean="0">
                <a:latin typeface="Consolas" panose="020B0609020204030204" pitchFamily="49" charset="0"/>
              </a:rPr>
              <a:t>options </a:t>
            </a:r>
            <a:endParaRPr lang="bg-BG" sz="2800" b="1" noProof="1">
              <a:latin typeface="Consolas" panose="020B0609020204030204" pitchFamily="49" charset="0"/>
            </a:endParaRPr>
          </a:p>
          <a:p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bg-BG" sz="2800" b="1" noProof="1" smtClean="0">
                <a:latin typeface="Consolas" panose="020B0609020204030204" pitchFamily="49" charset="0"/>
              </a:rPr>
              <a:t>   </a:t>
            </a:r>
            <a:r>
              <a:rPr lang="en-US" sz="2800" b="1" noProof="1" smtClean="0">
                <a:latin typeface="Consolas" panose="020B0609020204030204" pitchFamily="49" charset="0"/>
              </a:rPr>
              <a:t>.</a:t>
            </a:r>
            <a:r>
              <a:rPr lang="en-US" sz="2800" b="1" noProof="1" smtClean="0">
                <a:solidFill>
                  <a:schemeClr val="accent1"/>
                </a:solidFill>
                <a:latin typeface="Consolas" panose="020B0609020204030204" pitchFamily="49" charset="0"/>
              </a:rPr>
              <a:t>UseLazyLoadingProxies</a:t>
            </a:r>
            <a:r>
              <a:rPr lang="en-US" sz="2800" b="1" noProof="1" smtClean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endParaRPr lang="bg-BG" sz="2800" b="1" noProof="1" smtClean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bg-BG" sz="2800" b="1" noProof="1" smtClean="0">
                <a:solidFill>
                  <a:schemeClr val="accent1"/>
                </a:solidFill>
                <a:latin typeface="Consolas" panose="020B0609020204030204" pitchFamily="49" charset="0"/>
              </a:rPr>
              <a:t>   </a:t>
            </a:r>
            <a:r>
              <a:rPr lang="en-US" sz="2800" b="1" noProof="1" smtClean="0">
                <a:latin typeface="Consolas" panose="020B0609020204030204" pitchFamily="49" charset="0"/>
              </a:rPr>
              <a:t>.</a:t>
            </a:r>
            <a:r>
              <a:rPr lang="en-US" sz="2800" b="1" noProof="1" smtClean="0">
                <a:latin typeface="Consolas" panose="020B0609020204030204" pitchFamily="49" charset="0"/>
              </a:rPr>
              <a:t>UseSqlServer(myConnectionString</a:t>
            </a:r>
            <a:r>
              <a:rPr lang="en-US" sz="2800" b="1" noProof="1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58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Checks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674" y="3508462"/>
            <a:ext cx="1041461" cy="10414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1648317"/>
            <a:ext cx="911279" cy="9112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808" y="1412362"/>
            <a:ext cx="1383191" cy="13831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462" y="2138609"/>
            <a:ext cx="1741902" cy="1741902"/>
          </a:xfrm>
          <a:prstGeom prst="rect">
            <a:avLst/>
          </a:prstGeom>
          <a:noFill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2668523"/>
            <a:ext cx="911279" cy="91127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3688730"/>
            <a:ext cx="911279" cy="911279"/>
          </a:xfrm>
          <a:prstGeom prst="rect">
            <a:avLst/>
          </a:prstGeom>
        </p:spPr>
      </p:pic>
      <p:sp>
        <p:nvSpPr>
          <p:cNvPr id="17" name="Arrow: Right 16"/>
          <p:cNvSpPr/>
          <p:nvPr/>
        </p:nvSpPr>
        <p:spPr>
          <a:xfrm>
            <a:off x="4113212" y="2923886"/>
            <a:ext cx="656171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rrow: Right 17"/>
          <p:cNvSpPr/>
          <p:nvPr/>
        </p:nvSpPr>
        <p:spPr>
          <a:xfrm rot="1580200">
            <a:off x="4540306" y="2164032"/>
            <a:ext cx="656171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Arrow: Right 18"/>
          <p:cNvSpPr/>
          <p:nvPr/>
        </p:nvSpPr>
        <p:spPr>
          <a:xfrm rot="20019800" flipV="1">
            <a:off x="4540306" y="3703226"/>
            <a:ext cx="656171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Arrow: Right 19"/>
          <p:cNvSpPr/>
          <p:nvPr/>
        </p:nvSpPr>
        <p:spPr>
          <a:xfrm rot="8738349">
            <a:off x="7034074" y="2221818"/>
            <a:ext cx="656171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Arrow: Right 20"/>
          <p:cNvSpPr/>
          <p:nvPr/>
        </p:nvSpPr>
        <p:spPr>
          <a:xfrm rot="12861651" flipV="1">
            <a:off x="7034074" y="3421882"/>
            <a:ext cx="656171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257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764D0A97-6847-4B1D-880D-CDBEE5C88040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24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1" cy="5570355"/>
          </a:xfrm>
        </p:spPr>
        <p:txBody>
          <a:bodyPr>
            <a:normAutofit/>
          </a:bodyPr>
          <a:lstStyle/>
          <a:p>
            <a:r>
              <a:rPr lang="en-US" dirty="0"/>
              <a:t>EF Core runs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optimistic concurrency </a:t>
            </a:r>
            <a:r>
              <a:rPr lang="en-US" dirty="0"/>
              <a:t>mode (no locking)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By default the conflict resolution</a:t>
            </a:r>
            <a:br>
              <a:rPr lang="en-US" dirty="0"/>
            </a:br>
            <a:r>
              <a:rPr lang="en-US" dirty="0"/>
              <a:t>strategy in EF is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last one wins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last change overwrites</a:t>
            </a:r>
            <a:br>
              <a:rPr lang="en-US" dirty="0"/>
            </a:br>
            <a:r>
              <a:rPr lang="en-US" dirty="0"/>
              <a:t>all previous concurrent changes</a:t>
            </a:r>
          </a:p>
          <a:p>
            <a:r>
              <a:rPr lang="en-US" dirty="0"/>
              <a:t>Enabling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first wins</a:t>
            </a:r>
            <a:r>
              <a:rPr lang="en-US" dirty="0"/>
              <a:t>" strategy for certain property in EF: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[ConcurrencyCheck]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Optimistic Concurrency Control in EF</a:t>
            </a:r>
          </a:p>
        </p:txBody>
      </p:sp>
    </p:spTree>
    <p:extLst>
      <p:ext uri="{BB962C8B-B14F-4D97-AF65-F5344CB8AC3E}">
        <p14:creationId xmlns:p14="http://schemas.microsoft.com/office/powerpoint/2010/main" val="215902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93FB62AE-EE50-4F95-955B-3019E753332C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25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One Wins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143000"/>
            <a:ext cx="10668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contextFirst = new 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SoftUniDbContext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lastProjectFirstUser = contextFirst.Projects.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lastProjectFirstUser.Name = "Changed by the First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The second user changes the same record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contextSecondUser = 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SoftUniDbContext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lastProjectSecond = contextSecondUser.Projects.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lastProjectSecond.Name = "Changed by the Second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Conflicting changes: last wins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contextFirst.SaveChanges();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contextSecondUser.SaveChanges();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551612" y="4572000"/>
            <a:ext cx="2590800" cy="533400"/>
          </a:xfrm>
          <a:prstGeom prst="wedgeRoundRectCallout">
            <a:avLst>
              <a:gd name="adj1" fmla="val -53982"/>
              <a:gd name="adj2" fmla="val 9901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Second user wins</a:t>
            </a:r>
          </a:p>
        </p:txBody>
      </p:sp>
    </p:spTree>
    <p:extLst>
      <p:ext uri="{BB962C8B-B14F-4D97-AF65-F5344CB8AC3E}">
        <p14:creationId xmlns:p14="http://schemas.microsoft.com/office/powerpoint/2010/main" val="398563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93FB62AE-EE50-4F95-955B-3019E753332C}" type="slidenum">
              <a:rPr lang="en-US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26</a:t>
            </a:fld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One Wins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143000"/>
            <a:ext cx="106680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context = 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SoftUniDbContext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lastTownFirstUser = contextFirst.Towns.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lastTownFirstUser.Name = "First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contextSecondUser = 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SoftUniDbContext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lastTownSecondUser = contextSecondUser.Towns.</a:t>
            </a:r>
            <a:r>
              <a:rPr lang="en-US" b="1" noProof="1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lastTownSecondUser.Name = "Second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context.SaveChanges();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contextSecondUser.SaveChanges();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84812" y="5257800"/>
            <a:ext cx="5395800" cy="675421"/>
          </a:xfrm>
          <a:prstGeom prst="wedgeRoundRectCallout">
            <a:avLst>
              <a:gd name="adj1" fmla="val -37155"/>
              <a:gd name="adj2" fmla="val -8738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DbUpdateConcurrencyException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A396E346-0915-4179-B777-1CAF25030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2250" y="3859823"/>
            <a:ext cx="2743200" cy="533400"/>
          </a:xfrm>
          <a:prstGeom prst="wedgeRoundRectCallout">
            <a:avLst>
              <a:gd name="adj1" fmla="val -66482"/>
              <a:gd name="adj2" fmla="val 3637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Changes get saved</a:t>
            </a:r>
          </a:p>
        </p:txBody>
      </p:sp>
    </p:spTree>
    <p:extLst>
      <p:ext uri="{BB962C8B-B14F-4D97-AF65-F5344CB8AC3E}">
        <p14:creationId xmlns:p14="http://schemas.microsoft.com/office/powerpoint/2010/main" val="155659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2813" y="4953000"/>
            <a:ext cx="10363200" cy="820600"/>
          </a:xfrm>
        </p:spPr>
        <p:txBody>
          <a:bodyPr/>
          <a:lstStyle/>
          <a:p>
            <a:r>
              <a:rPr lang="en-US" dirty="0"/>
              <a:t>Cascade Operations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Deleting Related Entities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122612" y="914400"/>
            <a:ext cx="5943600" cy="3872762"/>
            <a:chOff x="3275012" y="842366"/>
            <a:chExt cx="5943600" cy="3872762"/>
          </a:xfrm>
        </p:grpSpPr>
        <p:grpSp>
          <p:nvGrpSpPr>
            <p:cNvPr id="11" name="Group 10"/>
            <p:cNvGrpSpPr/>
            <p:nvPr/>
          </p:nvGrpSpPr>
          <p:grpSpPr>
            <a:xfrm>
              <a:off x="3275012" y="842366"/>
              <a:ext cx="2438400" cy="1104900"/>
              <a:chOff x="3427412" y="1485900"/>
              <a:chExt cx="2438400" cy="11049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427412" y="1905000"/>
                <a:ext cx="24384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427412" y="1485900"/>
                <a:ext cx="2438400" cy="4191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Client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427412" y="2133600"/>
                <a:ext cx="24384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427412" y="2362200"/>
                <a:ext cx="2438400" cy="228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027612" y="2229356"/>
              <a:ext cx="2438400" cy="1104900"/>
              <a:chOff x="3427412" y="1485900"/>
              <a:chExt cx="2438400" cy="1104900"/>
            </a:xfrm>
            <a:solidFill>
              <a:schemeClr val="accent3"/>
            </a:solidFill>
          </p:grpSpPr>
          <p:sp>
            <p:nvSpPr>
              <p:cNvPr id="13" name="Rectangle 12"/>
              <p:cNvSpPr/>
              <p:nvPr/>
            </p:nvSpPr>
            <p:spPr>
              <a:xfrm>
                <a:off x="3427412" y="1905000"/>
                <a:ext cx="2438400" cy="228600"/>
              </a:xfrm>
              <a:prstGeom prst="rect">
                <a:avLst/>
              </a:prstGeom>
              <a:grp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427412" y="1485900"/>
                <a:ext cx="2438400" cy="419100"/>
              </a:xfrm>
              <a:prstGeom prst="rect">
                <a:avLst/>
              </a:prstGeom>
              <a:grp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Order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427412" y="2133600"/>
                <a:ext cx="2438400" cy="228600"/>
              </a:xfrm>
              <a:prstGeom prst="rect">
                <a:avLst/>
              </a:prstGeom>
              <a:grp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427412" y="2362200"/>
                <a:ext cx="2438400" cy="228600"/>
              </a:xfrm>
              <a:prstGeom prst="rect">
                <a:avLst/>
              </a:prstGeom>
              <a:grp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780212" y="3610228"/>
              <a:ext cx="2438400" cy="1104900"/>
              <a:chOff x="3427412" y="1485900"/>
              <a:chExt cx="2438400" cy="1104900"/>
            </a:xfrm>
            <a:solidFill>
              <a:schemeClr val="accent4"/>
            </a:solidFill>
          </p:grpSpPr>
          <p:sp>
            <p:nvSpPr>
              <p:cNvPr id="18" name="Rectangle 17"/>
              <p:cNvSpPr/>
              <p:nvPr/>
            </p:nvSpPr>
            <p:spPr>
              <a:xfrm>
                <a:off x="3427412" y="1905000"/>
                <a:ext cx="2438400" cy="228600"/>
              </a:xfrm>
              <a:prstGeom prst="rect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427412" y="1485900"/>
                <a:ext cx="2438400" cy="419100"/>
              </a:xfrm>
              <a:prstGeom prst="rect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noProof="1"/>
                  <a:t>OrderProducts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427412" y="2133600"/>
                <a:ext cx="2438400" cy="228600"/>
              </a:xfrm>
              <a:prstGeom prst="rect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427412" y="2362200"/>
                <a:ext cx="2438400" cy="228600"/>
              </a:xfrm>
              <a:prstGeom prst="rect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cxnSp>
          <p:nvCxnSpPr>
            <p:cNvPr id="25" name="Connector: Elbow 24"/>
            <p:cNvCxnSpPr>
              <a:stCxn id="8" idx="3"/>
              <a:endCxn id="14" idx="0"/>
            </p:cNvCxnSpPr>
            <p:nvPr/>
          </p:nvCxnSpPr>
          <p:spPr>
            <a:xfrm>
              <a:off x="5713412" y="1051916"/>
              <a:ext cx="533400" cy="1177440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/>
            <p:cNvCxnSpPr>
              <a:cxnSpLocks/>
              <a:stCxn id="14" idx="3"/>
              <a:endCxn id="19" idx="0"/>
            </p:cNvCxnSpPr>
            <p:nvPr/>
          </p:nvCxnSpPr>
          <p:spPr>
            <a:xfrm>
              <a:off x="7466012" y="2438906"/>
              <a:ext cx="533400" cy="1171322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644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3BE60"/>
                </a:solidFill>
              </a:rPr>
              <a:t>Required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FK</a:t>
            </a:r>
            <a:r>
              <a:rPr lang="en-US" dirty="0"/>
              <a:t> with </a:t>
            </a:r>
            <a:r>
              <a:rPr lang="en-US" dirty="0">
                <a:solidFill>
                  <a:srgbClr val="F3BE60"/>
                </a:solidFill>
              </a:rPr>
              <a:t>cascade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delete</a:t>
            </a:r>
            <a:r>
              <a:rPr lang="en-US" dirty="0"/>
              <a:t> set to </a:t>
            </a:r>
            <a:r>
              <a:rPr lang="en-US" dirty="0">
                <a:solidFill>
                  <a:srgbClr val="F3BE60"/>
                </a:solidFill>
              </a:rPr>
              <a:t>true</a:t>
            </a:r>
            <a:r>
              <a:rPr lang="en-US" dirty="0"/>
              <a:t>, </a:t>
            </a:r>
            <a:r>
              <a:rPr lang="en-US" dirty="0">
                <a:solidFill>
                  <a:srgbClr val="F3BE60"/>
                </a:solidFill>
              </a:rPr>
              <a:t>deletes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everything</a:t>
            </a:r>
            <a:r>
              <a:rPr lang="en-US" dirty="0"/>
              <a:t> related to the deleted property</a:t>
            </a:r>
          </a:p>
          <a:p>
            <a:r>
              <a:rPr lang="en-US" dirty="0">
                <a:solidFill>
                  <a:srgbClr val="F3BE60"/>
                </a:solidFill>
              </a:rPr>
              <a:t>Required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FK</a:t>
            </a:r>
            <a:r>
              <a:rPr lang="en-US" dirty="0"/>
              <a:t> with </a:t>
            </a:r>
            <a:r>
              <a:rPr lang="en-US" dirty="0">
                <a:solidFill>
                  <a:srgbClr val="F3BE60"/>
                </a:solidFill>
              </a:rPr>
              <a:t>cascade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delete</a:t>
            </a:r>
            <a:r>
              <a:rPr lang="en-US" dirty="0"/>
              <a:t> set to </a:t>
            </a:r>
            <a:r>
              <a:rPr lang="en-US" dirty="0">
                <a:solidFill>
                  <a:srgbClr val="F3BE60"/>
                </a:solidFill>
              </a:rPr>
              <a:t>false</a:t>
            </a:r>
            <a:r>
              <a:rPr lang="en-US" dirty="0"/>
              <a:t>, </a:t>
            </a:r>
            <a:r>
              <a:rPr lang="en-US" dirty="0">
                <a:solidFill>
                  <a:srgbClr val="F3BE60"/>
                </a:solidFill>
              </a:rPr>
              <a:t>throws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exception</a:t>
            </a:r>
            <a:r>
              <a:rPr lang="en-US" dirty="0"/>
              <a:t> (it cannot leave the navigational property with no value) </a:t>
            </a:r>
          </a:p>
          <a:p>
            <a:r>
              <a:rPr lang="en-US" dirty="0">
                <a:solidFill>
                  <a:srgbClr val="F3BE60"/>
                </a:solidFill>
              </a:rPr>
              <a:t>Optional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FK</a:t>
            </a:r>
            <a:r>
              <a:rPr lang="en-US" dirty="0"/>
              <a:t> with </a:t>
            </a:r>
            <a:r>
              <a:rPr lang="en-US" dirty="0">
                <a:solidFill>
                  <a:srgbClr val="F3BE60"/>
                </a:solidFill>
              </a:rPr>
              <a:t>cascade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delete</a:t>
            </a:r>
            <a:r>
              <a:rPr lang="en-US" dirty="0"/>
              <a:t> set to </a:t>
            </a:r>
            <a:r>
              <a:rPr lang="en-US" dirty="0">
                <a:solidFill>
                  <a:srgbClr val="F3BE60"/>
                </a:solidFill>
              </a:rPr>
              <a:t>true</a:t>
            </a:r>
            <a:r>
              <a:rPr lang="en-US" dirty="0"/>
              <a:t>, </a:t>
            </a:r>
            <a:r>
              <a:rPr lang="en-US" dirty="0">
                <a:solidFill>
                  <a:srgbClr val="F3BE60"/>
                </a:solidFill>
              </a:rPr>
              <a:t>deletes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everything</a:t>
            </a:r>
            <a:r>
              <a:rPr lang="en-US" dirty="0"/>
              <a:t> related to the deleted property.</a:t>
            </a:r>
          </a:p>
          <a:p>
            <a:r>
              <a:rPr lang="en-US" dirty="0">
                <a:solidFill>
                  <a:srgbClr val="F3BE60"/>
                </a:solidFill>
              </a:rPr>
              <a:t>Optional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FK</a:t>
            </a:r>
            <a:r>
              <a:rPr lang="en-US" dirty="0"/>
              <a:t> with </a:t>
            </a:r>
            <a:r>
              <a:rPr lang="en-US" dirty="0">
                <a:solidFill>
                  <a:srgbClr val="F3BE60"/>
                </a:solidFill>
              </a:rPr>
              <a:t>cascade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delete</a:t>
            </a:r>
            <a:r>
              <a:rPr lang="en-US" dirty="0"/>
              <a:t> set to </a:t>
            </a:r>
            <a:r>
              <a:rPr lang="en-US" dirty="0">
                <a:solidFill>
                  <a:srgbClr val="F3BE60"/>
                </a:solidFill>
              </a:rPr>
              <a:t>false</a:t>
            </a:r>
            <a:r>
              <a:rPr lang="en-US" dirty="0"/>
              <a:t>, </a:t>
            </a:r>
            <a:r>
              <a:rPr lang="en-US" dirty="0">
                <a:solidFill>
                  <a:srgbClr val="F3BE60"/>
                </a:solidFill>
              </a:rPr>
              <a:t>sets</a:t>
            </a:r>
            <a:r>
              <a:rPr lang="en-US" dirty="0"/>
              <a:t> the value of the </a:t>
            </a:r>
            <a:r>
              <a:rPr lang="en-US" dirty="0">
                <a:solidFill>
                  <a:srgbClr val="F3BE60"/>
                </a:solidFill>
              </a:rPr>
              <a:t>FK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to</a:t>
            </a:r>
            <a:r>
              <a:rPr lang="en-US" dirty="0"/>
              <a:t> </a:t>
            </a:r>
            <a:r>
              <a:rPr lang="en-US" dirty="0">
                <a:solidFill>
                  <a:srgbClr val="F3BE60"/>
                </a:solidFill>
              </a:rPr>
              <a:t>NULL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Delete Scenarios </a:t>
            </a:r>
          </a:p>
        </p:txBody>
      </p:sp>
    </p:spTree>
    <p:extLst>
      <p:ext uri="{BB962C8B-B14F-4D97-AF65-F5344CB8AC3E}">
        <p14:creationId xmlns:p14="http://schemas.microsoft.com/office/powerpoint/2010/main" val="382650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OnDelete</a:t>
            </a:r>
            <a:r>
              <a:rPr lang="en-US" dirty="0"/>
              <a:t> with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DeleteBehavior</a:t>
            </a:r>
            <a:r>
              <a:rPr lang="en-US" dirty="0"/>
              <a:t> Enumeration:</a:t>
            </a:r>
          </a:p>
          <a:p>
            <a:pPr lvl="1">
              <a:lnSpc>
                <a:spcPct val="9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DeleteBehavior.Cascade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ym typeface="Wingdings" panose="05000000000000000000" pitchFamily="2" charset="2"/>
              </a:rPr>
              <a:t>Deletes related entities (default for required FK)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DeleteBehavior.Restrict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ym typeface="Wingdings" panose="05000000000000000000" pitchFamily="2" charset="2"/>
              </a:rPr>
              <a:t>Throws exception on delete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DeleteBehavior.ClientSetNull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ym typeface="Wingdings" panose="05000000000000000000" pitchFamily="2" charset="2"/>
              </a:rPr>
              <a:t>Default behavior for optional FK (does not affect database)</a:t>
            </a:r>
          </a:p>
          <a:p>
            <a:pPr lvl="1">
              <a:lnSpc>
                <a:spcPct val="9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DeleteBehavior.SetNull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ym typeface="Wingdings" panose="05000000000000000000" pitchFamily="2" charset="2"/>
              </a:rPr>
              <a:t>Sets the property to null (affects database)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Cascade Delete with Fluent API</a:t>
            </a:r>
          </a:p>
        </p:txBody>
      </p:sp>
    </p:spTree>
    <p:extLst>
      <p:ext uri="{BB962C8B-B14F-4D97-AF65-F5344CB8AC3E}">
        <p14:creationId xmlns:p14="http://schemas.microsoft.com/office/powerpoint/2010/main" val="393717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#CSharpDB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7611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3938DA-97CE-4232-B0DC-B792ECD29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358F2-E185-4B20-99EE-0AB1C4FFF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04" y="1151121"/>
            <a:ext cx="11804822" cy="5570355"/>
          </a:xfrm>
        </p:spPr>
        <p:txBody>
          <a:bodyPr/>
          <a:lstStyle/>
          <a:p>
            <a:r>
              <a:rPr lang="en-US" dirty="0"/>
              <a:t>Cascade delete syntax: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7E6CFB-7563-4A0A-A4B9-C371CC64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Delete with Fluent API (2)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43E643F-BB9A-4E0B-AFEE-50B100C029E8}"/>
              </a:ext>
            </a:extLst>
          </p:cNvPr>
          <p:cNvSpPr txBox="1">
            <a:spLocks/>
          </p:cNvSpPr>
          <p:nvPr/>
        </p:nvSpPr>
        <p:spPr>
          <a:xfrm>
            <a:off x="2095364" y="1905000"/>
            <a:ext cx="799809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modelBuilder.Entity&lt;User&gt;()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.HasMany(u =&gt; u.Replies)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.WithOne(a =&gt; a.Author)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OnDelete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(DeleteBehavior.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Restrict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339B318-75FE-4ABF-88AA-8817A9229454}"/>
              </a:ext>
            </a:extLst>
          </p:cNvPr>
          <p:cNvSpPr txBox="1">
            <a:spLocks/>
          </p:cNvSpPr>
          <p:nvPr/>
        </p:nvSpPr>
        <p:spPr>
          <a:xfrm>
            <a:off x="2095364" y="4038600"/>
            <a:ext cx="799809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modelBuilder.Entity&lt;User&gt;()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.HasMany(u =&gt; u.Replies)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.WithOne(a =&gt; a.Author)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OnDelete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(DeleteBehavior.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Cascade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0221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8037600" cy="5570355"/>
          </a:xfrm>
        </p:spPr>
        <p:txBody>
          <a:bodyPr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Databases can be accessed directly with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SQL queries </a:t>
            </a:r>
            <a:r>
              <a:rPr lang="en-GB" sz="3200" dirty="0"/>
              <a:t>from C# code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EF keeps track of the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model state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Entity Framework-Plus </a:t>
            </a:r>
            <a:r>
              <a:rPr lang="en-GB" sz="3200" dirty="0"/>
              <a:t>lets you bundle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update</a:t>
            </a:r>
            <a:r>
              <a:rPr lang="en-GB" sz="3200" dirty="0"/>
              <a:t> and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delete</a:t>
            </a:r>
            <a:r>
              <a:rPr lang="en-GB" sz="3200" dirty="0"/>
              <a:t> operations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With multiple users,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concurrency</a:t>
            </a:r>
            <a:r>
              <a:rPr lang="en-GB" sz="3200" dirty="0"/>
              <a:t> of operations must be observed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Cascade delete </a:t>
            </a:r>
            <a:r>
              <a:rPr lang="en-GB" sz="3200" dirty="0"/>
              <a:t>is on by default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GB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BD2EDA-8ADF-4FB8-BFBE-111E881A564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https://softuni.bg/courses/databases-basics-ms-sql-server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 Advanced Querying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EF2B6-5B18-47E6-AE3D-42EA1A2B96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567" y="4608985"/>
            <a:ext cx="1445788" cy="1265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C623F3-71FC-417F-953C-73AEBE3765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260" y="2118450"/>
            <a:ext cx="1677939" cy="13252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2ABBA6-2710-4367-A72F-C5AA4C27FD8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338" y="2267719"/>
            <a:ext cx="1652328" cy="13103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021D02-9F07-4CC9-B34C-976257B256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338" y="3770366"/>
            <a:ext cx="1614229" cy="12239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2A620D-B684-4306-A7BB-0754B29D90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79" y="3691174"/>
            <a:ext cx="1737500" cy="13031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B6F20E7-C26B-4553-999E-B09B8B59C1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81" y="2906941"/>
            <a:ext cx="1742213" cy="13209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5B42EF1-0313-4D11-8527-B99266BD36D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295400"/>
            <a:ext cx="1693536" cy="128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022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2015" y="1200163"/>
            <a:ext cx="604158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444419" name="Picture 444418">
            <a:hlinkClick r:id="rId5"/>
            <a:extLst>
              <a:ext uri="{FF2B5EF4-FFF2-40B4-BE49-F238E27FC236}">
                <a16:creationId xmlns:a16="http://schemas.microsoft.com/office/drawing/2014/main" id="{11AB864B-16DB-4E79-8D1D-17DC466451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12" y="2829281"/>
            <a:ext cx="6858000" cy="1600200"/>
          </a:xfrm>
          <a:prstGeom prst="roundRect">
            <a:avLst>
              <a:gd name="adj" fmla="val 4155"/>
            </a:avLst>
          </a:prstGeom>
        </p:spPr>
      </p:pic>
      <p:pic>
        <p:nvPicPr>
          <p:cNvPr id="444421" name="Picture 444420">
            <a:hlinkClick r:id="rId7"/>
            <a:extLst>
              <a:ext uri="{FF2B5EF4-FFF2-40B4-BE49-F238E27FC236}">
                <a16:creationId xmlns:a16="http://schemas.microsoft.com/office/drawing/2014/main" id="{802FA4FB-578E-4705-B215-7F8F37CE13F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9227" y="4744163"/>
            <a:ext cx="4214369" cy="1768085"/>
          </a:xfrm>
          <a:prstGeom prst="roundRect">
            <a:avLst>
              <a:gd name="adj" fmla="val 2634"/>
            </a:avLst>
          </a:prstGeom>
        </p:spPr>
      </p:pic>
      <p:pic>
        <p:nvPicPr>
          <p:cNvPr id="444423" name="Picture 444422">
            <a:hlinkClick r:id="rId9"/>
            <a:extLst>
              <a:ext uri="{FF2B5EF4-FFF2-40B4-BE49-F238E27FC236}">
                <a16:creationId xmlns:a16="http://schemas.microsoft.com/office/drawing/2014/main" id="{EF7BD900-3620-4A4E-AAB5-2F447B3E4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744162"/>
            <a:ext cx="6858000" cy="1768085"/>
          </a:xfrm>
          <a:prstGeom prst="roundRect">
            <a:avLst>
              <a:gd name="adj" fmla="val 5533"/>
            </a:avLst>
          </a:prstGeom>
        </p:spPr>
      </p:pic>
      <p:pic>
        <p:nvPicPr>
          <p:cNvPr id="444425" name="Picture 444424">
            <a:hlinkClick r:id="rId11"/>
            <a:extLst>
              <a:ext uri="{FF2B5EF4-FFF2-40B4-BE49-F238E27FC236}">
                <a16:creationId xmlns:a16="http://schemas.microsoft.com/office/drawing/2014/main" id="{31ED335E-3E51-4A9B-86AC-097CE7D2D4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667" y="2829280"/>
            <a:ext cx="4212781" cy="1600200"/>
          </a:xfrm>
          <a:prstGeom prst="roundRect">
            <a:avLst>
              <a:gd name="adj" fmla="val 3568"/>
            </a:avLst>
          </a:prstGeom>
        </p:spPr>
      </p:pic>
      <p:pic>
        <p:nvPicPr>
          <p:cNvPr id="444427" name="Picture 444426">
            <a:hlinkClick r:id="rId13"/>
            <a:extLst>
              <a:ext uri="{FF2B5EF4-FFF2-40B4-BE49-F238E27FC236}">
                <a16:creationId xmlns:a16="http://schemas.microsoft.com/office/drawing/2014/main" id="{C30DB1A6-D05A-495D-B01B-A5BAE54F89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200163"/>
            <a:ext cx="5069009" cy="1314435"/>
          </a:xfrm>
          <a:prstGeom prst="roundRect">
            <a:avLst>
              <a:gd name="adj" fmla="val 3378"/>
            </a:avLst>
          </a:prstGeom>
        </p:spPr>
      </p:pic>
    </p:spTree>
    <p:extLst>
      <p:ext uri="{BB962C8B-B14F-4D97-AF65-F5344CB8AC3E}">
        <p14:creationId xmlns:p14="http://schemas.microsoft.com/office/powerpoint/2010/main" val="33657974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104112"/>
            <a:ext cx="4423164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06733"/>
            <a:ext cx="3661164" cy="1576334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6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961886"/>
            <a:ext cx="6678008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551" y="1185153"/>
            <a:ext cx="3538056" cy="1597914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0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63573"/>
            <a:ext cx="3609026" cy="1619494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2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12" y="3139471"/>
            <a:ext cx="6678008" cy="14660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6326229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Executing Native SQL Queries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Parameterless and Parameterized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971" y="1099823"/>
            <a:ext cx="5484884" cy="3152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412" y="3962400"/>
            <a:ext cx="1450286" cy="49053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86670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Executing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native SQL query </a:t>
            </a:r>
            <a:r>
              <a:rPr lang="en-US" dirty="0"/>
              <a:t>in EF Core directly: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4200"/>
              </a:spcAft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Limitations: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JOIN</a:t>
            </a:r>
            <a:r>
              <a:rPr lang="en-US" dirty="0"/>
              <a:t> statements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don’t</a:t>
            </a:r>
            <a:r>
              <a:rPr lang="en-US" dirty="0"/>
              <a:t> get mapped to the entity class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Required columns </a:t>
            </a:r>
            <a:r>
              <a:rPr lang="en-US" dirty="0"/>
              <a:t>must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always</a:t>
            </a:r>
            <a:r>
              <a:rPr lang="en-US" dirty="0"/>
              <a:t> be selected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Target table </a:t>
            </a:r>
            <a:r>
              <a:rPr lang="en-US" dirty="0"/>
              <a:t>must be the same as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DbSet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Native SQL Queries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99678" y="1883923"/>
            <a:ext cx="838946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query =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* FROM Employees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employees = db.Employees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.FromSql(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query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.ToArray();</a:t>
            </a:r>
          </a:p>
        </p:txBody>
      </p:sp>
    </p:spTree>
    <p:extLst>
      <p:ext uri="{BB962C8B-B14F-4D97-AF65-F5344CB8AC3E}">
        <p14:creationId xmlns:p14="http://schemas.microsoft.com/office/powerpoint/2010/main" val="392062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Native SQL queries can also be parameterized: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Native SQL Queries with Parameters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7236" y="1905000"/>
            <a:ext cx="1067117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context = new SoftUniDbContext();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nativeSQLQuery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FirstName, LastName, JobTitle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dbo.Employees WHERE JobTitle = {0}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employees = context.Employees.FromSql(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nativeSQLQuery,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"Marketing Specialist"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employee in employees)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Console.WriteLine(employee);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949068" y="2043752"/>
            <a:ext cx="2174544" cy="975005"/>
          </a:xfrm>
          <a:prstGeom prst="wedgeRoundRectCallout">
            <a:avLst>
              <a:gd name="adj1" fmla="val -66312"/>
              <a:gd name="adj2" fmla="val 5730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Parameter placeholder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831697" y="4593457"/>
            <a:ext cx="2174544" cy="975005"/>
          </a:xfrm>
          <a:prstGeom prst="wedgeRoundRectCallout">
            <a:avLst>
              <a:gd name="adj1" fmla="val -66939"/>
              <a:gd name="adj2" fmla="val -5327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Parameter value</a:t>
            </a:r>
          </a:p>
        </p:txBody>
      </p:sp>
    </p:spTree>
    <p:extLst>
      <p:ext uri="{BB962C8B-B14F-4D97-AF65-F5344CB8AC3E}">
        <p14:creationId xmlns:p14="http://schemas.microsoft.com/office/powerpoint/2010/main" val="244569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98717"/>
            <a:ext cx="103632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Object State Tracking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403" y="1046048"/>
            <a:ext cx="4570020" cy="375455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297613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2" y="13716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Entity Framework, objects can be: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Attached</a:t>
            </a:r>
            <a:r>
              <a:rPr lang="en-US" dirty="0"/>
              <a:t> to the object context (tracked object)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Detached</a:t>
            </a:r>
            <a:r>
              <a:rPr lang="en-US" dirty="0"/>
              <a:t> from an object context (untracked object)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Attached objects are tracked and managed by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DbContext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dirty="0"/>
              <a:t> persists all changes in DB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Detached objects are not referenced by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Behave like a normal objects, which are not related to EF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and Detaching Objects</a:t>
            </a:r>
          </a:p>
        </p:txBody>
      </p:sp>
    </p:spTree>
    <p:extLst>
      <p:ext uri="{BB962C8B-B14F-4D97-AF65-F5344CB8AC3E}">
        <p14:creationId xmlns:p14="http://schemas.microsoft.com/office/powerpoint/2010/main" val="247299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When a query is executed inside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DbContext</a:t>
            </a:r>
            <a:r>
              <a:rPr lang="en-US" dirty="0"/>
              <a:t>, the returned objects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automatically attached </a:t>
            </a:r>
            <a:r>
              <a:rPr lang="en-US" dirty="0"/>
              <a:t>to it</a:t>
            </a:r>
          </a:p>
          <a:p>
            <a:pPr>
              <a:lnSpc>
                <a:spcPct val="100000"/>
              </a:lnSpc>
            </a:pPr>
            <a:r>
              <a:rPr lang="en-US" dirty="0"/>
              <a:t>When a context is destroyed, all objects in it are automatically detached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Web applications </a:t>
            </a:r>
            <a:r>
              <a:rPr lang="en-US" dirty="0"/>
              <a:t>between requests</a:t>
            </a:r>
          </a:p>
          <a:p>
            <a:pPr>
              <a:lnSpc>
                <a:spcPct val="100000"/>
              </a:lnSpc>
            </a:pPr>
            <a:r>
              <a:rPr lang="en-US" dirty="0"/>
              <a:t>You might later 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attach</a:t>
            </a:r>
            <a:r>
              <a:rPr lang="en-US" dirty="0"/>
              <a:t> objects that have been previously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detached</a:t>
            </a:r>
            <a:r>
              <a:rPr lang="en-US" dirty="0"/>
              <a:t> to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context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Detached Objects</a:t>
            </a:r>
          </a:p>
        </p:txBody>
      </p:sp>
    </p:spTree>
    <p:extLst>
      <p:ext uri="{BB962C8B-B14F-4D97-AF65-F5344CB8AC3E}">
        <p14:creationId xmlns:p14="http://schemas.microsoft.com/office/powerpoint/2010/main" val="111466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10062</TotalTime>
  <Words>1492</Words>
  <Application>Microsoft Office PowerPoint</Application>
  <PresentationFormat>Custom</PresentationFormat>
  <Paragraphs>316</Paragraphs>
  <Slides>36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EF Advanced Querying</vt:lpstr>
      <vt:lpstr>Table of Contents</vt:lpstr>
      <vt:lpstr>Questions</vt:lpstr>
      <vt:lpstr>Executing Native SQL Queries</vt:lpstr>
      <vt:lpstr>Executing Native SQL Queries</vt:lpstr>
      <vt:lpstr>Native SQL Queries with Parameters</vt:lpstr>
      <vt:lpstr>Object State Tracking</vt:lpstr>
      <vt:lpstr>Attaching and Detaching Objects</vt:lpstr>
      <vt:lpstr>Attaching Detached Objects</vt:lpstr>
      <vt:lpstr>Detaching Objects</vt:lpstr>
      <vt:lpstr>Attaching Objects</vt:lpstr>
      <vt:lpstr>Stored Procedures</vt:lpstr>
      <vt:lpstr>Executing a Stored Procedure </vt:lpstr>
      <vt:lpstr>Bulk Operations</vt:lpstr>
      <vt:lpstr>EntityFramework-Plus</vt:lpstr>
      <vt:lpstr>Bulk Delete</vt:lpstr>
      <vt:lpstr>Bulk Update: Syntax</vt:lpstr>
      <vt:lpstr>Types of Loading</vt:lpstr>
      <vt:lpstr>Explicit Loading </vt:lpstr>
      <vt:lpstr>Eager Loading </vt:lpstr>
      <vt:lpstr>Lazy Loading</vt:lpstr>
      <vt:lpstr>Lazy Loading Proxies</vt:lpstr>
      <vt:lpstr>Concurrency Checks</vt:lpstr>
      <vt:lpstr>Optimistic Concurrency Control in EF</vt:lpstr>
      <vt:lpstr>Last One Wins – Example</vt:lpstr>
      <vt:lpstr>First One Wins – Example</vt:lpstr>
      <vt:lpstr>Cascade Operations</vt:lpstr>
      <vt:lpstr>Cascade Delete Scenarios </vt:lpstr>
      <vt:lpstr>Cascade Delete with Fluent API</vt:lpstr>
      <vt:lpstr>Cascade Delete with Fluent API (2)</vt:lpstr>
      <vt:lpstr>Summary</vt:lpstr>
      <vt:lpstr>EF Advanced Querying</vt:lpstr>
      <vt:lpstr>SoftUni Diamond Partners</vt:lpstr>
      <vt:lpstr>SoftUni Diamond Partners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andrianatodorova@outlook.com</cp:lastModifiedBy>
  <cp:revision>270</cp:revision>
  <dcterms:created xsi:type="dcterms:W3CDTF">2014-01-02T17:00:34Z</dcterms:created>
  <dcterms:modified xsi:type="dcterms:W3CDTF">2018-07-11T11:49:58Z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