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0"/>
  </p:notesMasterIdLst>
  <p:handoutMasterIdLst>
    <p:handoutMasterId r:id="rId31"/>
  </p:handoutMasterIdLst>
  <p:sldIdLst>
    <p:sldId id="274" r:id="rId4"/>
    <p:sldId id="276" r:id="rId5"/>
    <p:sldId id="408" r:id="rId6"/>
    <p:sldId id="409" r:id="rId7"/>
    <p:sldId id="410" r:id="rId8"/>
    <p:sldId id="411" r:id="rId9"/>
    <p:sldId id="412" r:id="rId10"/>
    <p:sldId id="413" r:id="rId11"/>
    <p:sldId id="432" r:id="rId12"/>
    <p:sldId id="456" r:id="rId13"/>
    <p:sldId id="416" r:id="rId14"/>
    <p:sldId id="417" r:id="rId15"/>
    <p:sldId id="418" r:id="rId16"/>
    <p:sldId id="433" r:id="rId17"/>
    <p:sldId id="420" r:id="rId18"/>
    <p:sldId id="422" r:id="rId19"/>
    <p:sldId id="434" r:id="rId20"/>
    <p:sldId id="424" r:id="rId21"/>
    <p:sldId id="428" r:id="rId22"/>
    <p:sldId id="426" r:id="rId23"/>
    <p:sldId id="349" r:id="rId24"/>
    <p:sldId id="457" r:id="rId25"/>
    <p:sldId id="458" r:id="rId26"/>
    <p:sldId id="459" r:id="rId27"/>
    <p:sldId id="404" r:id="rId28"/>
    <p:sldId id="45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JSON Format" id="{FB2DC76C-6748-4947-BFE7-685F369C5140}">
          <p14:sldIdLst>
            <p14:sldId id="409"/>
            <p14:sldId id="410"/>
            <p14:sldId id="411"/>
          </p14:sldIdLst>
        </p14:section>
        <p14:section name="Processing JSON" id="{955E391B-74D6-4370-B9EF-120B91FBAF2B}">
          <p14:sldIdLst>
            <p14:sldId id="412"/>
            <p14:sldId id="413"/>
            <p14:sldId id="432"/>
            <p14:sldId id="456"/>
          </p14:sldIdLst>
        </p14:section>
        <p14:section name="JSON.NET" id="{22198403-E3C5-4C97-BCE2-82C7F5987C37}">
          <p14:sldIdLst>
            <p14:sldId id="416"/>
            <p14:sldId id="417"/>
            <p14:sldId id="418"/>
            <p14:sldId id="433"/>
            <p14:sldId id="420"/>
            <p14:sldId id="422"/>
            <p14:sldId id="434"/>
            <p14:sldId id="424"/>
            <p14:sldId id="428"/>
            <p14:sldId id="426"/>
          </p14:sldIdLst>
        </p14:section>
        <p14:section name="Conclusion" id="{10E03AB1-9AA8-4E86-9A64-D741901E50A2}">
          <p14:sldIdLst>
            <p14:sldId id="349"/>
            <p14:sldId id="457"/>
            <p14:sldId id="458"/>
            <p14:sldId id="459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384" autoAdjust="0"/>
  </p:normalViewPr>
  <p:slideViewPr>
    <p:cSldViewPr>
      <p:cViewPr varScale="1">
        <p:scale>
          <a:sx n="88" d="100"/>
          <a:sy n="88" d="100"/>
        </p:scale>
        <p:origin x="-432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28-Jul-18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14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80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9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3972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3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3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79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Parsing JSON</a:t>
            </a:r>
          </a:p>
          <a:p>
            <a:r>
              <a:rPr lang="en-US" noProof="1"/>
              <a:t>JSON.NET, Parsing XML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34251" y="3668143"/>
            <a:ext cx="8691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JSON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C7CDFEE-DCE6-4A98-AA6F-3DA48544F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D3479C5-3169-4AED-8A13-0B1424943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38" y="3559603"/>
            <a:ext cx="1973095" cy="1973095"/>
          </a:xfrm>
          <a:prstGeom prst="roundRect">
            <a:avLst>
              <a:gd name="adj" fmla="val 9022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53" y="5037736"/>
            <a:ext cx="1830395" cy="1134464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1276F9C-A402-4839-B361-26C885968E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58" y="4886924"/>
            <a:ext cx="1600200" cy="14686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E90EC48-56A9-49EF-9D96-AD0369B158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can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 JSON string: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static T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DeserializeJson&lt;T&gt;</a:t>
            </a:r>
            <a:r>
              <a:rPr lang="en-US" sz="2400" noProof="1">
                <a:solidFill>
                  <a:srgbClr val="FBEEDC"/>
                </a:solidFill>
              </a:rPr>
              <a:t>(string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jsonString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serializer = new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DataContractJsonSerializer</a:t>
            </a:r>
            <a:r>
              <a:rPr lang="en-US" sz="2400" noProof="1">
                <a:solidFill>
                  <a:srgbClr val="FBEEDC"/>
                </a:solidFill>
              </a:rPr>
              <a:t>(typeof(T));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jsonStringBytes = Encoding.UTF8.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GetBytes</a:t>
            </a:r>
            <a:r>
              <a:rPr lang="en-US" sz="2400" noProof="1">
                <a:solidFill>
                  <a:srgbClr val="FBEEDC"/>
                </a:solidFill>
              </a:rPr>
              <a:t>(jsonString);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using (var stream = new MemoryStream(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jsonStringBytes</a:t>
            </a:r>
            <a:r>
              <a:rPr lang="en-US" sz="2400" noProof="1">
                <a:solidFill>
                  <a:srgbClr val="FBEEDC"/>
                </a:solidFill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var result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(T)</a:t>
            </a:r>
            <a:r>
              <a:rPr lang="en-US" sz="2400" noProof="1">
                <a:solidFill>
                  <a:srgbClr val="FBEEDC"/>
                </a:solidFill>
              </a:rPr>
              <a:t>serializer.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ReadObject</a:t>
            </a:r>
            <a:r>
              <a:rPr lang="en-US" sz="2400" noProof="1">
                <a:solidFill>
                  <a:srgbClr val="FBEEDC"/>
                </a:solidFill>
              </a:rPr>
              <a:t>(stream);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37" y="5168258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1675563" y="5101461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561012" y="5736104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877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JSON Parsing for .NET Developers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61469" y="2231265"/>
            <a:ext cx="4665886" cy="1731135"/>
            <a:chOff x="4143264" y="1565857"/>
            <a:chExt cx="4665886" cy="173113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Rectangle 6"/>
            <p:cNvSpPr/>
            <p:nvPr/>
          </p:nvSpPr>
          <p:spPr>
            <a:xfrm>
              <a:off x="4143264" y="1565857"/>
              <a:ext cx="4665886" cy="1731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64050" y="1862971"/>
              <a:ext cx="1113269" cy="1121530"/>
              <a:chOff x="4464050" y="1862971"/>
              <a:chExt cx="1113269" cy="112153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464050" y="1862971"/>
                <a:ext cx="1113269" cy="1121530"/>
              </a:xfrm>
              <a:custGeom>
                <a:avLst/>
                <a:gdLst>
                  <a:gd name="connsiteX0" fmla="*/ 0 w 762000"/>
                  <a:gd name="connsiteY0" fmla="*/ 0 h 838200"/>
                  <a:gd name="connsiteX1" fmla="*/ 762000 w 762000"/>
                  <a:gd name="connsiteY1" fmla="*/ 0 h 838200"/>
                  <a:gd name="connsiteX2" fmla="*/ 762000 w 762000"/>
                  <a:gd name="connsiteY2" fmla="*/ 838200 h 838200"/>
                  <a:gd name="connsiteX3" fmla="*/ 0 w 762000"/>
                  <a:gd name="connsiteY3" fmla="*/ 838200 h 838200"/>
                  <a:gd name="connsiteX4" fmla="*/ 0 w 762000"/>
                  <a:gd name="connsiteY4" fmla="*/ 0 h 838200"/>
                  <a:gd name="connsiteX0" fmla="*/ 0 w 1006475"/>
                  <a:gd name="connsiteY0" fmla="*/ 111125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0 w 1006475"/>
                  <a:gd name="connsiteY4" fmla="*/ 111125 h 949325"/>
                  <a:gd name="connsiteX0" fmla="*/ 346075 w 1006475"/>
                  <a:gd name="connsiteY0" fmla="*/ 34925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46075 w 1006475"/>
                  <a:gd name="connsiteY4" fmla="*/ 34925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587375 w 1006475"/>
                  <a:gd name="connsiteY2" fmla="*/ 72707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641350 w 1006475"/>
                  <a:gd name="connsiteY2" fmla="*/ 666750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0 w 838200"/>
                  <a:gd name="connsiteY3" fmla="*/ 647700 h 666750"/>
                  <a:gd name="connsiteX4" fmla="*/ 158750 w 838200"/>
                  <a:gd name="connsiteY4" fmla="*/ 355600 h 666750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300037 w 838200"/>
                  <a:gd name="connsiteY3" fmla="*/ 660401 h 666750"/>
                  <a:gd name="connsiteX4" fmla="*/ 0 w 838200"/>
                  <a:gd name="connsiteY4" fmla="*/ 647700 h 666750"/>
                  <a:gd name="connsiteX5" fmla="*/ 158750 w 838200"/>
                  <a:gd name="connsiteY5" fmla="*/ 355600 h 666750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176212 w 838200"/>
                  <a:gd name="connsiteY3" fmla="*/ 847726 h 847726"/>
                  <a:gd name="connsiteX4" fmla="*/ 0 w 838200"/>
                  <a:gd name="connsiteY4" fmla="*/ 647700 h 847726"/>
                  <a:gd name="connsiteX5" fmla="*/ 158750 w 838200"/>
                  <a:gd name="connsiteY5" fmla="*/ 355600 h 847726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309562 w 838200"/>
                  <a:gd name="connsiteY3" fmla="*/ 755651 h 847726"/>
                  <a:gd name="connsiteX4" fmla="*/ 176212 w 838200"/>
                  <a:gd name="connsiteY4" fmla="*/ 847726 h 847726"/>
                  <a:gd name="connsiteX5" fmla="*/ 0 w 838200"/>
                  <a:gd name="connsiteY5" fmla="*/ 647700 h 847726"/>
                  <a:gd name="connsiteX6" fmla="*/ 158750 w 838200"/>
                  <a:gd name="connsiteY6" fmla="*/ 355600 h 847726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119062 w 838200"/>
                  <a:gd name="connsiteY3" fmla="*/ 1054101 h 1054101"/>
                  <a:gd name="connsiteX4" fmla="*/ 176212 w 838200"/>
                  <a:gd name="connsiteY4" fmla="*/ 847726 h 1054101"/>
                  <a:gd name="connsiteX5" fmla="*/ 0 w 838200"/>
                  <a:gd name="connsiteY5" fmla="*/ 647700 h 1054101"/>
                  <a:gd name="connsiteX6" fmla="*/ 158750 w 838200"/>
                  <a:gd name="connsiteY6" fmla="*/ 355600 h 1054101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312737 w 838200"/>
                  <a:gd name="connsiteY3" fmla="*/ 835026 h 1054101"/>
                  <a:gd name="connsiteX4" fmla="*/ 119062 w 838200"/>
                  <a:gd name="connsiteY4" fmla="*/ 1054101 h 1054101"/>
                  <a:gd name="connsiteX5" fmla="*/ 176212 w 838200"/>
                  <a:gd name="connsiteY5" fmla="*/ 847726 h 1054101"/>
                  <a:gd name="connsiteX6" fmla="*/ 0 w 838200"/>
                  <a:gd name="connsiteY6" fmla="*/ 647700 h 1054101"/>
                  <a:gd name="connsiteX7" fmla="*/ 158750 w 838200"/>
                  <a:gd name="connsiteY7" fmla="*/ 355600 h 1054101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19062 w 838200"/>
                  <a:gd name="connsiteY4" fmla="*/ 105410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22237 w 838200"/>
                  <a:gd name="connsiteY4" fmla="*/ 104775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280987 w 838200"/>
                  <a:gd name="connsiteY3" fmla="*/ 968375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30162 w 838200"/>
                  <a:gd name="connsiteY8" fmla="*/ 574675 h 1114426"/>
                  <a:gd name="connsiteX9" fmla="*/ 158750 w 838200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382588 w 1062038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155575 w 1062038"/>
                  <a:gd name="connsiteY9" fmla="*/ 571500 h 1114426"/>
                  <a:gd name="connsiteX10" fmla="*/ 382588 w 10620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50800 w 1112838"/>
                  <a:gd name="connsiteY8" fmla="*/ 72072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80975 w 1112838"/>
                  <a:gd name="connsiteY10" fmla="*/ 523875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62704 h 1121530"/>
                  <a:gd name="connsiteX1" fmla="*/ 1112838 w 1112838"/>
                  <a:gd name="connsiteY1" fmla="*/ 7104 h 1121530"/>
                  <a:gd name="connsiteX2" fmla="*/ 747713 w 1112838"/>
                  <a:gd name="connsiteY2" fmla="*/ 673854 h 1121530"/>
                  <a:gd name="connsiteX3" fmla="*/ 742950 w 1112838"/>
                  <a:gd name="connsiteY3" fmla="*/ 953254 h 1121530"/>
                  <a:gd name="connsiteX4" fmla="*/ 463550 w 1112838"/>
                  <a:gd name="connsiteY4" fmla="*/ 1121530 h 1121530"/>
                  <a:gd name="connsiteX5" fmla="*/ 396875 w 1112838"/>
                  <a:gd name="connsiteY5" fmla="*/ 1054855 h 1121530"/>
                  <a:gd name="connsiteX6" fmla="*/ 450850 w 1112838"/>
                  <a:gd name="connsiteY6" fmla="*/ 854830 h 1121530"/>
                  <a:gd name="connsiteX7" fmla="*/ 274638 w 1112838"/>
                  <a:gd name="connsiteY7" fmla="*/ 654804 h 1121530"/>
                  <a:gd name="connsiteX8" fmla="*/ 76200 w 1112838"/>
                  <a:gd name="connsiteY8" fmla="*/ 721479 h 1121530"/>
                  <a:gd name="connsiteX9" fmla="*/ 0 w 1112838"/>
                  <a:gd name="connsiteY9" fmla="*/ 654804 h 1121530"/>
                  <a:gd name="connsiteX10" fmla="*/ 168275 w 1112838"/>
                  <a:gd name="connsiteY10" fmla="*/ 369054 h 1121530"/>
                  <a:gd name="connsiteX11" fmla="*/ 433388 w 1112838"/>
                  <a:gd name="connsiteY11" fmla="*/ 362704 h 1121530"/>
                  <a:gd name="connsiteX0" fmla="*/ 433388 w 1140667"/>
                  <a:gd name="connsiteY0" fmla="*/ 362704 h 1121530"/>
                  <a:gd name="connsiteX1" fmla="*/ 1112838 w 1140667"/>
                  <a:gd name="connsiteY1" fmla="*/ 7104 h 1121530"/>
                  <a:gd name="connsiteX2" fmla="*/ 747713 w 1140667"/>
                  <a:gd name="connsiteY2" fmla="*/ 673854 h 1121530"/>
                  <a:gd name="connsiteX3" fmla="*/ 742950 w 1140667"/>
                  <a:gd name="connsiteY3" fmla="*/ 953254 h 1121530"/>
                  <a:gd name="connsiteX4" fmla="*/ 463550 w 1140667"/>
                  <a:gd name="connsiteY4" fmla="*/ 1121530 h 1121530"/>
                  <a:gd name="connsiteX5" fmla="*/ 396875 w 1140667"/>
                  <a:gd name="connsiteY5" fmla="*/ 1054855 h 1121530"/>
                  <a:gd name="connsiteX6" fmla="*/ 450850 w 1140667"/>
                  <a:gd name="connsiteY6" fmla="*/ 854830 h 1121530"/>
                  <a:gd name="connsiteX7" fmla="*/ 274638 w 1140667"/>
                  <a:gd name="connsiteY7" fmla="*/ 654804 h 1121530"/>
                  <a:gd name="connsiteX8" fmla="*/ 76200 w 1140667"/>
                  <a:gd name="connsiteY8" fmla="*/ 721479 h 1121530"/>
                  <a:gd name="connsiteX9" fmla="*/ 0 w 1140667"/>
                  <a:gd name="connsiteY9" fmla="*/ 654804 h 1121530"/>
                  <a:gd name="connsiteX10" fmla="*/ 168275 w 1140667"/>
                  <a:gd name="connsiteY10" fmla="*/ 369054 h 1121530"/>
                  <a:gd name="connsiteX11" fmla="*/ 433388 w 1140667"/>
                  <a:gd name="connsiteY11" fmla="*/ 362704 h 1121530"/>
                  <a:gd name="connsiteX0" fmla="*/ 433388 w 1142317"/>
                  <a:gd name="connsiteY0" fmla="*/ 362704 h 1121530"/>
                  <a:gd name="connsiteX1" fmla="*/ 1112838 w 1142317"/>
                  <a:gd name="connsiteY1" fmla="*/ 7104 h 1121530"/>
                  <a:gd name="connsiteX2" fmla="*/ 747713 w 1142317"/>
                  <a:gd name="connsiteY2" fmla="*/ 673854 h 1121530"/>
                  <a:gd name="connsiteX3" fmla="*/ 742950 w 1142317"/>
                  <a:gd name="connsiteY3" fmla="*/ 953254 h 1121530"/>
                  <a:gd name="connsiteX4" fmla="*/ 463550 w 1142317"/>
                  <a:gd name="connsiteY4" fmla="*/ 1121530 h 1121530"/>
                  <a:gd name="connsiteX5" fmla="*/ 396875 w 1142317"/>
                  <a:gd name="connsiteY5" fmla="*/ 1054855 h 1121530"/>
                  <a:gd name="connsiteX6" fmla="*/ 450850 w 1142317"/>
                  <a:gd name="connsiteY6" fmla="*/ 854830 h 1121530"/>
                  <a:gd name="connsiteX7" fmla="*/ 274638 w 1142317"/>
                  <a:gd name="connsiteY7" fmla="*/ 654804 h 1121530"/>
                  <a:gd name="connsiteX8" fmla="*/ 76200 w 1142317"/>
                  <a:gd name="connsiteY8" fmla="*/ 721479 h 1121530"/>
                  <a:gd name="connsiteX9" fmla="*/ 0 w 1142317"/>
                  <a:gd name="connsiteY9" fmla="*/ 654804 h 1121530"/>
                  <a:gd name="connsiteX10" fmla="*/ 168275 w 1142317"/>
                  <a:gd name="connsiteY10" fmla="*/ 369054 h 1121530"/>
                  <a:gd name="connsiteX11" fmla="*/ 433388 w 1142317"/>
                  <a:gd name="connsiteY11" fmla="*/ 362704 h 1121530"/>
                  <a:gd name="connsiteX0" fmla="*/ 433388 w 1113269"/>
                  <a:gd name="connsiteY0" fmla="*/ 362704 h 1121530"/>
                  <a:gd name="connsiteX1" fmla="*/ 1112838 w 1113269"/>
                  <a:gd name="connsiteY1" fmla="*/ 7104 h 1121530"/>
                  <a:gd name="connsiteX2" fmla="*/ 747713 w 1113269"/>
                  <a:gd name="connsiteY2" fmla="*/ 673854 h 1121530"/>
                  <a:gd name="connsiteX3" fmla="*/ 742950 w 1113269"/>
                  <a:gd name="connsiteY3" fmla="*/ 953254 h 1121530"/>
                  <a:gd name="connsiteX4" fmla="*/ 463550 w 1113269"/>
                  <a:gd name="connsiteY4" fmla="*/ 1121530 h 1121530"/>
                  <a:gd name="connsiteX5" fmla="*/ 396875 w 1113269"/>
                  <a:gd name="connsiteY5" fmla="*/ 1054855 h 1121530"/>
                  <a:gd name="connsiteX6" fmla="*/ 450850 w 1113269"/>
                  <a:gd name="connsiteY6" fmla="*/ 854830 h 1121530"/>
                  <a:gd name="connsiteX7" fmla="*/ 274638 w 1113269"/>
                  <a:gd name="connsiteY7" fmla="*/ 654804 h 1121530"/>
                  <a:gd name="connsiteX8" fmla="*/ 76200 w 1113269"/>
                  <a:gd name="connsiteY8" fmla="*/ 721479 h 1121530"/>
                  <a:gd name="connsiteX9" fmla="*/ 0 w 1113269"/>
                  <a:gd name="connsiteY9" fmla="*/ 654804 h 1121530"/>
                  <a:gd name="connsiteX10" fmla="*/ 168275 w 1113269"/>
                  <a:gd name="connsiteY10" fmla="*/ 369054 h 1121530"/>
                  <a:gd name="connsiteX11" fmla="*/ 433388 w 1113269"/>
                  <a:gd name="connsiteY11" fmla="*/ 362704 h 112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3269" h="1121530">
                    <a:moveTo>
                      <a:pt x="433388" y="362704"/>
                    </a:moveTo>
                    <a:cubicBezTo>
                      <a:pt x="583671" y="209246"/>
                      <a:pt x="791105" y="-45813"/>
                      <a:pt x="1112838" y="7104"/>
                    </a:cubicBezTo>
                    <a:cubicBezTo>
                      <a:pt x="1124480" y="388104"/>
                      <a:pt x="897996" y="553204"/>
                      <a:pt x="747713" y="673854"/>
                    </a:cubicBezTo>
                    <a:cubicBezTo>
                      <a:pt x="746125" y="766987"/>
                      <a:pt x="744538" y="860121"/>
                      <a:pt x="742950" y="953254"/>
                    </a:cubicBezTo>
                    <a:lnTo>
                      <a:pt x="463550" y="1121530"/>
                    </a:lnTo>
                    <a:lnTo>
                      <a:pt x="396875" y="1054855"/>
                    </a:lnTo>
                    <a:lnTo>
                      <a:pt x="450850" y="854830"/>
                    </a:lnTo>
                    <a:lnTo>
                      <a:pt x="274638" y="654804"/>
                    </a:lnTo>
                    <a:lnTo>
                      <a:pt x="76200" y="721479"/>
                    </a:lnTo>
                    <a:lnTo>
                      <a:pt x="0" y="654804"/>
                    </a:lnTo>
                    <a:lnTo>
                      <a:pt x="168275" y="369054"/>
                    </a:lnTo>
                    <a:lnTo>
                      <a:pt x="433388" y="3627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291137" y="2012950"/>
                <a:ext cx="146050" cy="146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65812" y="1720562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noProof="1">
                  <a:solidFill>
                    <a:schemeClr val="bg1"/>
                  </a:solidFill>
                </a:rPr>
                <a:t>Newtonsoft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5812" y="2280276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noProof="1">
                  <a:solidFill>
                    <a:schemeClr val="bg1"/>
                  </a:solidFill>
                </a:rPr>
                <a:t>Json.NET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lnSpc>
                <a:spcPct val="110000"/>
              </a:lnSpc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LINQ-to-JSON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Out-of-the-box support for parsing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JSON.NET?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58" y="4876800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326175"/>
          </a:xfrm>
        </p:spPr>
        <p:txBody>
          <a:bodyPr>
            <a:spAutoFit/>
          </a:bodyPr>
          <a:lstStyle/>
          <a:p>
            <a:r>
              <a:rPr lang="en-US" dirty="0"/>
              <a:t>To install JSON.NET use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Package Manager</a:t>
            </a:r>
            <a:r>
              <a:rPr lang="en-US" dirty="0"/>
              <a:t>:</a:t>
            </a:r>
          </a:p>
          <a:p>
            <a:pPr>
              <a:spcBef>
                <a:spcPts val="24000"/>
              </a:spcBef>
            </a:pPr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JSON.NET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9802" y="5791200"/>
            <a:ext cx="68692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Install-Package</a:t>
            </a:r>
            <a:r>
              <a:rPr lang="en-US" sz="2400" dirty="0">
                <a:solidFill>
                  <a:srgbClr val="FBEEDC"/>
                </a:solidFill>
              </a:rPr>
              <a:t> Newtonsoft.Json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926648"/>
            <a:ext cx="5486400" cy="268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5430"/>
          </a:xfrm>
        </p:spPr>
        <p:txBody>
          <a:bodyPr>
            <a:spAutoFit/>
          </a:bodyPr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>
              <a:spcBef>
                <a:spcPts val="9000"/>
              </a:spcBef>
            </a:pPr>
            <a:r>
              <a:rPr lang="en-US" dirty="0"/>
              <a:t>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2592" y="3500735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jsonProduct =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2592" y="5265003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objProduct = 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DeserializeObject</a:t>
            </a:r>
            <a:r>
              <a:rPr lang="en-US" sz="2400" noProof="1">
                <a:solidFill>
                  <a:srgbClr val="FBEEDC"/>
                </a:solidFill>
              </a:rPr>
              <a:t>&lt;Product&gt;(jsonProduct);</a:t>
            </a:r>
          </a:p>
        </p:txBody>
      </p:sp>
    </p:spTree>
    <p:extLst>
      <p:ext uri="{BB962C8B-B14F-4D97-AF65-F5344CB8AC3E}">
        <p14:creationId xmlns:p14="http://schemas.microsoft.com/office/powerpoint/2010/main" val="8282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JSON.NET can be configured to: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/>
            <a:r>
              <a:rPr lang="en-US" dirty="0"/>
              <a:t>To convert JSON to </a:t>
            </a:r>
            <a:r>
              <a:rPr lang="en-US" dirty="0">
                <a:solidFill>
                  <a:schemeClr val="accent1"/>
                </a:solidFill>
              </a:rPr>
              <a:t>anonymous types</a:t>
            </a:r>
          </a:p>
          <a:p>
            <a:pPr lvl="1"/>
            <a:r>
              <a:rPr lang="en-US" dirty="0"/>
              <a:t>To control the </a:t>
            </a:r>
            <a:r>
              <a:rPr lang="en-US" dirty="0">
                <a:solidFill>
                  <a:schemeClr val="accent1"/>
                </a:solidFill>
              </a:rPr>
              <a:t>casing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/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325354"/>
          </a:xfrm>
        </p:spPr>
        <p:txBody>
          <a:bodyPr>
            <a:spAutoFit/>
          </a:bodyPr>
          <a:lstStyle/>
          <a:p>
            <a:r>
              <a:rPr lang="en-US" dirty="0"/>
              <a:t>By default, the result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510135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JsonConvert.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(products,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Formatting.Indented</a:t>
            </a:r>
            <a:r>
              <a:rPr lang="en-US" sz="2400" noProof="1">
                <a:solidFill>
                  <a:srgbClr val="FBEEDC"/>
                </a:solidFill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2012" y="3114675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  <a:endParaRPr lang="en-US" sz="1600" noProof="1">
              <a:solidFill>
                <a:srgbClr val="FBEEDC"/>
              </a:solidFill>
            </a:endParaRPr>
          </a:p>
        </p:txBody>
      </p:sp>
      <p:pic>
        <p:nvPicPr>
          <p:cNvPr id="12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228539"/>
            <a:ext cx="2361184" cy="1463444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2465725"/>
            <a:ext cx="9906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>
                <a:solidFill>
                  <a:srgbClr val="FBEEDC"/>
                </a:solidFill>
              </a:rPr>
              <a:t>               'lastName': 'Georgiev',</a:t>
            </a:r>
            <a:br>
              <a:rPr lang="en-US" noProof="1">
                <a:solidFill>
                  <a:srgbClr val="FBEEDC"/>
                </a:solidFill>
              </a:rPr>
            </a:br>
            <a:r>
              <a:rPr lang="en-US" noProof="1">
                <a:solidFill>
                  <a:srgbClr val="FBEEDC"/>
                </a:solidFill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  FirstName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LastName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Occupation = string.Empty</a:t>
            </a:r>
          </a:p>
          <a:p>
            <a:r>
              <a:rPr lang="en-US" noProof="1">
                <a:solidFill>
                  <a:srgbClr val="FBEEDC"/>
                </a:solidFill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person = JsonConvert.</a:t>
            </a:r>
            <a:r>
              <a:rPr lang="en-US" noProof="1">
                <a:solidFill>
                  <a:schemeClr val="accent1"/>
                </a:solidFill>
              </a:rPr>
              <a:t>DeserializeAnonymousType</a:t>
            </a:r>
            <a:r>
              <a:rPr lang="en-US" noProof="1">
                <a:solidFill>
                  <a:srgbClr val="FBEEDC"/>
                </a:solidFill>
              </a:rPr>
              <a:t>(json, template);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158161" y="1752600"/>
            <a:ext cx="2895600" cy="578882"/>
          </a:xfrm>
          <a:prstGeom prst="wedgeRoundRectCallout">
            <a:avLst>
              <a:gd name="adj1" fmla="val -37244"/>
              <a:gd name="adj2" fmla="val 142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865812" y="3862208"/>
            <a:ext cx="2895600" cy="578882"/>
          </a:xfrm>
          <a:prstGeom prst="wedgeRoundRectCallout">
            <a:avLst>
              <a:gd name="adj1" fmla="val -56324"/>
              <a:gd name="adj2" fmla="val 101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39824" y="2465725"/>
            <a:ext cx="7240588" cy="1077575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Rounded Rectangle 14"/>
          <p:cNvSpPr/>
          <p:nvPr/>
        </p:nvSpPr>
        <p:spPr>
          <a:xfrm>
            <a:off x="1139824" y="3637300"/>
            <a:ext cx="4318001" cy="1858625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40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/>
              <a:t>By default JSON.NET takes each property / field from the class 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Parsing of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Password { get; set; }</a:t>
            </a: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>
              <a:spcAft>
                <a:spcPts val="4800"/>
              </a:spcAft>
            </a:pPr>
            <a:r>
              <a:rPr lang="en-US" noProof="1"/>
              <a:t>Create from JSON string:</a:t>
            </a:r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6375" y="2514600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sz="2400" noProof="1">
                <a:solidFill>
                  <a:srgbClr val="FBEEDC"/>
                </a:solidFill>
              </a:rPr>
              <a:t> obj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Parse</a:t>
            </a:r>
            <a:r>
              <a:rPr lang="en-US" sz="2400" noProof="1">
                <a:solidFill>
                  <a:srgbClr val="FBEEDC"/>
                </a:solidFill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375" y="3667035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people = JObject.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Parse</a:t>
            </a:r>
            <a:r>
              <a:rPr lang="en-US" sz="2400" noProof="1">
                <a:solidFill>
                  <a:srgbClr val="FBEEDC"/>
                </a:solidFill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6375" y="4957619"/>
            <a:ext cx="10812898" cy="1574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foreach 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JToken</a:t>
            </a:r>
            <a:r>
              <a:rPr lang="en-US" sz="2400" noProof="1">
                <a:solidFill>
                  <a:srgbClr val="FBEEDC"/>
                </a:solidFill>
              </a:rPr>
              <a:t> person in people)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Console.WriteLine(person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["FirstName"]</a:t>
            </a:r>
            <a:r>
              <a:rPr lang="en-US" sz="2400" noProof="1">
                <a:solidFill>
                  <a:srgbClr val="FBEEDC"/>
                </a:solidFill>
              </a:rPr>
              <a:t>);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Ivan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Console.WriteLine(person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["LastName"]</a:t>
            </a:r>
            <a:r>
              <a:rPr lang="en-US" sz="2400" noProof="1">
                <a:solidFill>
                  <a:srgbClr val="FBEEDC"/>
                </a:solidFill>
              </a:rPr>
              <a:t>);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Petrov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6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JSON Data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 smtClean="0"/>
              <a:t>JSON.NET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A9F27B-D217-469B-9068-FAE27FF2E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06" y="957480"/>
            <a:ext cx="1563006" cy="143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2601420"/>
            <a:ext cx="1973094" cy="1222909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EBC71205-921F-4E2A-A2C8-EE3911ADA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60507A5-E47A-40AE-A4DA-B65B256BF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4191000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9812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json = JObject.Parse(@"{'products': [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{'name': 'Vegetables', 'products': ['cucumber']}]}");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rgbClr val="FBEEDC"/>
                </a:solidFill>
              </a:rPr>
              <a:t>var products = json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["products"]</a:t>
            </a:r>
            <a:r>
              <a:rPr lang="en-US" sz="2400" noProof="1">
                <a:solidFill>
                  <a:srgbClr val="FBEEDC"/>
                </a:solidFill>
              </a:rPr>
              <a:t>.Select(t =&gt;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string.Format("{0} ({1})",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  t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["name"]</a:t>
            </a:r>
            <a:r>
              <a:rPr lang="en-US" sz="2400" noProof="1">
                <a:solidFill>
                  <a:srgbClr val="FBEEDC"/>
                </a:solidFill>
              </a:rPr>
              <a:t>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  string.Join(", ", c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["products"]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))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Fruits (apple, banana)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Vegetables (cucumber)</a:t>
            </a: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000" dirty="0"/>
              <a:t>JSON and XML are cross platform data formats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000" noProof="1">
                <a:solidFill>
                  <a:schemeClr val="accent1"/>
                </a:solidFill>
              </a:rPr>
              <a:t>DataContractJsonSerializer</a:t>
            </a:r>
            <a:r>
              <a:rPr lang="en-GB" sz="3000" dirty="0">
                <a:solidFill>
                  <a:schemeClr val="accent1"/>
                </a:solidFill>
              </a:rPr>
              <a:t> </a:t>
            </a:r>
            <a:r>
              <a:rPr lang="en-GB" sz="3000" dirty="0"/>
              <a:t>is the default JSON </a:t>
            </a:r>
            <a:br>
              <a:rPr lang="en-GB" sz="3000" dirty="0"/>
            </a:br>
            <a:r>
              <a:rPr lang="en-GB" sz="3000" dirty="0"/>
              <a:t>Parser in C#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000" dirty="0">
                <a:solidFill>
                  <a:schemeClr val="accent1"/>
                </a:solidFill>
              </a:rPr>
              <a:t>JSON.NET</a:t>
            </a:r>
            <a:r>
              <a:rPr lang="en-GB" sz="3000" dirty="0"/>
              <a:t> is a fast framework for working with JSON </a:t>
            </a:r>
            <a:r>
              <a:rPr lang="en-GB" sz="3000" dirty="0" smtClean="0"/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xmlns="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xmlns="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xmlns="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xmlns="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xmlns="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125955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xmlns="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xmlns="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xmlns="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xmlns="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36182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JSON Data Format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72" y="1772919"/>
            <a:ext cx="2646681" cy="2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/>
            <a:r>
              <a:rPr lang="en-US" dirty="0"/>
              <a:t>Human and machine-readable plain text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Independent of development platforms and languages</a:t>
            </a:r>
          </a:p>
          <a:p>
            <a:pPr lvl="1"/>
            <a:r>
              <a:rPr lang="en-US" dirty="0"/>
              <a:t>JSON data consists of:</a:t>
            </a:r>
          </a:p>
          <a:p>
            <a:pPr lvl="2"/>
            <a:r>
              <a:rPr lang="en-US" dirty="0"/>
              <a:t>Values (strings, numbers, etc.)</a:t>
            </a:r>
          </a:p>
          <a:p>
            <a:pPr lvl="2"/>
            <a:r>
              <a:rPr lang="en-US" dirty="0"/>
              <a:t>Key-value 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Arrays: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in JS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text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"jobTitle": "Technical Trainer", "age": 25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JSON in C# and .NET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196922"/>
            <a:ext cx="1417964" cy="141796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.NET has a built-in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class</a:t>
            </a:r>
          </a:p>
          <a:p>
            <a:r>
              <a:rPr lang="en-US" dirty="0"/>
              <a:t>Contained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System.Runtime.Serialization</a:t>
            </a:r>
            <a:r>
              <a:rPr lang="en-US" dirty="0"/>
              <a:t> assembly</a:t>
            </a:r>
          </a:p>
          <a:p>
            <a:r>
              <a:rPr lang="en-US" dirty="0"/>
              <a:t>Supports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deserializing</a:t>
            </a:r>
            <a:r>
              <a:rPr lang="en-US" dirty="0"/>
              <a:t> (parsing) strings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serializing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Including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DataContractJsonSerializer</a:t>
            </a:r>
            <a:r>
              <a:rPr lang="en-US" dirty="0"/>
              <a:t> into a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055812" y="4876800"/>
            <a:ext cx="8077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cs typeface="+mn-cs"/>
              </a:rPr>
              <a:t>using</a:t>
            </a:r>
            <a:r>
              <a:rPr lang="en-US" sz="2800" noProof="1">
                <a:solidFill>
                  <a:schemeClr val="accent1"/>
                </a:solidFill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System.Runtime.Serialization.Json</a:t>
            </a:r>
            <a:r>
              <a:rPr lang="en-US" sz="2800" noProof="1">
                <a:solidFill>
                  <a:schemeClr val="tx1"/>
                </a:solidFill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static string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SerializeJson&lt;T&gt;</a:t>
            </a:r>
            <a:r>
              <a:rPr lang="en-US" sz="2400" noProof="1">
                <a:solidFill>
                  <a:srgbClr val="FBEEDC"/>
                </a:solidFill>
              </a:rPr>
              <a:t>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serializer = new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DataContractJsonSerializer</a:t>
            </a:r>
            <a:r>
              <a:rPr lang="en-US" sz="2400" noProof="1">
                <a:solidFill>
                  <a:srgbClr val="FBEEDC"/>
                </a:solidFill>
              </a:rPr>
              <a:t>(obj.GetType());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using (var stream = new MemoryStream())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serializer.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WriteObject</a:t>
            </a:r>
            <a:r>
              <a:rPr lang="en-US" sz="2400" noProof="1">
                <a:solidFill>
                  <a:srgbClr val="FBEEDC"/>
                </a:solidFill>
              </a:rPr>
              <a:t>(stream,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2400" noProof="1">
                <a:solidFill>
                  <a:srgbClr val="FBEEDC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var result = Encoding.UTF8.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GetString</a:t>
            </a:r>
            <a:r>
              <a:rPr lang="en-US" sz="2400" noProof="1">
                <a:solidFill>
                  <a:srgbClr val="FBEEDC"/>
                </a:solidFill>
              </a:rPr>
              <a:t>(stream.ToArray());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5085131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18312" y="5018334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637212" y="5652977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7278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11919</TotalTime>
  <Words>1087</Words>
  <Application>Microsoft Office PowerPoint</Application>
  <PresentationFormat>Custom</PresentationFormat>
  <Paragraphs>236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SoftUni 16x9</vt:lpstr>
      <vt:lpstr>1_SoftUni 16x9</vt:lpstr>
      <vt:lpstr>External Format Processing</vt:lpstr>
      <vt:lpstr>Table of Contents</vt:lpstr>
      <vt:lpstr>Questions</vt:lpstr>
      <vt:lpstr>The JSON Data Format</vt:lpstr>
      <vt:lpstr>JSON Data Format</vt:lpstr>
      <vt:lpstr>JSON Data Format (2)</vt:lpstr>
      <vt:lpstr>Processing JSON</vt:lpstr>
      <vt:lpstr>Built-in JSON Support</vt:lpstr>
      <vt:lpstr>Serializing JSON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Parsing of Objects</vt:lpstr>
      <vt:lpstr>LINQ-to-JSON</vt:lpstr>
      <vt:lpstr>LINQ-to-JSON (2)</vt:lpstr>
      <vt:lpstr>Summary</vt:lpstr>
      <vt:lpstr>External Format Processing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Stoyan</cp:lastModifiedBy>
  <cp:revision>339</cp:revision>
  <dcterms:created xsi:type="dcterms:W3CDTF">2014-01-02T17:00:34Z</dcterms:created>
  <dcterms:modified xsi:type="dcterms:W3CDTF">2018-07-28T12:35:56Z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