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2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86C44-4F15-E22B-48C8-56C8BFACF3A0}" v="53" dt="2023-06-12T07:55:37.079"/>
    <p1510:client id="{168EEE6A-0544-446A-8734-3FA494D8B39E}" v="589" dt="2023-05-12T15:44:12.254"/>
    <p1510:client id="{24C16D84-DD14-AEC5-2AC5-79B6FED0824D}" v="25" dt="2023-05-15T16:31:22.728"/>
    <p1510:client id="{32D26391-18CB-3C17-E37C-D3CD9BB79A5E}" v="14" dt="2023-05-15T16:47:42.559"/>
    <p1510:client id="{453F0C34-A156-40D5-733B-F000A05D03F0}" v="606" dt="2023-06-07T08:56:09.100"/>
    <p1510:client id="{45C050E0-139B-446F-65BB-438A9AE8C0DC}" v="200" dt="2023-05-13T10:27:13.591"/>
    <p1510:client id="{518E2021-56B6-305E-766C-53131BFDEEF1}" v="46" dt="2023-06-07T08:01:24.681"/>
    <p1510:client id="{A684E792-A417-D1DA-0EB7-4472941894B4}" v="343" dt="2023-06-12T10:05:55.939"/>
    <p1510:client id="{AC3539E2-329F-7908-66EC-6B51EBD7F9A0}" v="4" dt="2023-06-12T10:17:17.806"/>
    <p1510:client id="{EF3E2933-FCA9-5F1C-7110-F9652488AEC4}" v="525" dt="2023-05-15T11:46:00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1:44:21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13173 8394 16383 0 0,'6'3'0'0'0,"10"4"0"0"0,8 4 0 0 0,8 4 0 0 0,2 1 0 0 0,-3-1 0 0 0,-1-1 0 0 0,1 0 0 0 0,2 2 0 0 0,3 0 0 0 0,-4-1 0 0 0,0 0 0 0 0,-1 0 0 0 0,-2-2 0 0 0,4 2 0 0 0,2 2 0 0 0,-1-1 0 0 0,6 3 0 0 0,0-1 0 0 0,7 4 0 0 0,1 1 0 0 0,1-1 0 0 0,-5-1 0 0 0,-5-3 0 0 0,-6-3 0 0 0,0 0 0 0 0,-1 1 0 0 0,4 0 0 0 0,8 5 0 0 0,6 2 0 0 0,9 5 0 0 0,-1-1 0 0 0,-7-4 0 0 0,-4-1 0 0 0,4 2 0 0 0,2 1 0 0 0,-3-2 0 0 0,4 3 0 0 0,2 0 0 0 0,2 1 0 0 0,0 0 0 0 0,-4-2 0 0 0,2 1 0 0 0,-2-1 0 0 0,3 2 0 0 0,3 1 0 0 0,6 2 0 0 0,-3 0 0 0 0,-1-1 0 0 0,-2-1 0 0 0,-9-5 0 0 0,-2 0 0 0 0,5 2 0 0 0,1 1 0 0 0,4 1 0 0 0,-4-1 0 0 0,-5-2 0 0 0,-2-2 0 0 0,1 1 0 0 0,-2-1 0 0 0,-3-2 0 0 0,-1 0 0 0 0,-2-1 0 0 0,-3-1 0 0 0,2 1 0 0 0,-2-1 0 0 0,0-1 0 0 0,1 1 0 0 0,2 1 0 0 0,0 1 0 0 0,-1-2 0 0 0,-5-2 0 0 0,-3 0 0 0 0,-4-3 0 0 0,2 0 0 0 0,3 3 0 0 0,0-1 0 0 0,-1 0 0 0 0,0 0 0 0 0,-2-1 0 0 0,-2-1 0 0 0,-2 0 0 0 0,0-1 0 0 0,-1-1 0 0 0,0 1 0 0 0,-2-1 0 0 0,2 0 0 0 0,2 2 0 0 0,-2-1 0 0 0,2 0 0 0 0,-2 0 0 0 0,1 0 0 0 0,2 1 0 0 0,-2-1 0 0 0,-2-1 0 0 0,0 1 0 0 0,2 0 0 0 0,8 3 0 0 0,1 2 0 0 0,-3-3 0 0 0,-2 1 0 0 0,1-1 0 0 0,5 3 0 0 0,-3-2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11:44:21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13811 8758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09:37:33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13173 8394 16383 0 0,'6'3'0'0'0,"10"4"0"0"0,8 4 0 0 0,8 4 0 0 0,2 1 0 0 0,-3-1 0 0 0,-1-1 0 0 0,1 0 0 0 0,2 2 0 0 0,3 0 0 0 0,-4-1 0 0 0,0 0 0 0 0,-1 0 0 0 0,-2-2 0 0 0,4 2 0 0 0,2 2 0 0 0,-1-1 0 0 0,6 3 0 0 0,0-1 0 0 0,7 4 0 0 0,1 1 0 0 0,1-1 0 0 0,-5-1 0 0 0,-5-3 0 0 0,-6-3 0 0 0,0 0 0 0 0,-1 1 0 0 0,4 0 0 0 0,8 5 0 0 0,6 2 0 0 0,9 5 0 0 0,-1-1 0 0 0,-7-4 0 0 0,-4-1 0 0 0,4 2 0 0 0,2 1 0 0 0,-3-2 0 0 0,4 3 0 0 0,2 0 0 0 0,2 1 0 0 0,0 0 0 0 0,-4-2 0 0 0,2 1 0 0 0,-2-1 0 0 0,3 2 0 0 0,3 1 0 0 0,6 2 0 0 0,-3 0 0 0 0,-1-1 0 0 0,-2-1 0 0 0,-9-5 0 0 0,-2 0 0 0 0,5 2 0 0 0,1 1 0 0 0,4 1 0 0 0,-4-1 0 0 0,-5-2 0 0 0,-2-2 0 0 0,1 1 0 0 0,-2-1 0 0 0,-3-2 0 0 0,-1 0 0 0 0,-2-1 0 0 0,-3-1 0 0 0,2 1 0 0 0,-2-1 0 0 0,0-1 0 0 0,1 1 0 0 0,2 1 0 0 0,0 1 0 0 0,-1-2 0 0 0,-5-2 0 0 0,-3 0 0 0 0,-4-3 0 0 0,2 0 0 0 0,3 3 0 0 0,0-1 0 0 0,-1 0 0 0 0,0 0 0 0 0,-2-1 0 0 0,-2-1 0 0 0,-2 0 0 0 0,0-1 0 0 0,-1-1 0 0 0,0 1 0 0 0,-2-1 0 0 0,2 0 0 0 0,2 2 0 0 0,-2-1 0 0 0,2 0 0 0 0,-2 0 0 0 0,1 0 0 0 0,2 1 0 0 0,-2-1 0 0 0,-2-1 0 0 0,0 1 0 0 0,2 0 0 0 0,8 3 0 0 0,1 2 0 0 0,-3-3 0 0 0,-2 1 0 0 0,1-1 0 0 0,5 3 0 0 0,-3-2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5T09:37:38.0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13173 8394 16383 0 0,'8'3'0'0'0,"15"4"0"0"0,11 4 0 0 0,11 3 0 0 0,4 2 0 0 0,-6-1 0 0 0,0-1 0 0 0,1-1 0 0 0,3 3 0 0 0,3 0 0 0 0,-4-1 0 0 0,-1-1 0 0 0,-1 1 0 0 0,-3-2 0 0 0,6 2 0 0 0,2 1 0 0 0,-1 0 0 0 0,9 3 0 0 0,0-2 0 0 0,9 5 0 0 0,2 1 0 0 0,2-2 0 0 0,-8 0 0 0 0,-7-3 0 0 0,-8-4 0 0 0,0 1 0 0 0,-2 1 0 0 0,6-1 0 0 0,11 6 0 0 0,9 2 0 0 0,12 4 0 0 0,0 0 0 0 0,-11-5 0 0 0,-6 0 0 0 0,6 2 0 0 0,4 0 0 0 0,-6-1 0 0 0,7 2 0 0 0,2 1 0 0 0,3 0 0 0 0,0 1 0 0 0,-5-2 0 0 0,2 0 0 0 0,-3 0 0 0 0,5 1 0 0 0,4 2 0 0 0,9 1 0 0 0,-5 1 0 0 0,-2-2 0 0 0,-2 0 0 0 0,-12-6 0 0 0,-4 1 0 0 0,7 2 0 0 0,2 0 0 0 0,6 2 0 0 0,-6-2 0 0 0,-8-1 0 0 0,-2-3 0 0 0,2 2 0 0 0,-4-1 0 0 0,-3-3 0 0 0,-2 1 0 0 0,-3-1 0 0 0,-5-2 0 0 0,4 2 0 0 0,-3-1 0 0 0,0-2 0 0 0,1 2 0 0 0,3 1 0 0 0,0 0 0 0 0,-1-1 0 0 0,-8-2 0 0 0,-4 0 0 0 0,-5-4 0 0 0,3 1 0 0 0,3 3 0 0 0,1-1 0 0 0,-2-1 0 0 0,1 1 0 0 0,-4-1 0 0 0,-2-1 0 0 0,-4-1 0 0 0,1 0 0 0 0,-1-1 0 0 0,-1 1 0 0 0,-2-1 0 0 0,2-1 0 0 0,3 3 0 0 0,-2-1 0 0 0,2 0 0 0 0,-3 0 0 0 0,2-1 0 0 0,3 2 0 0 0,-3-1 0 0 0,-3-1 0 0 0,-1 0 0 0 0,4 1 0 0 0,11 3 0 0 0,2 2 0 0 0,-5-4 0 0 0,-2 2 0 0 0,1-1 0 0 0,7 3 0 0 0,-5-3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BC3B7-79F2-4398-84CF-3732CAB91B3A}" type="datetimeFigureOut">
              <a:t>12-6-2023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C57F-8A65-4661-BA6C-FDA38051965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worked further upon the study of </a:t>
            </a:r>
            <a:r>
              <a:rPr lang="en-US" err="1">
                <a:cs typeface="Calibri"/>
              </a:rPr>
              <a:t>Faelens</a:t>
            </a:r>
            <a:r>
              <a:rPr lang="en-US">
                <a:cs typeface="Calibri"/>
              </a:rPr>
              <a:t> et al.</a:t>
            </a:r>
          </a:p>
          <a:p>
            <a:r>
              <a:rPr lang="en-US">
                <a:cs typeface="Calibri"/>
              </a:rPr>
              <a:t>They examined the relationship between social comparison of </a:t>
            </a:r>
            <a:r>
              <a:rPr lang="en-US" err="1">
                <a:cs typeface="Calibri"/>
              </a:rPr>
              <a:t>facebook</a:t>
            </a:r>
            <a:r>
              <a:rPr lang="en-US">
                <a:cs typeface="Calibri"/>
              </a:rPr>
              <a:t>, global and contingent self esteem, and rumination, depression, anxiety, and stress.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C57F-8A65-4661-BA6C-FDA38051965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5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They did this through a network analysis. Network analysis is usually employed to explore the relationships between concepts, without a-priori hypotheses about causality. However, in the discussion, the authors themselves propose a mediation of contingent and global self-esteem. We wanted to test this proposal. 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C57F-8A65-4661-BA6C-FDA38051965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Direct path between SCF and DAS: the more you compare yourself to your peers on Facebook, the more DAS symptoms you show</a:t>
            </a:r>
          </a:p>
          <a:p>
            <a:r>
              <a:rPr lang="en-US">
                <a:cs typeface="Calibri"/>
              </a:rPr>
              <a:t>Indirect path through GSE: </a:t>
            </a:r>
            <a:r>
              <a:rPr lang="en-US"/>
              <a:t>the more you compare yourself to your peers on Facebook, the lower your GSE is. However, the higher your GSE is, the lower your DAS symptoms are.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Indirectt</a:t>
            </a:r>
            <a:r>
              <a:rPr lang="en-US">
                <a:cs typeface="Calibri"/>
              </a:rPr>
              <a:t> path through CSE is not significant.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model states that SCF negatively impacts GSE, and that this increase DAS symptoms. On the contrary, a higher GSE will decrease the DAS symptoms.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C57F-8A65-4661-BA6C-FDA38051965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9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Again, </a:t>
            </a:r>
            <a:r>
              <a:rPr lang="en-US"/>
              <a:t>direct path between SCF and DAS</a:t>
            </a:r>
          </a:p>
          <a:p>
            <a:r>
              <a:rPr lang="en-US">
                <a:cs typeface="Calibri"/>
              </a:rPr>
              <a:t>And an indirect path that consist of two mediators: SCF is connected to CSE, which is connected to GSE, which is connected to DAS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 to interpret this?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The model shows that a strong global self-esteem is a protective factor for DAS symptoms, as the negative coefficient shows. 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Moreover, strong contingent self-esteem negatively impacts GSE. Hence, people with a strong CSE are more likely to show DAS symptoms because the CSE lowers the GSE.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Finally, social comparison positively influences CSE. </a:t>
            </a:r>
          </a:p>
          <a:p>
            <a:endParaRPr lang="en-US">
              <a:cs typeface="Calibri"/>
            </a:endParaRPr>
          </a:p>
          <a:p>
            <a:pPr>
              <a:buFont typeface="Calibri"/>
            </a:pPr>
            <a:r>
              <a:rPr lang="en-US">
                <a:cs typeface="Calibri"/>
              </a:rPr>
              <a:t>In sum, SCF will increase CSF, which will decrease the GSE which will increase the DAS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C57F-8A65-4661-BA6C-FDA38051965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1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model comparison favored the model with the pathway between CSE and GSE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Likelihood ratio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C57F-8A65-4661-BA6C-FDA38051965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compared two models, one without a path between contingent self-esteem and global self-esteem and one with. The model comparison test showed that the model with the path between contingent self-esteem and global self-esteem fitted the data the best. In other words, social comparison on Facebook has detrimental effects on individuals' global self-esteem through increased contingent self-esteem. </a:t>
            </a:r>
          </a:p>
          <a:p>
            <a:endParaRPr lang="en-US"/>
          </a:p>
          <a:p>
            <a:r>
              <a:rPr lang="en-US"/>
              <a:t>serial mediation effect between SCF and depression, anxiety, and stress symptoms through CSE and GSE</a:t>
            </a:r>
          </a:p>
          <a:p>
            <a:endParaRPr lang="en-US">
              <a:cs typeface="Calibri"/>
            </a:endParaRPr>
          </a:p>
          <a:p>
            <a:r>
              <a:rPr lang="en-US"/>
              <a:t>Additionally we also investigated which type of Facebook use had an effect on social comparison on Facebook. We found that passive and active public Facebook use had significant positive effects.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C57F-8A65-4661-BA6C-FDA38051965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Through </a:t>
            </a:r>
            <a:r>
              <a:rPr lang="en-US" err="1">
                <a:cs typeface="Calibri"/>
              </a:rPr>
              <a:t>Structuaral</a:t>
            </a:r>
            <a:r>
              <a:rPr lang="en-US">
                <a:cs typeface="Calibri"/>
              </a:rPr>
              <a:t> Equation Modeling we found that social comparison on Facebook had a positive direct effect on depression, anxiety, and stress symptoms. Moreover, a serial mediation effect through contingent self-esteem and global self-esteem fits the data the best. Furthermore, we identified passive and active public Facebook use as significant predictors of social comparison, with passive use having the strongest influence. 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C57F-8A65-4661-BA6C-FDA380519651}" type="slidenum">
              <a:rPr lang="nl-NL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48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E7B3BC6-DCE8-5CA2-1709-4F77B5113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" t="7965" r="5973" b="442"/>
          <a:stretch/>
        </p:blipFill>
        <p:spPr>
          <a:xfrm>
            <a:off x="6495392" y="3013697"/>
            <a:ext cx="4938885" cy="2192189"/>
          </a:xfrm>
          <a:prstGeom prst="snip2Same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32BA3C6-41E3-8025-0E30-CD34F1770D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" b="-369"/>
          <a:stretch/>
        </p:blipFill>
        <p:spPr>
          <a:xfrm>
            <a:off x="788891" y="2415898"/>
            <a:ext cx="4810661" cy="30793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2CCDC-A3D9-2A88-D613-79E93DD20B79}"/>
              </a:ext>
            </a:extLst>
          </p:cNvPr>
          <p:cNvSpPr/>
          <p:nvPr/>
        </p:nvSpPr>
        <p:spPr>
          <a:xfrm>
            <a:off x="-119062" y="7936"/>
            <a:ext cx="12689415" cy="6847417"/>
          </a:xfrm>
          <a:prstGeom prst="rect">
            <a:avLst/>
          </a:prstGeom>
          <a:solidFill>
            <a:srgbClr val="E7E6E6">
              <a:alpha val="37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175" y="761358"/>
            <a:ext cx="10858500" cy="103531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>
                <a:latin typeface="Calibri"/>
                <a:ea typeface="+mj-lt"/>
                <a:cs typeface="+mj-lt"/>
              </a:rPr>
              <a:t>Reanalyzing Through the Lens of Structural Equation Modelling:  </a:t>
            </a:r>
            <a:endParaRPr lang="en-US" sz="2800" b="1">
              <a:latin typeface="Calibri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sz="2800" b="1">
                <a:latin typeface="Calibri"/>
                <a:ea typeface="+mj-lt"/>
                <a:cs typeface="+mj-lt"/>
              </a:rPr>
              <a:t>The Relationship between Facebook and Indicators of Psychopathology </a:t>
            </a:r>
            <a:endParaRPr lang="en-US" sz="2800" b="1">
              <a:latin typeface="Calibri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15A0B-72BA-6B30-C16F-A5BF96454949}"/>
              </a:ext>
            </a:extLst>
          </p:cNvPr>
          <p:cNvSpPr txBox="1"/>
          <p:nvPr/>
        </p:nvSpPr>
        <p:spPr>
          <a:xfrm>
            <a:off x="206374" y="6260040"/>
            <a:ext cx="4987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Ayala </a:t>
            </a:r>
            <a:r>
              <a:rPr lang="en-US" err="1">
                <a:cs typeface="Calibri"/>
              </a:rPr>
              <a:t>Denul</a:t>
            </a:r>
            <a:r>
              <a:rPr lang="en-US">
                <a:cs typeface="Calibri"/>
              </a:rPr>
              <a:t>, Milena </a:t>
            </a:r>
            <a:r>
              <a:rPr lang="en-US" err="1">
                <a:cs typeface="Calibri"/>
              </a:rPr>
              <a:t>Waterschoot</a:t>
            </a:r>
            <a:r>
              <a:rPr lang="en-US">
                <a:cs typeface="Calibri"/>
              </a:rPr>
              <a:t>, Jolien De Clercq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27DEA-E250-97A5-41C2-ECED13338145}"/>
              </a:ext>
            </a:extLst>
          </p:cNvPr>
          <p:cNvSpPr txBox="1"/>
          <p:nvPr/>
        </p:nvSpPr>
        <p:spPr>
          <a:xfrm>
            <a:off x="6990290" y="6260039"/>
            <a:ext cx="49873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cs typeface="Calibri"/>
              </a:rPr>
              <a:t>Case Studies in the Analysis of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0577-4187-F440-ED2F-E7598649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556" y="675091"/>
            <a:ext cx="3321804" cy="834784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cs typeface="Calibri Light"/>
              </a:rPr>
              <a:t>Model comparison</a:t>
            </a:r>
            <a:endParaRPr lang="en-US" sz="32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0DE54-9EB7-F20D-5D9B-385262C49F58}"/>
              </a:ext>
            </a:extLst>
          </p:cNvPr>
          <p:cNvSpPr txBox="1"/>
          <p:nvPr/>
        </p:nvSpPr>
        <p:spPr>
          <a:xfrm>
            <a:off x="4646909" y="5848027"/>
            <a:ext cx="43317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χ²(1, N = 675) = 84.69, </a:t>
            </a:r>
            <a:r>
              <a:rPr lang="en-US" sz="2000" i="1">
                <a:cs typeface="Calibri"/>
              </a:rPr>
              <a:t>p</a:t>
            </a:r>
            <a:r>
              <a:rPr lang="en-US" sz="2000">
                <a:cs typeface="Calibri"/>
              </a:rPr>
              <a:t> &lt; .001.  </a:t>
            </a:r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122E1B92-25B8-9CC8-A4CE-29B85DB6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62" y="3091120"/>
            <a:ext cx="4872311" cy="2246152"/>
          </a:xfrm>
          <a:prstGeom prst="rect">
            <a:avLst/>
          </a:prstGeom>
        </p:spPr>
      </p:pic>
      <p:pic>
        <p:nvPicPr>
          <p:cNvPr id="9" name="Picture 4" descr="Diagram&#10;&#10;Description automatically generated">
            <a:extLst>
              <a:ext uri="{FF2B5EF4-FFF2-40B4-BE49-F238E27FC236}">
                <a16:creationId xmlns:a16="http://schemas.microsoft.com/office/drawing/2014/main" id="{F1CA73AB-2220-AA32-B710-E853DEEF0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041" y="3039062"/>
            <a:ext cx="5070047" cy="223323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9EDD7783-0E75-423D-4577-0ED3153F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095619" y="198302"/>
            <a:ext cx="2724016" cy="2749847"/>
          </a:xfrm>
        </p:spPr>
      </p:pic>
      <p:pic>
        <p:nvPicPr>
          <p:cNvPr id="10" name="Graphic 10" descr="Caret Left with solid fill">
            <a:extLst>
              <a:ext uri="{FF2B5EF4-FFF2-40B4-BE49-F238E27FC236}">
                <a16:creationId xmlns:a16="http://schemas.microsoft.com/office/drawing/2014/main" id="{0F09D040-FB03-F43B-4FD1-B745BB023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7952" y="3630478"/>
            <a:ext cx="1146874" cy="11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8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514000-E2C9-BDFD-D0D9-48FB9621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Significant </a:t>
            </a:r>
          </a:p>
          <a:p>
            <a:pPr lvl="1"/>
            <a:r>
              <a:rPr lang="nl-NL" err="1">
                <a:cs typeface="Calibri"/>
              </a:rPr>
              <a:t>Passive</a:t>
            </a:r>
            <a:r>
              <a:rPr lang="nl-NL">
                <a:cs typeface="Calibri"/>
              </a:rPr>
              <a:t> Facebook </a:t>
            </a:r>
            <a:r>
              <a:rPr lang="nl-NL" err="1">
                <a:cs typeface="Calibri"/>
              </a:rPr>
              <a:t>use</a:t>
            </a:r>
            <a:r>
              <a:rPr lang="nl-NL">
                <a:cs typeface="Calibri"/>
              </a:rPr>
              <a:t> </a:t>
            </a:r>
          </a:p>
          <a:p>
            <a:pPr lvl="2"/>
            <a:r>
              <a:rPr lang="nl-NL" sz="1800">
                <a:cs typeface="Calibri"/>
              </a:rPr>
              <a:t>β = 0.51, F(1, 671) = 50.31, </a:t>
            </a:r>
            <a:r>
              <a:rPr lang="nl-NL" sz="1800" i="1">
                <a:cs typeface="Calibri"/>
              </a:rPr>
              <a:t>p</a:t>
            </a:r>
            <a:r>
              <a:rPr lang="nl-NL" sz="1800">
                <a:cs typeface="Calibri"/>
              </a:rPr>
              <a:t> &lt; .001</a:t>
            </a:r>
          </a:p>
          <a:p>
            <a:pPr lvl="2"/>
            <a:r>
              <a:rPr lang="nl-NL" err="1">
                <a:cs typeface="Calibri"/>
              </a:rPr>
              <a:t>Strongest</a:t>
            </a:r>
            <a:r>
              <a:rPr lang="nl-NL">
                <a:cs typeface="Calibri"/>
              </a:rPr>
              <a:t> predictor </a:t>
            </a:r>
          </a:p>
          <a:p>
            <a:pPr lvl="1"/>
            <a:r>
              <a:rPr lang="nl-NL">
                <a:cs typeface="Calibri"/>
              </a:rPr>
              <a:t>Active public Facebook </a:t>
            </a:r>
            <a:r>
              <a:rPr lang="nl-NL" err="1">
                <a:cs typeface="Calibri"/>
              </a:rPr>
              <a:t>use</a:t>
            </a:r>
            <a:r>
              <a:rPr lang="nl-NL">
                <a:cs typeface="Calibri"/>
              </a:rPr>
              <a:t> </a:t>
            </a:r>
          </a:p>
          <a:p>
            <a:pPr lvl="2"/>
            <a:r>
              <a:rPr lang="nl-NL" sz="1800">
                <a:cs typeface="Calibri"/>
              </a:rPr>
              <a:t>β = 0.31, F(1, 671) = 11.61, </a:t>
            </a:r>
            <a:r>
              <a:rPr lang="nl-NL" sz="1800" i="1">
                <a:cs typeface="Calibri"/>
              </a:rPr>
              <a:t>p</a:t>
            </a:r>
            <a:r>
              <a:rPr lang="nl-NL" sz="1800">
                <a:cs typeface="Calibri"/>
              </a:rPr>
              <a:t> &lt; .001</a:t>
            </a:r>
          </a:p>
          <a:p>
            <a:pPr lvl="1"/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Not</a:t>
            </a:r>
            <a:r>
              <a:rPr lang="nl-NL">
                <a:cs typeface="Calibri"/>
              </a:rPr>
              <a:t> significant </a:t>
            </a:r>
          </a:p>
          <a:p>
            <a:pPr lvl="1"/>
            <a:r>
              <a:rPr lang="nl-NL">
                <a:cs typeface="Calibri"/>
              </a:rPr>
              <a:t>Private Facebook </a:t>
            </a:r>
            <a:r>
              <a:rPr lang="nl-NL" err="1">
                <a:cs typeface="Calibri"/>
              </a:rPr>
              <a:t>use</a:t>
            </a:r>
            <a:r>
              <a:rPr lang="nl-NL">
                <a:cs typeface="Calibri"/>
              </a:rPr>
              <a:t> </a:t>
            </a:r>
          </a:p>
          <a:p>
            <a:pPr lvl="2"/>
            <a:r>
              <a:rPr lang="nl-NL" sz="1800">
                <a:cs typeface="Calibri"/>
              </a:rPr>
              <a:t>β = -0.02, F(1, 671) = 0.05, </a:t>
            </a:r>
            <a:r>
              <a:rPr lang="nl-NL" sz="1800" i="1">
                <a:cs typeface="Calibri"/>
              </a:rPr>
              <a:t>p</a:t>
            </a:r>
            <a:r>
              <a:rPr lang="nl-NL" sz="1800">
                <a:cs typeface="Calibri"/>
              </a:rPr>
              <a:t> = .83</a:t>
            </a:r>
          </a:p>
          <a:p>
            <a:pPr lvl="1"/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5713A5-71C7-5B84-6896-A7232EE50E44}"/>
              </a:ext>
            </a:extLst>
          </p:cNvPr>
          <p:cNvSpPr txBox="1"/>
          <p:nvPr/>
        </p:nvSpPr>
        <p:spPr>
          <a:xfrm>
            <a:off x="1494692" y="961292"/>
            <a:ext cx="45133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cs typeface="Calibri"/>
              </a:rPr>
              <a:t>Type of Facebook use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15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D91D923-467D-165F-ADA1-E897886C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84" y="1571996"/>
            <a:ext cx="10088033" cy="2329459"/>
          </a:xfrm>
          <a:prstGeom prst="rect">
            <a:avLst/>
          </a:prstGeom>
        </p:spPr>
      </p:pic>
      <p:pic>
        <p:nvPicPr>
          <p:cNvPr id="7" name="Graphic 10" descr="Caret Left with solid fill">
            <a:extLst>
              <a:ext uri="{FF2B5EF4-FFF2-40B4-BE49-F238E27FC236}">
                <a16:creationId xmlns:a16="http://schemas.microsoft.com/office/drawing/2014/main" id="{3576FE62-DCA3-9B39-2FB6-26C54C3F6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4618" y="2239081"/>
            <a:ext cx="956374" cy="95870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B1EB3DE-7236-6A06-E416-99618C52E789}"/>
              </a:ext>
            </a:extLst>
          </p:cNvPr>
          <p:cNvSpPr txBox="1">
            <a:spLocks/>
          </p:cNvSpPr>
          <p:nvPr/>
        </p:nvSpPr>
        <p:spPr>
          <a:xfrm>
            <a:off x="838200" y="634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Calibri"/>
                <a:cs typeface="Calibri Light"/>
              </a:rPr>
              <a:t>Discussion</a:t>
            </a:r>
          </a:p>
        </p:txBody>
      </p:sp>
      <p:pic>
        <p:nvPicPr>
          <p:cNvPr id="11" name="Afbeelding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4948E1-435E-0AD2-4DDB-128C0F6BA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986618" y="4550943"/>
            <a:ext cx="2850029" cy="1466849"/>
          </a:xfrm>
        </p:spPr>
      </p:pic>
      <p:pic>
        <p:nvPicPr>
          <p:cNvPr id="13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A3BC075D-743D-849F-5202-88F5CEB65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5921" y="4555978"/>
            <a:ext cx="2642345" cy="147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90B2D-98BF-C9D9-71A4-384284807C9D}"/>
              </a:ext>
            </a:extLst>
          </p:cNvPr>
          <p:cNvSpPr txBox="1"/>
          <p:nvPr/>
        </p:nvSpPr>
        <p:spPr>
          <a:xfrm>
            <a:off x="1260661" y="5037044"/>
            <a:ext cx="37819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Social comparison on Facebook ~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721165-ABCF-ED67-35D2-78B2178C55BD}"/>
              </a:ext>
            </a:extLst>
          </p:cNvPr>
          <p:cNvSpPr txBox="1"/>
          <p:nvPr/>
        </p:nvSpPr>
        <p:spPr>
          <a:xfrm>
            <a:off x="1263462" y="3950072"/>
            <a:ext cx="34205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2. Types of Facebook 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A14CA-48FD-C5FA-5CAC-8EE8FEAE2838}"/>
              </a:ext>
            </a:extLst>
          </p:cNvPr>
          <p:cNvSpPr txBox="1"/>
          <p:nvPr/>
        </p:nvSpPr>
        <p:spPr>
          <a:xfrm>
            <a:off x="1263461" y="913277"/>
            <a:ext cx="34205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1.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330291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EA25433-0535-2906-0C4F-17A140677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18" r="232" b="218"/>
          <a:stretch/>
        </p:blipFill>
        <p:spPr>
          <a:xfrm>
            <a:off x="1967754" y="1758088"/>
            <a:ext cx="7841884" cy="415305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BE91092-0C29-B95F-5BE0-7D4A7718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cs typeface="Calibri Light"/>
              </a:rPr>
              <a:t>Discussion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6FCDF-550E-64FF-B276-35AAAF3183E0}"/>
              </a:ext>
            </a:extLst>
          </p:cNvPr>
          <p:cNvSpPr txBox="1"/>
          <p:nvPr/>
        </p:nvSpPr>
        <p:spPr>
          <a:xfrm>
            <a:off x="1039344" y="1103778"/>
            <a:ext cx="59531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3. Comparison with </a:t>
            </a:r>
            <a:r>
              <a:rPr lang="en-US" sz="2400" b="1" err="1">
                <a:cs typeface="Calibri"/>
              </a:rPr>
              <a:t>Faelens</a:t>
            </a:r>
            <a:r>
              <a:rPr lang="en-US" sz="2400" b="1">
                <a:cs typeface="Calibri"/>
              </a:rPr>
              <a:t> et al. (2019)</a:t>
            </a:r>
          </a:p>
        </p:txBody>
      </p:sp>
    </p:spTree>
    <p:extLst>
      <p:ext uri="{BB962C8B-B14F-4D97-AF65-F5344CB8AC3E}">
        <p14:creationId xmlns:p14="http://schemas.microsoft.com/office/powerpoint/2010/main" val="389293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6B7EC7-1195-B09B-E06B-06EB057C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229" y="1293663"/>
            <a:ext cx="9697571" cy="4883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Support for the explorative findings of </a:t>
            </a:r>
            <a:r>
              <a:rPr lang="en-US" err="1">
                <a:cs typeface="Calibri"/>
              </a:rPr>
              <a:t>Faelens</a:t>
            </a:r>
            <a:r>
              <a:rPr lang="en-US">
                <a:cs typeface="Calibri"/>
              </a:rPr>
              <a:t> et al. (2019)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SEM: theory-driven confirmation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0EA8504-ED11-A827-3587-6CABF4DA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cs typeface="Calibri Light"/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AC16E-8683-FC5D-E3B1-059426C3115F}"/>
              </a:ext>
            </a:extLst>
          </p:cNvPr>
          <p:cNvSpPr txBox="1"/>
          <p:nvPr/>
        </p:nvSpPr>
        <p:spPr>
          <a:xfrm>
            <a:off x="1374334" y="3694115"/>
            <a:ext cx="408019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Data driven exploration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E10CF-FC86-374C-8914-0266E9E8FE99}"/>
              </a:ext>
            </a:extLst>
          </p:cNvPr>
          <p:cNvSpPr txBox="1"/>
          <p:nvPr/>
        </p:nvSpPr>
        <p:spPr>
          <a:xfrm>
            <a:off x="6100348" y="3649289"/>
            <a:ext cx="45021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Theory driven confirmation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0E46A74F-9C54-6173-6A05-61D9885E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96" y="4188836"/>
            <a:ext cx="1109074" cy="1133418"/>
          </a:xfrm>
          <a:prstGeom prst="rect">
            <a:avLst/>
          </a:prstGeom>
        </p:spPr>
      </p:pic>
      <p:pic>
        <p:nvPicPr>
          <p:cNvPr id="2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2D383163-DBF6-3B9D-65E0-391330B08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8" b="10667"/>
          <a:stretch/>
        </p:blipFill>
        <p:spPr>
          <a:xfrm>
            <a:off x="2535388" y="4123932"/>
            <a:ext cx="1399668" cy="1381923"/>
          </a:xfrm>
          <a:prstGeom prst="rect">
            <a:avLst/>
          </a:prstGeom>
        </p:spPr>
      </p:pic>
      <p:cxnSp>
        <p:nvCxnSpPr>
          <p:cNvPr id="21" name="Rechte verbindingslijn met pijl 8">
            <a:extLst>
              <a:ext uri="{FF2B5EF4-FFF2-40B4-BE49-F238E27FC236}">
                <a16:creationId xmlns:a16="http://schemas.microsoft.com/office/drawing/2014/main" id="{8C8A6B91-D856-AFF8-B16A-0301154A3D3B}"/>
              </a:ext>
            </a:extLst>
          </p:cNvPr>
          <p:cNvCxnSpPr>
            <a:cxnSpLocks/>
          </p:cNvCxnSpPr>
          <p:nvPr/>
        </p:nvCxnSpPr>
        <p:spPr>
          <a:xfrm flipV="1">
            <a:off x="1237548" y="2006988"/>
            <a:ext cx="385234" cy="63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8">
            <a:extLst>
              <a:ext uri="{FF2B5EF4-FFF2-40B4-BE49-F238E27FC236}">
                <a16:creationId xmlns:a16="http://schemas.microsoft.com/office/drawing/2014/main" id="{C95F028F-0EFC-D612-B299-9D8205BCA390}"/>
              </a:ext>
            </a:extLst>
          </p:cNvPr>
          <p:cNvCxnSpPr>
            <a:cxnSpLocks/>
          </p:cNvCxnSpPr>
          <p:nvPr/>
        </p:nvCxnSpPr>
        <p:spPr>
          <a:xfrm flipV="1">
            <a:off x="1248753" y="2522458"/>
            <a:ext cx="385234" cy="63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41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2468-71C9-9365-2C29-B0D7FB86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590"/>
            <a:ext cx="10515600" cy="1325563"/>
          </a:xfrm>
        </p:spPr>
        <p:txBody>
          <a:bodyPr/>
          <a:lstStyle/>
          <a:p>
            <a:pPr algn="ctr"/>
            <a:r>
              <a:rPr lang="en-US" sz="3600" b="1" err="1">
                <a:latin typeface="Calibri"/>
                <a:cs typeface="Calibri Light"/>
              </a:rPr>
              <a:t>Faelens</a:t>
            </a:r>
            <a:r>
              <a:rPr lang="en-US" sz="3600" b="1">
                <a:latin typeface="Calibri"/>
                <a:cs typeface="Calibri Light"/>
              </a:rPr>
              <a:t> et al. (2019)</a:t>
            </a:r>
            <a:endParaRPr lang="en-US" sz="3600">
              <a:cs typeface="Calibri Light"/>
            </a:endParaRPr>
          </a:p>
        </p:txBody>
      </p:sp>
      <p:pic>
        <p:nvPicPr>
          <p:cNvPr id="7" name="Picture 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055C466E-6CD0-36C7-C66B-A716A202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17" y="3175073"/>
            <a:ext cx="3055545" cy="2062312"/>
          </a:xfrm>
          <a:prstGeom prst="rect">
            <a:avLst/>
          </a:prstGeom>
        </p:spPr>
      </p:pic>
      <p:pic>
        <p:nvPicPr>
          <p:cNvPr id="8" name="Picture 8" descr="Shape, arrow&#10;&#10;Description automatically generated">
            <a:extLst>
              <a:ext uri="{FF2B5EF4-FFF2-40B4-BE49-F238E27FC236}">
                <a16:creationId xmlns:a16="http://schemas.microsoft.com/office/drawing/2014/main" id="{A52A5414-8CBA-7D4C-3E20-989FFF75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783" y="2936733"/>
            <a:ext cx="4064386" cy="2121849"/>
          </a:xfrm>
          <a:prstGeom prst="rect">
            <a:avLst/>
          </a:prstGeom>
        </p:spPr>
      </p:pic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80FF8F2F-4E49-3617-0093-A8D89ED2F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3586" y="2606199"/>
            <a:ext cx="963833" cy="942840"/>
          </a:xfrm>
          <a:prstGeom prst="rect">
            <a:avLst/>
          </a:prstGeom>
        </p:spPr>
      </p:pic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9E1A67-77B0-0217-4DFD-F886CA46FF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23" t="2034" r="2710" b="1695"/>
          <a:stretch/>
        </p:blipFill>
        <p:spPr>
          <a:xfrm>
            <a:off x="8793082" y="2602399"/>
            <a:ext cx="2984281" cy="244972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A4DD11-2487-3040-C9B2-1286DF8E1CB3}"/>
              </a:ext>
            </a:extLst>
          </p:cNvPr>
          <p:cNvCxnSpPr>
            <a:cxnSpLocks/>
          </p:cNvCxnSpPr>
          <p:nvPr/>
        </p:nvCxnSpPr>
        <p:spPr>
          <a:xfrm>
            <a:off x="4305298" y="1797051"/>
            <a:ext cx="4234" cy="40894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CB957F-8366-65AB-53C3-65BA811F9D35}"/>
              </a:ext>
            </a:extLst>
          </p:cNvPr>
          <p:cNvCxnSpPr>
            <a:cxnSpLocks/>
          </p:cNvCxnSpPr>
          <p:nvPr/>
        </p:nvCxnSpPr>
        <p:spPr>
          <a:xfrm>
            <a:off x="8274048" y="1797051"/>
            <a:ext cx="4234" cy="40894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3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6">
            <a:extLst>
              <a:ext uri="{FF2B5EF4-FFF2-40B4-BE49-F238E27FC236}">
                <a16:creationId xmlns:a16="http://schemas.microsoft.com/office/drawing/2014/main" id="{5356D963-AF7A-8373-BA9F-0ACB7B40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982119"/>
            <a:ext cx="3175000" cy="165735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EF75077-E182-D7B1-D929-E92966301C6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latin typeface="Calibri"/>
                <a:cs typeface="Calibri Light"/>
              </a:rPr>
              <a:t>Type of Facebook use</a:t>
            </a:r>
            <a:endParaRPr lang="nl-NL"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3E413979-9AE9-15A7-8B00-E78947AB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0" y="2724150"/>
            <a:ext cx="2150534" cy="2150534"/>
          </a:xfrm>
          <a:prstGeom prst="rect">
            <a:avLst/>
          </a:prstGeom>
        </p:spPr>
      </p:pic>
      <p:pic>
        <p:nvPicPr>
          <p:cNvPr id="3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C7EC9479-5E76-1534-8635-D0856173D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067" y="3043185"/>
            <a:ext cx="2743199" cy="1533629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5CA85F9B-C200-BB95-F457-A300C1EF4DA3}"/>
              </a:ext>
            </a:extLst>
          </p:cNvPr>
          <p:cNvSpPr txBox="1"/>
          <p:nvPr/>
        </p:nvSpPr>
        <p:spPr>
          <a:xfrm>
            <a:off x="724958" y="1923520"/>
            <a:ext cx="3241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Passive Facebook use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EB00EA5-07D0-09C5-7163-9596402F8F9A}"/>
              </a:ext>
            </a:extLst>
          </p:cNvPr>
          <p:cNvSpPr txBox="1"/>
          <p:nvPr/>
        </p:nvSpPr>
        <p:spPr>
          <a:xfrm>
            <a:off x="4471457" y="1923519"/>
            <a:ext cx="3241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Active Private Facebook use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401E463-2B98-7F09-C7C5-8D43FB929E19}"/>
              </a:ext>
            </a:extLst>
          </p:cNvPr>
          <p:cNvSpPr txBox="1"/>
          <p:nvPr/>
        </p:nvSpPr>
        <p:spPr>
          <a:xfrm>
            <a:off x="8493124" y="1923520"/>
            <a:ext cx="32411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Active Public Facebook use</a:t>
            </a:r>
          </a:p>
        </p:txBody>
      </p:sp>
    </p:spTree>
    <p:extLst>
      <p:ext uri="{BB962C8B-B14F-4D97-AF65-F5344CB8AC3E}">
        <p14:creationId xmlns:p14="http://schemas.microsoft.com/office/powerpoint/2010/main" val="277072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A5AF-A1A8-6EB9-73F3-C93B6B0D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>
                <a:latin typeface="Calibri"/>
                <a:cs typeface="Calibri Light"/>
              </a:rPr>
              <a:t>Network analysis vs. Mediation analysis</a:t>
            </a:r>
            <a:endParaRPr lang="en-US" sz="3600" b="1">
              <a:latin typeface="Calibri"/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4299115-232C-AE72-0AE5-6E6886A3D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4" r="-205" b="-314"/>
          <a:stretch/>
        </p:blipFill>
        <p:spPr>
          <a:xfrm>
            <a:off x="1058372" y="1931003"/>
            <a:ext cx="4264146" cy="2759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4FA05-E936-34E1-CC18-21DDE8F2E520}"/>
              </a:ext>
            </a:extLst>
          </p:cNvPr>
          <p:cNvSpPr txBox="1"/>
          <p:nvPr/>
        </p:nvSpPr>
        <p:spPr>
          <a:xfrm>
            <a:off x="1632070" y="5038820"/>
            <a:ext cx="33742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Data driven exploration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7" name="Picture 4" descr="Diagram&#10;&#10;Description automatically generated">
            <a:extLst>
              <a:ext uri="{FF2B5EF4-FFF2-40B4-BE49-F238E27FC236}">
                <a16:creationId xmlns:a16="http://schemas.microsoft.com/office/drawing/2014/main" id="{1FD1D7F3-BFBF-E979-F30E-654D5F8F4C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2" t="7965" r="5973" b="442"/>
          <a:stretch/>
        </p:blipFill>
        <p:spPr>
          <a:xfrm>
            <a:off x="6606005" y="2229237"/>
            <a:ext cx="5295304" cy="2351963"/>
          </a:xfrm>
          <a:prstGeom prst="snip2Same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7810A-D1F1-571C-70BD-9359718089E6}"/>
              </a:ext>
            </a:extLst>
          </p:cNvPr>
          <p:cNvSpPr txBox="1"/>
          <p:nvPr/>
        </p:nvSpPr>
        <p:spPr>
          <a:xfrm>
            <a:off x="7389025" y="5038818"/>
            <a:ext cx="372894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Theory driven confirmation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BBCECE8-A1E1-2E1A-AC14-528E8FFEB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572" y="5578365"/>
            <a:ext cx="851339" cy="864477"/>
          </a:xfrm>
          <a:prstGeom prst="rect">
            <a:avLst/>
          </a:prstGeom>
        </p:spPr>
      </p:pic>
      <p:pic>
        <p:nvPicPr>
          <p:cNvPr id="9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128FE52-BBB6-6658-C6D6-4F034E5862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8" b="10667"/>
          <a:stretch/>
        </p:blipFill>
        <p:spPr>
          <a:xfrm>
            <a:off x="2793124" y="5468637"/>
            <a:ext cx="1074698" cy="10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3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567D3-D911-8AFF-DF52-FDF8CA2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457"/>
            <a:ext cx="10515600" cy="1325563"/>
          </a:xfrm>
        </p:spPr>
        <p:txBody>
          <a:bodyPr/>
          <a:lstStyle/>
          <a:p>
            <a:pPr algn="ctr"/>
            <a:r>
              <a:rPr lang="nl-NL" sz="3200" b="1" err="1">
                <a:latin typeface="Calibri"/>
                <a:cs typeface="Calibri Light"/>
              </a:rPr>
              <a:t>Mediation</a:t>
            </a:r>
            <a:r>
              <a:rPr lang="nl-NL" sz="3200" b="1">
                <a:latin typeface="Calibri"/>
                <a:cs typeface="Calibri Light"/>
              </a:rPr>
              <a:t> Model 1</a:t>
            </a:r>
          </a:p>
        </p:txBody>
      </p:sp>
      <p:pic>
        <p:nvPicPr>
          <p:cNvPr id="4" name="Afbeelding 4" descr="Afbeelding met diagram&#10;&#10;Automatisch gegenereerde beschrijving">
            <a:extLst>
              <a:ext uri="{FF2B5EF4-FFF2-40B4-BE49-F238E27FC236}">
                <a16:creationId xmlns:a16="http://schemas.microsoft.com/office/drawing/2014/main" id="{E71D20F0-0262-A46D-8281-5FA7214F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85" y="1435209"/>
            <a:ext cx="8359422" cy="39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F5FA5-20F4-24E2-D278-1F9A90E3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766"/>
            <a:ext cx="10515600" cy="1325563"/>
          </a:xfrm>
        </p:spPr>
        <p:txBody>
          <a:bodyPr/>
          <a:lstStyle/>
          <a:p>
            <a:pPr algn="ctr"/>
            <a:r>
              <a:rPr lang="nl-NL" sz="3200" b="1" err="1">
                <a:latin typeface="Calibri"/>
                <a:cs typeface="Calibri Light"/>
              </a:rPr>
              <a:t>Mediation</a:t>
            </a:r>
            <a:r>
              <a:rPr lang="nl-NL" sz="3200" b="1">
                <a:latin typeface="Calibri"/>
                <a:cs typeface="Calibri Light"/>
              </a:rPr>
              <a:t> Model 2</a:t>
            </a:r>
            <a:endParaRPr lang="nl-NL" sz="3200" b="1">
              <a:latin typeface="Calibri"/>
              <a:cs typeface="Calibri"/>
            </a:endParaRPr>
          </a:p>
        </p:txBody>
      </p:sp>
      <p:pic>
        <p:nvPicPr>
          <p:cNvPr id="4" name="Afbeelding 4" descr="Afbeelding met diagram&#10;&#10;Automatisch gegenereerde beschrijving">
            <a:extLst>
              <a:ext uri="{FF2B5EF4-FFF2-40B4-BE49-F238E27FC236}">
                <a16:creationId xmlns:a16="http://schemas.microsoft.com/office/drawing/2014/main" id="{9885CD3F-F4D9-B3EB-E0C6-4BA8A675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84" y="1712377"/>
            <a:ext cx="7712298" cy="378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BFDE9-A856-1B78-5409-7901518C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4000" b="1" err="1">
                <a:latin typeface="Calibri"/>
                <a:cs typeface="Calibri Light"/>
              </a:rPr>
              <a:t>Materials</a:t>
            </a:r>
            <a:r>
              <a:rPr lang="nl-NL" sz="4000" b="1">
                <a:latin typeface="Calibri"/>
                <a:cs typeface="Calibri Light"/>
              </a:rPr>
              <a:t> &amp; </a:t>
            </a:r>
            <a:r>
              <a:rPr lang="nl-NL" sz="4000" b="1" err="1">
                <a:latin typeface="Calibri"/>
                <a:cs typeface="Calibri Light"/>
              </a:rPr>
              <a:t>Methods</a:t>
            </a:r>
            <a:endParaRPr lang="nl-NL" sz="4000" b="1">
              <a:latin typeface="Calibri"/>
              <a:cs typeface="Calibri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E8A03-6DD7-3A82-01C5-6385C683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197"/>
            <a:ext cx="10515600" cy="50997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err="1">
                <a:cs typeface="Calibri"/>
              </a:rPr>
              <a:t>Combined</a:t>
            </a:r>
            <a:r>
              <a:rPr lang="nl-NL">
                <a:cs typeface="Calibri"/>
              </a:rPr>
              <a:t> data </a:t>
            </a:r>
            <a:r>
              <a:rPr lang="nl-NL" err="1">
                <a:cs typeface="Calibri"/>
              </a:rPr>
              <a:t>from</a:t>
            </a:r>
            <a:r>
              <a:rPr lang="nl-NL">
                <a:cs typeface="Calibri"/>
              </a:rPr>
              <a:t> </a:t>
            </a:r>
            <a:r>
              <a:rPr lang="nl-NL" err="1">
                <a:cs typeface="Calibri"/>
              </a:rPr>
              <a:t>two</a:t>
            </a:r>
            <a:r>
              <a:rPr lang="nl-NL">
                <a:cs typeface="Calibri"/>
              </a:rPr>
              <a:t> samples</a:t>
            </a:r>
          </a:p>
          <a:p>
            <a:pPr marL="457200" lvl="1" indent="0">
              <a:buNone/>
            </a:pP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Measures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included</a:t>
            </a:r>
            <a:r>
              <a:rPr lang="nl-NL">
                <a:cs typeface="Calibri"/>
              </a:rPr>
              <a:t>:</a:t>
            </a:r>
          </a:p>
          <a:p>
            <a:pPr lvl="1"/>
            <a:r>
              <a:rPr lang="nl-NL" err="1">
                <a:cs typeface="Calibri"/>
              </a:rPr>
              <a:t>Social</a:t>
            </a:r>
            <a:r>
              <a:rPr lang="nl-NL">
                <a:cs typeface="Calibri"/>
              </a:rPr>
              <a:t> </a:t>
            </a:r>
            <a:r>
              <a:rPr lang="nl-NL" err="1">
                <a:cs typeface="Calibri"/>
              </a:rPr>
              <a:t>comparison</a:t>
            </a:r>
            <a:r>
              <a:rPr lang="nl-NL">
                <a:cs typeface="Calibri"/>
              </a:rPr>
              <a:t> on Facebook</a:t>
            </a:r>
          </a:p>
          <a:p>
            <a:pPr lvl="1"/>
            <a:r>
              <a:rPr lang="nl-NL">
                <a:cs typeface="Calibri"/>
              </a:rPr>
              <a:t>Contingent </a:t>
            </a:r>
            <a:r>
              <a:rPr lang="nl-NL" err="1">
                <a:cs typeface="Calibri"/>
              </a:rPr>
              <a:t>self-esteem</a:t>
            </a:r>
            <a:endParaRPr lang="nl-NL">
              <a:cs typeface="Calibri"/>
            </a:endParaRPr>
          </a:p>
          <a:p>
            <a:pPr lvl="1"/>
            <a:r>
              <a:rPr lang="nl-NL">
                <a:cs typeface="Calibri"/>
              </a:rPr>
              <a:t>Global </a:t>
            </a:r>
            <a:r>
              <a:rPr lang="nl-NL" err="1">
                <a:cs typeface="Calibri"/>
              </a:rPr>
              <a:t>self-esteem</a:t>
            </a:r>
            <a:endParaRPr lang="nl-NL">
              <a:cs typeface="Calibri"/>
            </a:endParaRPr>
          </a:p>
          <a:p>
            <a:pPr lvl="1"/>
            <a:r>
              <a:rPr lang="nl-NL" err="1">
                <a:cs typeface="Calibri"/>
              </a:rPr>
              <a:t>Depression</a:t>
            </a:r>
            <a:r>
              <a:rPr lang="nl-NL">
                <a:cs typeface="Calibri"/>
              </a:rPr>
              <a:t>, </a:t>
            </a:r>
            <a:r>
              <a:rPr lang="nl-NL" err="1">
                <a:cs typeface="Calibri"/>
              </a:rPr>
              <a:t>anxiety</a:t>
            </a:r>
            <a:r>
              <a:rPr lang="nl-NL">
                <a:cs typeface="Calibri"/>
              </a:rPr>
              <a:t>, stress </a:t>
            </a:r>
            <a:r>
              <a:rPr lang="nl-NL" err="1">
                <a:cs typeface="Calibri"/>
              </a:rPr>
              <a:t>symptoms</a:t>
            </a:r>
            <a:endParaRPr lang="nl-NL">
              <a:cs typeface="Calibri"/>
            </a:endParaRPr>
          </a:p>
          <a:p>
            <a:pPr marL="457200" lvl="1" indent="0">
              <a:buNone/>
            </a:pP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Fitted</a:t>
            </a:r>
            <a:r>
              <a:rPr lang="nl-NL">
                <a:cs typeface="Calibri"/>
              </a:rPr>
              <a:t> model 1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2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SEM</a:t>
            </a:r>
          </a:p>
          <a:p>
            <a:r>
              <a:rPr lang="nl-NL">
                <a:cs typeface="Calibri"/>
              </a:rPr>
              <a:t>Model </a:t>
            </a:r>
            <a:r>
              <a:rPr lang="nl-NL" err="1">
                <a:cs typeface="Calibri"/>
              </a:rPr>
              <a:t>comparison</a:t>
            </a:r>
            <a:r>
              <a:rPr lang="nl-NL">
                <a:cs typeface="Calibri"/>
              </a:rPr>
              <a:t> test </a:t>
            </a:r>
            <a:r>
              <a:rPr lang="nl-NL" err="1">
                <a:cs typeface="Calibri"/>
              </a:rPr>
              <a:t>for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nested</a:t>
            </a:r>
            <a:r>
              <a:rPr lang="nl-NL">
                <a:cs typeface="Calibri"/>
              </a:rPr>
              <a:t> model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Type of Facebook </a:t>
            </a:r>
            <a:r>
              <a:rPr lang="nl-NL" err="1">
                <a:cs typeface="Calibri"/>
              </a:rPr>
              <a:t>use</a:t>
            </a:r>
            <a:r>
              <a:rPr lang="nl-NL">
                <a:cs typeface="Calibri"/>
              </a:rPr>
              <a:t> 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B3B2CB53-B00D-20A4-52A5-319905B3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0606" y="1715814"/>
            <a:ext cx="4254062" cy="42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651F-A5E2-6CB8-E7EA-CC9BC7F4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cs typeface="Calibri Light"/>
              </a:rPr>
              <a:t>Results</a:t>
            </a:r>
            <a:endParaRPr lang="en-US" sz="4000"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9D171-26CE-B84F-9476-6C2BB1621C3A}"/>
              </a:ext>
            </a:extLst>
          </p:cNvPr>
          <p:cNvSpPr txBox="1"/>
          <p:nvPr/>
        </p:nvSpPr>
        <p:spPr>
          <a:xfrm>
            <a:off x="1377461" y="1289538"/>
            <a:ext cx="45133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cs typeface="Calibri"/>
              </a:rPr>
              <a:t>Model 1</a:t>
            </a:r>
          </a:p>
        </p:txBody>
      </p:sp>
      <p:pic>
        <p:nvPicPr>
          <p:cNvPr id="7" name="Afbeelding 7" descr="Afbeelding met diagram&#10;&#10;Automatisch gegenereerde beschrijving">
            <a:extLst>
              <a:ext uri="{FF2B5EF4-FFF2-40B4-BE49-F238E27FC236}">
                <a16:creationId xmlns:a16="http://schemas.microsoft.com/office/drawing/2014/main" id="{0899E2A8-B11C-9B30-6572-F87182173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6040" y="1825625"/>
            <a:ext cx="8879920" cy="4351338"/>
          </a:xfrm>
        </p:spPr>
      </p:pic>
    </p:spTree>
    <p:extLst>
      <p:ext uri="{BB962C8B-B14F-4D97-AF65-F5344CB8AC3E}">
        <p14:creationId xmlns:p14="http://schemas.microsoft.com/office/powerpoint/2010/main" val="388881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0785FC-55BB-1E3A-CC6F-8FC4FAA2FEAF}"/>
              </a:ext>
            </a:extLst>
          </p:cNvPr>
          <p:cNvSpPr txBox="1"/>
          <p:nvPr/>
        </p:nvSpPr>
        <p:spPr>
          <a:xfrm>
            <a:off x="1494692" y="961292"/>
            <a:ext cx="45133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cs typeface="Calibri"/>
              </a:rPr>
              <a:t>Model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DB89A8-792C-C7E4-2FA9-1F21BBD37EAE}"/>
                  </a:ext>
                </a:extLst>
              </p14:cNvPr>
              <p14:cNvContentPartPr/>
              <p14:nvPr/>
            </p14:nvContentPartPr>
            <p14:xfrm>
              <a:off x="3896178" y="4194741"/>
              <a:ext cx="1466288" cy="68374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DB89A8-792C-C7E4-2FA9-1F21BBD37E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2191" y="4086782"/>
                <a:ext cx="1573902" cy="899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DA1FE4-C4F7-9083-3C3E-C5A6023048BE}"/>
                  </a:ext>
                </a:extLst>
              </p14:cNvPr>
              <p14:cNvContentPartPr/>
              <p14:nvPr/>
            </p14:nvContentPartPr>
            <p14:xfrm>
              <a:off x="4249615" y="4396153"/>
              <a:ext cx="14653" cy="1465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DA1FE4-C4F7-9083-3C3E-C5A6023048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1665" y="253"/>
                <a:ext cx="4395900" cy="87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D070BF-B6F7-B8C6-2B6B-C6585105BEA1}"/>
                  </a:ext>
                </a:extLst>
              </p14:cNvPr>
              <p14:cNvContentPartPr/>
              <p14:nvPr/>
            </p14:nvContentPartPr>
            <p14:xfrm>
              <a:off x="7178639" y="2612125"/>
              <a:ext cx="1466288" cy="68374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D070BF-B6F7-B8C6-2B6B-C6585105BE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4652" y="2504166"/>
                <a:ext cx="1573902" cy="899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763AC2-FB4B-FCD9-7840-FD6F576D707B}"/>
                  </a:ext>
                </a:extLst>
              </p14:cNvPr>
              <p14:cNvContentPartPr/>
              <p14:nvPr/>
            </p14:nvContentPartPr>
            <p14:xfrm rot="4320000">
              <a:off x="5199232" y="3366510"/>
              <a:ext cx="2075888" cy="67201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763AC2-FB4B-FCD9-7840-FD6F576D70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4320000">
                <a:off x="5145238" y="3258526"/>
                <a:ext cx="2183516" cy="887625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Afbeelding 13" descr="Afbeelding met diagram&#10;&#10;Automatisch gegenereerde beschrijving">
            <a:extLst>
              <a:ext uri="{FF2B5EF4-FFF2-40B4-BE49-F238E27FC236}">
                <a16:creationId xmlns:a16="http://schemas.microsoft.com/office/drawing/2014/main" id="{22B0A982-6F16-B366-F1D5-560B91BF7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1610132" y="1825625"/>
            <a:ext cx="8971735" cy="4351338"/>
          </a:xfrm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8F88C59-60C6-7F38-BC47-455DCD8C75A3}"/>
              </a:ext>
            </a:extLst>
          </p:cNvPr>
          <p:cNvCxnSpPr/>
          <p:nvPr/>
        </p:nvCxnSpPr>
        <p:spPr>
          <a:xfrm>
            <a:off x="3934794" y="4470776"/>
            <a:ext cx="1288941" cy="63026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BFD79EB-7725-1973-B556-B61E3AC85B9C}"/>
              </a:ext>
            </a:extLst>
          </p:cNvPr>
          <p:cNvCxnSpPr>
            <a:cxnSpLocks/>
          </p:cNvCxnSpPr>
          <p:nvPr/>
        </p:nvCxnSpPr>
        <p:spPr>
          <a:xfrm>
            <a:off x="7060285" y="2869284"/>
            <a:ext cx="1211450" cy="63026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2CC9A07D-6FCB-B358-83FE-7BEA011A79E8}"/>
              </a:ext>
            </a:extLst>
          </p:cNvPr>
          <p:cNvCxnSpPr>
            <a:cxnSpLocks/>
          </p:cNvCxnSpPr>
          <p:nvPr/>
        </p:nvCxnSpPr>
        <p:spPr>
          <a:xfrm flipH="1">
            <a:off x="6089056" y="2869283"/>
            <a:ext cx="15499" cy="223175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5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Breedbeeld</PresentationFormat>
  <Slides>14</Slides>
  <Notes>7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office theme</vt:lpstr>
      <vt:lpstr>Reanalyzing Through the Lens of Structural Equation Modelling:   The Relationship between Facebook and Indicators of Psychopathology </vt:lpstr>
      <vt:lpstr>Faelens et al. (2019)</vt:lpstr>
      <vt:lpstr>PowerPoint-presentatie</vt:lpstr>
      <vt:lpstr>Network analysis vs. Mediation analysis</vt:lpstr>
      <vt:lpstr>Mediation Model 1</vt:lpstr>
      <vt:lpstr>Mediation Model 2</vt:lpstr>
      <vt:lpstr>Materials &amp; Methods</vt:lpstr>
      <vt:lpstr>Results</vt:lpstr>
      <vt:lpstr>PowerPoint-presentatie</vt:lpstr>
      <vt:lpstr>Model comparison</vt:lpstr>
      <vt:lpstr>PowerPoint-presentatie</vt:lpstr>
      <vt:lpstr>PowerPoint-presentatie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2023-05-12T13:50:45Z</dcterms:created>
  <dcterms:modified xsi:type="dcterms:W3CDTF">2023-06-12T14:31:05Z</dcterms:modified>
</cp:coreProperties>
</file>