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Quattrocento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regular.fntdata"/><Relationship Id="rId43" Type="http://schemas.openxmlformats.org/officeDocument/2006/relationships/slide" Target="slides/slide38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attrocentoSans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boldItalic.fntdata"/><Relationship Id="rId5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21T20:12:51.012">
    <p:pos x="6000" y="0"/>
    <p:text>Caso o link não funcione
-Victor</p:text>
  </p:cm>
  <p:cm authorId="0" idx="2" dt="2024-10-21T20:12:51.011">
    <p:pos x="6000" y="100"/>
    <p:text>https://www.youtube.com/watch?v=TNQsmPf24go
-Victor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10-21T20:12:51.010">
    <p:pos x="6000" y="0"/>
    <p:text>Caso link não funcione!
-Victor</p:text>
  </p:cm>
  <p:cm authorId="0" idx="4" dt="2024-10-21T20:12:51.008">
    <p:pos x="6000" y="100"/>
    <p:text>https://www.youtube.com/watch?v=rRrCnk1BQ5I
-Victor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2" name="Google Shape;47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.xml"/><Relationship Id="rId4" Type="http://schemas.openxmlformats.org/officeDocument/2006/relationships/hyperlink" Target="https://www.youtube.com/watch?v=TNQsmPf24go" TargetMode="External"/><Relationship Id="rId5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2.xml"/><Relationship Id="rId4" Type="http://schemas.openxmlformats.org/officeDocument/2006/relationships/hyperlink" Target="https://www.youtube.com/watch?v=rRrCnk1BQ5I" TargetMode="External"/><Relationship Id="rId5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4008125" y="3429000"/>
            <a:ext cx="4175745" cy="100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INTERNET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5056356" y="5749158"/>
            <a:ext cx="2079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Victor Santos Rohod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236" y="673324"/>
            <a:ext cx="2001522" cy="2001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DA ONDE VEM O NOME INTERNET?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776363" y="2032000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ARPANET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22"/>
          <p:cNvCxnSpPr>
            <a:stCxn id="152" idx="2"/>
            <a:endCxn id="154" idx="0"/>
          </p:cNvCxnSpPr>
          <p:nvPr/>
        </p:nvCxnSpPr>
        <p:spPr>
          <a:xfrm>
            <a:off x="6096000" y="2587171"/>
            <a:ext cx="0" cy="14061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22"/>
          <p:cNvSpPr txBox="1"/>
          <p:nvPr/>
        </p:nvSpPr>
        <p:spPr>
          <a:xfrm>
            <a:off x="4776363" y="3993244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MILNET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776363" y="4548415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(MILITAR)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DA ONDE VEM O NOME INTERNET?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776363" y="2032000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ARPANET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3"/>
          <p:cNvCxnSpPr>
            <a:stCxn id="162" idx="2"/>
            <a:endCxn id="164" idx="0"/>
          </p:cNvCxnSpPr>
          <p:nvPr/>
        </p:nvCxnSpPr>
        <p:spPr>
          <a:xfrm flipH="1">
            <a:off x="3330600" y="2587171"/>
            <a:ext cx="2765400" cy="9918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23"/>
          <p:cNvCxnSpPr>
            <a:stCxn id="162" idx="2"/>
            <a:endCxn id="166" idx="0"/>
          </p:cNvCxnSpPr>
          <p:nvPr/>
        </p:nvCxnSpPr>
        <p:spPr>
          <a:xfrm>
            <a:off x="6095999" y="2587171"/>
            <a:ext cx="2452800" cy="9918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23"/>
          <p:cNvSpPr txBox="1"/>
          <p:nvPr/>
        </p:nvSpPr>
        <p:spPr>
          <a:xfrm>
            <a:off x="2010983" y="3579086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MILNET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7229275" y="3579086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NSFNET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2010982" y="4134257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(MILITAR)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7229275" y="4134256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(UNIVERSIDADES)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DA ONDE VEM O NOME INTERNET?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4776363" y="2032000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ARPANET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4"/>
          <p:cNvCxnSpPr>
            <a:stCxn id="175" idx="2"/>
            <a:endCxn id="177" idx="0"/>
          </p:cNvCxnSpPr>
          <p:nvPr/>
        </p:nvCxnSpPr>
        <p:spPr>
          <a:xfrm flipH="1">
            <a:off x="3330600" y="2587171"/>
            <a:ext cx="2765400" cy="9918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24"/>
          <p:cNvCxnSpPr>
            <a:stCxn id="175" idx="2"/>
            <a:endCxn id="179" idx="0"/>
          </p:cNvCxnSpPr>
          <p:nvPr/>
        </p:nvCxnSpPr>
        <p:spPr>
          <a:xfrm>
            <a:off x="6096000" y="2587171"/>
            <a:ext cx="0" cy="14115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24"/>
          <p:cNvCxnSpPr>
            <a:stCxn id="175" idx="2"/>
            <a:endCxn id="181" idx="0"/>
          </p:cNvCxnSpPr>
          <p:nvPr/>
        </p:nvCxnSpPr>
        <p:spPr>
          <a:xfrm>
            <a:off x="6095999" y="2587171"/>
            <a:ext cx="3002100" cy="11304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24"/>
          <p:cNvSpPr txBox="1"/>
          <p:nvPr/>
        </p:nvSpPr>
        <p:spPr>
          <a:xfrm>
            <a:off x="2010983" y="3579086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MILNET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776362" y="3998686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NSFNET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7778492" y="3717471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Comerciais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010982" y="4134257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(MILITAR)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4776362" y="4553857"/>
            <a:ext cx="2639273" cy="555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(UNIVERSIDADES)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DA ONDE VEM O NOME INTERNET?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2023170" y="2766218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INTERCONNECT NETWORKING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DA ONDE VEM O NOME INTERNET?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2023170" y="2766218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INTERNETWORKING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DA ONDE VEM O NOME INTERNET?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2023170" y="2766218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  <a:endParaRPr b="0" i="0" sz="44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" y="572496"/>
            <a:ext cx="12191048" cy="571247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/>
          <p:nvPr/>
        </p:nvSpPr>
        <p:spPr>
          <a:xfrm>
            <a:off x="0" y="0"/>
            <a:ext cx="12191048" cy="6858536"/>
          </a:xfrm>
          <a:prstGeom prst="rect">
            <a:avLst/>
          </a:prstGeom>
          <a:solidFill>
            <a:srgbClr val="00B0F0">
              <a:alpha val="1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COMO FUNCIONA A INTERNET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7022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26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3629" y="2529115"/>
            <a:ext cx="1563914" cy="1563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COMO FUNCIONA A INTERNET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7022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26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/>
          <p:nvPr/>
        </p:nvSpPr>
        <p:spPr>
          <a:xfrm>
            <a:off x="7852229" y="2525486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8534400" y="2525485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7852228" y="3165929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8534399" y="3165928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7852227" y="3806371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8534398" y="3806370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COMO FUNCIONA A INTERNET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7022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26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/>
          <p:nvPr/>
        </p:nvSpPr>
        <p:spPr>
          <a:xfrm>
            <a:off x="3033486" y="2525486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3715657" y="2525485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3033485" y="3165929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3715656" y="3165928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3033484" y="3806371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3715655" y="3806370"/>
            <a:ext cx="566057" cy="56605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927100" y="2926080"/>
            <a:ext cx="1033780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COMO SURGIU A INTERNET?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COMO FUNCIONA A INTERNET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7022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26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0029" y="2647043"/>
            <a:ext cx="1563914" cy="1563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HOW INTERNET WORKS? - VOX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3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3345" l="0" r="0" t="13955"/>
          <a:stretch/>
        </p:blipFill>
        <p:spPr>
          <a:xfrm>
            <a:off x="2171273" y="1604328"/>
            <a:ext cx="8145660" cy="444137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GOPHER CLIENT – EMM COMPUTERS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3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533" l="0" r="0" t="1534"/>
          <a:stretch/>
        </p:blipFill>
        <p:spPr>
          <a:xfrm>
            <a:off x="2171273" y="1604328"/>
            <a:ext cx="8145660" cy="444137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TIM BENNERS LEE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4067628" y="1400628"/>
            <a:ext cx="4056743" cy="4056743"/>
          </a:xfrm>
          <a:prstGeom prst="ellipse">
            <a:avLst/>
          </a:prstGeom>
          <a:blipFill rotWithShape="1">
            <a:blip r:embed="rId3">
              <a:alphaModFix/>
            </a:blip>
            <a:tile algn="ctr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TIM BENNERS LEE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330200" y="1400628"/>
            <a:ext cx="4056743" cy="4056743"/>
          </a:xfrm>
          <a:prstGeom prst="ellipse">
            <a:avLst/>
          </a:prstGeom>
          <a:blipFill rotWithShape="1">
            <a:blip r:embed="rId3">
              <a:alphaModFix/>
            </a:blip>
            <a:tile algn="ctr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1771" y="3385456"/>
            <a:ext cx="1988458" cy="198845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>
            <a:off x="5022628" y="4056519"/>
            <a:ext cx="21467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 b="1" i="0" sz="5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3391" y="1336753"/>
            <a:ext cx="1645216" cy="164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4390" y="1336753"/>
            <a:ext cx="1645215" cy="164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08548" y="3381208"/>
            <a:ext cx="1988458" cy="1988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TIM BENNERS LEE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330200" y="1400628"/>
            <a:ext cx="4056743" cy="4056743"/>
          </a:xfrm>
          <a:prstGeom prst="ellipse">
            <a:avLst/>
          </a:prstGeom>
          <a:blipFill rotWithShape="1">
            <a:blip r:embed="rId3">
              <a:alphaModFix/>
            </a:blip>
            <a:tile algn="ctr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1771" y="3385456"/>
            <a:ext cx="1988458" cy="198845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7"/>
          <p:cNvSpPr/>
          <p:nvPr/>
        </p:nvSpPr>
        <p:spPr>
          <a:xfrm>
            <a:off x="5022628" y="4056519"/>
            <a:ext cx="21467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 b="1" i="0" sz="5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3391" y="1336753"/>
            <a:ext cx="1645216" cy="164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4390" y="1336753"/>
            <a:ext cx="1645215" cy="1645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08548" y="3381208"/>
            <a:ext cx="1988458" cy="198845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/>
          <p:nvPr/>
        </p:nvSpPr>
        <p:spPr>
          <a:xfrm>
            <a:off x="8345766" y="4706884"/>
            <a:ext cx="1325564" cy="1325564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7385027" y="6084524"/>
            <a:ext cx="3247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 Andreessen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WORLD WIDE WEB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3512457" y="1286933"/>
            <a:ext cx="5167086" cy="516708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31538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3817256" y="2946399"/>
            <a:ext cx="1756229" cy="175622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6096001" y="1734382"/>
            <a:ext cx="1325564" cy="1325564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5363028" y="4927584"/>
            <a:ext cx="1117115" cy="111711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6480143" y="3364729"/>
            <a:ext cx="1756229" cy="1756229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4213023" y="3685810"/>
            <a:ext cx="964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FTP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6276436" y="2212498"/>
            <a:ext cx="9646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GOPHER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6875910" y="4050142"/>
            <a:ext cx="964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5439238" y="5208991"/>
            <a:ext cx="96469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SMTP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7241130" y="4702628"/>
            <a:ext cx="727213" cy="72721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8922986" y="1012954"/>
            <a:ext cx="2164246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é sigla de HyperText Transfer Protocol que em português significa "Protocolo de Transferência de Hipertexto". É um protocolo de comunicação entre sistemas de informação que permite a transferência de dados entre redes de computadores, principalmente na World Wide Web (Internet).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/>
          <p:nvPr/>
        </p:nvSpPr>
        <p:spPr>
          <a:xfrm>
            <a:off x="4949371" y="2173514"/>
            <a:ext cx="2510972" cy="2510972"/>
          </a:xfrm>
          <a:prstGeom prst="ellipse">
            <a:avLst/>
          </a:prstGeom>
          <a:solidFill>
            <a:srgbClr val="00B0F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3847" y="2438424"/>
            <a:ext cx="2071583" cy="207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324" y="2431916"/>
            <a:ext cx="1994170" cy="199417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/>
          <p:nvPr/>
        </p:nvSpPr>
        <p:spPr>
          <a:xfrm>
            <a:off x="3164113" y="2431915"/>
            <a:ext cx="1994171" cy="1994171"/>
          </a:xfrm>
          <a:prstGeom prst="ellipse">
            <a:avLst/>
          </a:prstGeom>
          <a:solidFill>
            <a:srgbClr val="00B0F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8590" y="2606392"/>
            <a:ext cx="1645216" cy="1645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REPRESENTAÇÃO DE DADOS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339" name="Google Shape;339;p41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2224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1"/>
          <p:cNvSpPr txBox="1"/>
          <p:nvPr/>
        </p:nvSpPr>
        <p:spPr>
          <a:xfrm>
            <a:off x="3962400" y="2766218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1"/>
          <p:cNvSpPr txBox="1"/>
          <p:nvPr/>
        </p:nvSpPr>
        <p:spPr>
          <a:xfrm>
            <a:off x="7541744" y="2766218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HISTÓRIA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727267" cy="2204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Tudo </a:t>
            </a:r>
            <a:r>
              <a:rPr b="0" i="0" lang="pt-BR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começa no ambiente da Guerra Fria (1945-1991). As duas super potências envolvidas, Estados Unidos e União Soviética, estavam divididas nos blocos socialista e capitalista e disputavam poderes e hegemonias. Não foi uma guerra armada porém foi marcada por muitas ameaças de ambos os lados.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0" y="4030133"/>
            <a:ext cx="12192000" cy="28278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REPRESENTAÇÃO DE DADOS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348" name="Google Shape;348;p4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2224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2"/>
          <p:cNvSpPr txBox="1"/>
          <p:nvPr/>
        </p:nvSpPr>
        <p:spPr>
          <a:xfrm>
            <a:off x="3962400" y="2766218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7541744" y="2766218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5013877" y="4362721"/>
            <a:ext cx="216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DIGIT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5013877" y="4782636"/>
            <a:ext cx="216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REPRESENTAÇÃO DE DADOS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359" name="Google Shape;359;p43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3"/>
          <p:cNvSpPr txBox="1"/>
          <p:nvPr/>
        </p:nvSpPr>
        <p:spPr>
          <a:xfrm>
            <a:off x="3396343" y="2766225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3"/>
          <p:cNvSpPr txBox="1"/>
          <p:nvPr/>
        </p:nvSpPr>
        <p:spPr>
          <a:xfrm>
            <a:off x="8211335" y="2766218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4084199" y="2766224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4772055" y="2766223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3"/>
          <p:cNvSpPr txBox="1"/>
          <p:nvPr/>
        </p:nvSpPr>
        <p:spPr>
          <a:xfrm>
            <a:off x="5459911" y="2766218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3"/>
          <p:cNvSpPr txBox="1"/>
          <p:nvPr/>
        </p:nvSpPr>
        <p:spPr>
          <a:xfrm>
            <a:off x="6147767" y="2766218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6835623" y="2766218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3"/>
          <p:cNvSpPr txBox="1"/>
          <p:nvPr/>
        </p:nvSpPr>
        <p:spPr>
          <a:xfrm>
            <a:off x="7523479" y="2766218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3"/>
          <p:cNvSpPr txBox="1"/>
          <p:nvPr/>
        </p:nvSpPr>
        <p:spPr>
          <a:xfrm>
            <a:off x="5240581" y="4091781"/>
            <a:ext cx="216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BITS</a:t>
            </a:r>
            <a:endParaRPr/>
          </a:p>
        </p:txBody>
      </p:sp>
      <p:sp>
        <p:nvSpPr>
          <p:cNvPr id="369" name="Google Shape;369;p43"/>
          <p:cNvSpPr txBox="1"/>
          <p:nvPr/>
        </p:nvSpPr>
        <p:spPr>
          <a:xfrm>
            <a:off x="5240581" y="4511696"/>
            <a:ext cx="216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REPRESENTAÇÃO DE DADOS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2714171" y="2766226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7529163" y="2766219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3402027" y="2766225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4089883" y="2766224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4"/>
          <p:cNvSpPr txBox="1"/>
          <p:nvPr/>
        </p:nvSpPr>
        <p:spPr>
          <a:xfrm>
            <a:off x="4777739" y="2766219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5465595" y="2766219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4"/>
          <p:cNvSpPr txBox="1"/>
          <p:nvPr/>
        </p:nvSpPr>
        <p:spPr>
          <a:xfrm>
            <a:off x="6153451" y="2766219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6841307" y="2766219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8217019" y="2766219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8904875" y="2766218"/>
            <a:ext cx="687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6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4"/>
          <p:cNvSpPr txBox="1"/>
          <p:nvPr/>
        </p:nvSpPr>
        <p:spPr>
          <a:xfrm>
            <a:off x="4951709" y="4090533"/>
            <a:ext cx="27419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MULTIBYTE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5240581" y="4511696"/>
            <a:ext cx="216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UTF - 8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REPRESENTAÇÃO DE DADOS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2175570" y="2766218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1024 KB = 1MB</a:t>
            </a: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(MEGABYTE)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2175570" y="1756728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1024 BYTES = 1KB</a:t>
            </a: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(KBYTE)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2175570" y="3775708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1024 MB = 1GB</a:t>
            </a: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(GIGABYTE)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5"/>
          <p:cNvSpPr txBox="1"/>
          <p:nvPr/>
        </p:nvSpPr>
        <p:spPr>
          <a:xfrm>
            <a:off x="2175570" y="4814600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1024 GB = 1TB</a:t>
            </a: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(TERABYTE)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REPRESENTAÇÃO DE DADOS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403" name="Google Shape;403;p4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6"/>
          <p:cNvSpPr txBox="1"/>
          <p:nvPr/>
        </p:nvSpPr>
        <p:spPr>
          <a:xfrm>
            <a:off x="4105969" y="2766218"/>
            <a:ext cx="3789801" cy="2299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</a:t>
            </a: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7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≠ </a:t>
            </a:r>
            <a:r>
              <a:rPr b="1" i="0" lang="pt-BR" sz="6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Mb</a:t>
            </a:r>
            <a:endParaRPr b="1" i="0" sz="3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REPRESENTAÇÃO DE DADOS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410" name="Google Shape;410;p47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7"/>
          <p:cNvSpPr txBox="1"/>
          <p:nvPr/>
        </p:nvSpPr>
        <p:spPr>
          <a:xfrm>
            <a:off x="4105969" y="2766218"/>
            <a:ext cx="3789801" cy="2299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i="0" lang="pt-BR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MB</a:t>
            </a: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7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≠ </a:t>
            </a:r>
            <a:r>
              <a:rPr b="1" i="0" lang="pt-BR" sz="6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Mb</a:t>
            </a:r>
            <a:endParaRPr b="1" i="0" sz="32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7"/>
          <p:cNvSpPr txBox="1"/>
          <p:nvPr/>
        </p:nvSpPr>
        <p:spPr>
          <a:xfrm>
            <a:off x="2382680" y="3988933"/>
            <a:ext cx="27419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MEGABYTES</a:t>
            </a:r>
            <a:endParaRPr/>
          </a:p>
        </p:txBody>
      </p:sp>
      <p:sp>
        <p:nvSpPr>
          <p:cNvPr id="413" name="Google Shape;413;p47"/>
          <p:cNvSpPr txBox="1"/>
          <p:nvPr/>
        </p:nvSpPr>
        <p:spPr>
          <a:xfrm>
            <a:off x="2440593" y="4389043"/>
            <a:ext cx="26261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ARMAZENAMENTO</a:t>
            </a:r>
            <a:endParaRPr/>
          </a:p>
        </p:txBody>
      </p:sp>
      <p:sp>
        <p:nvSpPr>
          <p:cNvPr id="414" name="Google Shape;414;p47"/>
          <p:cNvSpPr txBox="1"/>
          <p:nvPr/>
        </p:nvSpPr>
        <p:spPr>
          <a:xfrm>
            <a:off x="6732131" y="3988933"/>
            <a:ext cx="27419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MEGABITS</a:t>
            </a:r>
            <a:endParaRPr/>
          </a:p>
        </p:txBody>
      </p:sp>
      <p:sp>
        <p:nvSpPr>
          <p:cNvPr id="415" name="Google Shape;415;p47"/>
          <p:cNvSpPr txBox="1"/>
          <p:nvPr/>
        </p:nvSpPr>
        <p:spPr>
          <a:xfrm>
            <a:off x="7021003" y="4410096"/>
            <a:ext cx="21642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TRANSMISSÃO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COMO NOS CONECTAMOS?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421" name="Google Shape;421;p48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2" name="Google Shape;42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26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7474" y="2766218"/>
            <a:ext cx="1325564" cy="1325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2766218"/>
            <a:ext cx="1325563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04525" y="2248994"/>
            <a:ext cx="2394857" cy="23948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Google Shape;426;p48"/>
          <p:cNvCxnSpPr>
            <a:stCxn id="422" idx="3"/>
            <a:endCxn id="423" idx="1"/>
          </p:cNvCxnSpPr>
          <p:nvPr/>
        </p:nvCxnSpPr>
        <p:spPr>
          <a:xfrm>
            <a:off x="2844978" y="3429000"/>
            <a:ext cx="11424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48"/>
          <p:cNvCxnSpPr>
            <a:stCxn id="423" idx="3"/>
            <a:endCxn id="424" idx="1"/>
          </p:cNvCxnSpPr>
          <p:nvPr/>
        </p:nvCxnSpPr>
        <p:spPr>
          <a:xfrm>
            <a:off x="5313038" y="3429000"/>
            <a:ext cx="7830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Google Shape;428;p48"/>
          <p:cNvCxnSpPr>
            <a:stCxn id="424" idx="3"/>
            <a:endCxn id="425" idx="1"/>
          </p:cNvCxnSpPr>
          <p:nvPr/>
        </p:nvCxnSpPr>
        <p:spPr>
          <a:xfrm>
            <a:off x="7421563" y="3429000"/>
            <a:ext cx="783000" cy="1740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48"/>
          <p:cNvCxnSpPr/>
          <p:nvPr/>
        </p:nvCxnSpPr>
        <p:spPr>
          <a:xfrm rot="10800000">
            <a:off x="1146629" y="5050971"/>
            <a:ext cx="0" cy="40640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48"/>
          <p:cNvCxnSpPr/>
          <p:nvPr/>
        </p:nvCxnSpPr>
        <p:spPr>
          <a:xfrm>
            <a:off x="1146629" y="5050971"/>
            <a:ext cx="412173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48"/>
          <p:cNvCxnSpPr/>
          <p:nvPr/>
        </p:nvCxnSpPr>
        <p:spPr>
          <a:xfrm>
            <a:off x="1558802" y="5039722"/>
            <a:ext cx="0" cy="621938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48"/>
          <p:cNvCxnSpPr/>
          <p:nvPr/>
        </p:nvCxnSpPr>
        <p:spPr>
          <a:xfrm>
            <a:off x="1558802" y="5661660"/>
            <a:ext cx="412173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48"/>
          <p:cNvCxnSpPr/>
          <p:nvPr/>
        </p:nvCxnSpPr>
        <p:spPr>
          <a:xfrm>
            <a:off x="1970975" y="5039722"/>
            <a:ext cx="0" cy="621938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48"/>
          <p:cNvCxnSpPr/>
          <p:nvPr/>
        </p:nvCxnSpPr>
        <p:spPr>
          <a:xfrm>
            <a:off x="1970975" y="5050971"/>
            <a:ext cx="412173" cy="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48"/>
          <p:cNvCxnSpPr/>
          <p:nvPr/>
        </p:nvCxnSpPr>
        <p:spPr>
          <a:xfrm rot="10800000">
            <a:off x="2383148" y="5039722"/>
            <a:ext cx="0" cy="406400"/>
          </a:xfrm>
          <a:prstGeom prst="straightConnector1">
            <a:avLst/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48"/>
          <p:cNvSpPr/>
          <p:nvPr/>
        </p:nvSpPr>
        <p:spPr>
          <a:xfrm>
            <a:off x="4111161" y="4868986"/>
            <a:ext cx="533038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8"/>
          <p:cNvSpPr/>
          <p:nvPr/>
        </p:nvSpPr>
        <p:spPr>
          <a:xfrm rot="10800000">
            <a:off x="4644197" y="4806935"/>
            <a:ext cx="372091" cy="97644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8"/>
          <p:cNvSpPr/>
          <p:nvPr/>
        </p:nvSpPr>
        <p:spPr>
          <a:xfrm flipH="1" rot="10800000">
            <a:off x="4523335" y="4806933"/>
            <a:ext cx="611822" cy="976451"/>
          </a:xfrm>
          <a:prstGeom prst="arc">
            <a:avLst>
              <a:gd fmla="val 16200000" name="adj1"/>
              <a:gd fmla="val 119167" name="adj2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8"/>
          <p:cNvSpPr/>
          <p:nvPr/>
        </p:nvSpPr>
        <p:spPr>
          <a:xfrm flipH="1">
            <a:off x="5135156" y="4868984"/>
            <a:ext cx="487419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8"/>
          <p:cNvSpPr/>
          <p:nvPr/>
        </p:nvSpPr>
        <p:spPr>
          <a:xfrm>
            <a:off x="5077540" y="4868982"/>
            <a:ext cx="533038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8"/>
          <p:cNvSpPr/>
          <p:nvPr/>
        </p:nvSpPr>
        <p:spPr>
          <a:xfrm rot="10800000">
            <a:off x="5610576" y="4806931"/>
            <a:ext cx="372091" cy="976449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8"/>
          <p:cNvSpPr/>
          <p:nvPr/>
        </p:nvSpPr>
        <p:spPr>
          <a:xfrm flipH="1" rot="10800000">
            <a:off x="5489714" y="4806929"/>
            <a:ext cx="611822" cy="976451"/>
          </a:xfrm>
          <a:prstGeom prst="arc">
            <a:avLst>
              <a:gd fmla="val 16200000" name="adj1"/>
              <a:gd fmla="val 119167" name="adj2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8"/>
          <p:cNvSpPr/>
          <p:nvPr/>
        </p:nvSpPr>
        <p:spPr>
          <a:xfrm flipH="1">
            <a:off x="6096000" y="4868980"/>
            <a:ext cx="478961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90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48"/>
          <p:cNvCxnSpPr/>
          <p:nvPr/>
        </p:nvCxnSpPr>
        <p:spPr>
          <a:xfrm>
            <a:off x="2643809" y="5039722"/>
            <a:ext cx="1550504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p48"/>
          <p:cNvCxnSpPr/>
          <p:nvPr/>
        </p:nvCxnSpPr>
        <p:spPr>
          <a:xfrm rot="10800000">
            <a:off x="2574235" y="5350691"/>
            <a:ext cx="1536926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6" name="Google Shape;446;p48"/>
          <p:cNvSpPr txBox="1"/>
          <p:nvPr/>
        </p:nvSpPr>
        <p:spPr>
          <a:xfrm>
            <a:off x="2310821" y="4574025"/>
            <a:ext cx="20637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DULAÇÃO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8"/>
          <p:cNvSpPr txBox="1"/>
          <p:nvPr/>
        </p:nvSpPr>
        <p:spPr>
          <a:xfrm>
            <a:off x="2295071" y="5499800"/>
            <a:ext cx="20637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</a:t>
            </a: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ODULAÇÃO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>
            <p:ph type="title"/>
          </p:nvPr>
        </p:nvSpPr>
        <p:spPr>
          <a:xfrm>
            <a:off x="577426" y="278765"/>
            <a:ext cx="81456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COMO NOS CONECTAMOS?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453" name="Google Shape;453;p49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4" name="Google Shape;45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26" y="2295224"/>
            <a:ext cx="2267552" cy="2267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7474" y="2766218"/>
            <a:ext cx="1325564" cy="1325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4135" y="2231571"/>
            <a:ext cx="2394857" cy="23948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7" name="Google Shape;457;p49"/>
          <p:cNvCxnSpPr>
            <a:stCxn id="454" idx="3"/>
            <a:endCxn id="455" idx="1"/>
          </p:cNvCxnSpPr>
          <p:nvPr/>
        </p:nvCxnSpPr>
        <p:spPr>
          <a:xfrm>
            <a:off x="2844978" y="3429000"/>
            <a:ext cx="11424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49"/>
          <p:cNvCxnSpPr>
            <a:stCxn id="455" idx="3"/>
            <a:endCxn id="456" idx="1"/>
          </p:cNvCxnSpPr>
          <p:nvPr/>
        </p:nvCxnSpPr>
        <p:spPr>
          <a:xfrm>
            <a:off x="5313038" y="3429000"/>
            <a:ext cx="9111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9" name="Google Shape;459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08012" y="2671358"/>
            <a:ext cx="1515284" cy="1515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49"/>
          <p:cNvCxnSpPr>
            <a:stCxn id="456" idx="3"/>
            <a:endCxn id="459" idx="1"/>
          </p:cNvCxnSpPr>
          <p:nvPr/>
        </p:nvCxnSpPr>
        <p:spPr>
          <a:xfrm>
            <a:off x="8618992" y="3429000"/>
            <a:ext cx="16890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p49"/>
          <p:cNvSpPr txBox="1"/>
          <p:nvPr/>
        </p:nvSpPr>
        <p:spPr>
          <a:xfrm>
            <a:off x="453813" y="2062294"/>
            <a:ext cx="20637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>
            <a:off x="10033777" y="2123260"/>
            <a:ext cx="20637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3998" y="4933258"/>
            <a:ext cx="1332001" cy="1332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49"/>
          <p:cNvCxnSpPr>
            <a:stCxn id="455" idx="2"/>
            <a:endCxn id="463" idx="0"/>
          </p:cNvCxnSpPr>
          <p:nvPr/>
        </p:nvCxnSpPr>
        <p:spPr>
          <a:xfrm flipH="1" rot="-5400000">
            <a:off x="4619356" y="4122682"/>
            <a:ext cx="841500" cy="779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p49"/>
          <p:cNvSpPr txBox="1"/>
          <p:nvPr/>
        </p:nvSpPr>
        <p:spPr>
          <a:xfrm>
            <a:off x="3874916" y="2492206"/>
            <a:ext cx="1538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999.99.99.99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9"/>
          <p:cNvSpPr txBox="1"/>
          <p:nvPr/>
        </p:nvSpPr>
        <p:spPr>
          <a:xfrm>
            <a:off x="10296593" y="3999609"/>
            <a:ext cx="1538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9.999.999.99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49"/>
          <p:cNvCxnSpPr>
            <a:stCxn id="463" idx="1"/>
          </p:cNvCxnSpPr>
          <p:nvPr/>
        </p:nvCxnSpPr>
        <p:spPr>
          <a:xfrm rot="10800000">
            <a:off x="4466098" y="4061459"/>
            <a:ext cx="297900" cy="1537800"/>
          </a:xfrm>
          <a:prstGeom prst="curvedConnector2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8" name="Google Shape;468;p49"/>
          <p:cNvCxnSpPr>
            <a:stCxn id="465" idx="0"/>
            <a:endCxn id="462" idx="0"/>
          </p:cNvCxnSpPr>
          <p:nvPr/>
        </p:nvCxnSpPr>
        <p:spPr>
          <a:xfrm rot="-5400000">
            <a:off x="7670376" y="-903194"/>
            <a:ext cx="369000" cy="6421800"/>
          </a:xfrm>
          <a:prstGeom prst="curvedConnector3">
            <a:avLst>
              <a:gd fmla="val 161936" name="adj1"/>
            </a:avLst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49"/>
          <p:cNvCxnSpPr/>
          <p:nvPr/>
        </p:nvCxnSpPr>
        <p:spPr>
          <a:xfrm rot="10800000">
            <a:off x="4872448" y="4061472"/>
            <a:ext cx="6415500" cy="2772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TERMOS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475" name="Google Shape;475;p50"/>
          <p:cNvSpPr txBox="1"/>
          <p:nvPr>
            <p:ph idx="1" type="body"/>
          </p:nvPr>
        </p:nvSpPr>
        <p:spPr>
          <a:xfrm>
            <a:off x="732366" y="1538966"/>
            <a:ext cx="10727267" cy="445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351"/>
              <a:buNone/>
            </a:pPr>
            <a:r>
              <a:rPr lang="pt-BR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pt-BR" sz="260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IP: </a:t>
            </a:r>
            <a:r>
              <a:rPr lang="pt-BR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É o identificador que permite que as informações sejam enviadas entre dispositivos em uma rede: ele contém as informações de localização e torna o dispositivo acessível para comunicação. A Internet precisa de um meio de distinguir diferentes computadores, roteadores e sites. O endereço IP providencia isso, além de ser uma parte essencial do funcionamento da Internet.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351"/>
              <a:buNone/>
            </a:pPr>
            <a:r>
              <a:t/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351"/>
              <a:buNone/>
            </a:pPr>
            <a:r>
              <a:rPr lang="pt-BR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pt-BR" sz="200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DOMINIO:</a:t>
            </a:r>
            <a:r>
              <a:rPr lang="pt-BR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É o endereço que as pessoas digitam em um navegador para encontrar um site, um nome próprio.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351"/>
              <a:buNone/>
            </a:pPr>
            <a:r>
              <a:t/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351"/>
              <a:buNone/>
            </a:pPr>
            <a:r>
              <a:rPr lang="pt-BR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pt-BR" sz="200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HOSPEDAGEM: </a:t>
            </a:r>
            <a:r>
              <a:rPr lang="pt-BR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É um serviço online que permite a publicação de um site ou aplicação na internet. Quando você adquire uma hospedagem, basicamente você está alugando um espaço dentro de um servidor. Nele ficam armazenados todos os arquivos e dados necessários para o bom funcionamento do site.</a:t>
            </a:r>
            <a:endParaRPr sz="2000"/>
          </a:p>
        </p:txBody>
      </p:sp>
      <p:sp>
        <p:nvSpPr>
          <p:cNvPr id="476" name="Google Shape;476;p50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3600">
                <a:solidFill>
                  <a:srgbClr val="00B0F0"/>
                </a:solidFill>
              </a:rPr>
              <a:t>1969 GUERRA FRIA - SPUTNIK</a:t>
            </a:r>
            <a:endParaRPr sz="4000">
              <a:solidFill>
                <a:srgbClr val="00B0F0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30200" y="1566968"/>
            <a:ext cx="6380423" cy="4658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lang="pt-BR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O Sputnik foi o primeiro satélite artificial lançado no espaço. Foi lançado pela União Soviética em 4 de outubro de 1957. O Sputnik tinha uma forma esférica e pesava cerca de 83 kg. Ele foi lançado a bordo de um foguete chamado R-7, que também foi o primeiro veículo de lançamento intercontinental do mundo.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t/>
            </a:r>
            <a:endParaRPr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2857"/>
              <a:buNone/>
            </a:pPr>
            <a:r>
              <a:rPr lang="pt-BR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O lançamento do Sputnik marcou um momento significativo na história, pois foi o primeiro objeto feito pelo homem a ser colocado em órbita ao redor da Terra. Ele transmitia sinais de rádio, permitindo que pessoas em todo o mundo sintonizassem o som característico do "bipe" do Sputnik.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19266" r="37803" t="0"/>
          <a:stretch/>
        </p:blipFill>
        <p:spPr>
          <a:xfrm>
            <a:off x="6957848" y="0"/>
            <a:ext cx="52341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DARPA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061987" y="1375352"/>
            <a:ext cx="10068025" cy="2688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t-BR"/>
              <a:t>	A DARPA (Defense Advanced Research Projects Agency) é uma agência do Departamento de Defesa dos Estados Unidos responsável pelo desenvolvimento e pesquisa de tecnologias avançadas com aplicações militares.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pt-BR"/>
              <a:t>	Foi criada como uma resposta ao lançamento de Sputnik para garantir que os Estados Unidos não ficassem atrás em termos de tecnologia e inovação militar. Sua missão é impulsionar descobertas e inovações tecnológicas que possam fornecer uma vantagem estratégica para as forças armadas americanas.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4843" l="0" r="0" t="4844"/>
          <a:stretch/>
        </p:blipFill>
        <p:spPr>
          <a:xfrm>
            <a:off x="330200" y="3862180"/>
            <a:ext cx="5765800" cy="283389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25952" l="7856" r="21206" t="12063"/>
          <a:stretch/>
        </p:blipFill>
        <p:spPr>
          <a:xfrm>
            <a:off x="6096000" y="3862179"/>
            <a:ext cx="5765800" cy="283389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5592160" y="6209903"/>
            <a:ext cx="32470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Dewight Eisenhower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ARPANET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32366" y="1538968"/>
            <a:ext cx="10727267" cy="1890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0645"/>
              <a:buNone/>
            </a:pPr>
            <a:r>
              <a:rPr lang="pt-BR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	A ARPANET foi uma rede de computadores desenvolvida pelo Departamento de Defesa dos Estados Unidos na década de 1960. Foi a precursora da Internet moderna e foi criada com o objetivo de permitir a troca de informações entre instituições de pesquisa e universidades.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0645"/>
              <a:buNone/>
            </a:pPr>
            <a:r>
              <a:t/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0645"/>
              <a:buNone/>
            </a:pPr>
            <a:r>
              <a:rPr lang="pt-BR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	Foi concebida como uma rede descentralizada, onde vários computadores estavam interligados por meio de linhas telefônicas de alta velocidade. Essa abordagem descentralizada permitiu que a rede continuasse funcionando mesmo em caso de falha em um dos computadores ou linhas de comunicação.</a:t>
            </a:r>
            <a:endParaRPr sz="2000"/>
          </a:p>
        </p:txBody>
      </p:sp>
      <p:sp>
        <p:nvSpPr>
          <p:cNvPr id="124" name="Google Shape;124;p18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21666" l="-47681" r="-37750" t="6370"/>
          <a:stretch/>
        </p:blipFill>
        <p:spPr>
          <a:xfrm>
            <a:off x="0" y="3309257"/>
            <a:ext cx="12192000" cy="354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" y="-536"/>
            <a:ext cx="12191048" cy="68585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0" y="-536"/>
            <a:ext cx="12191048" cy="6858536"/>
          </a:xfrm>
          <a:prstGeom prst="rect">
            <a:avLst/>
          </a:prstGeom>
          <a:solidFill>
            <a:srgbClr val="00B0F0">
              <a:alpha val="28627"/>
            </a:srgbClr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NCP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32366" y="1538966"/>
            <a:ext cx="10727267" cy="445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351"/>
              <a:buNone/>
            </a:pPr>
            <a:r>
              <a:rPr lang="pt-BR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	O NCP (Network Control Program) foi um protocolo de comunicação usado na ARPANET, a precursora da Internet. Desenvolvido na década de 1970, o NCP foi o primeiro protocolo de rede amplamente utilizado para estabelecer conexões e transferir dados entre os computadores da rede.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351"/>
              <a:buNone/>
            </a:pPr>
            <a:r>
              <a:t/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351"/>
              <a:buNone/>
            </a:pPr>
            <a:r>
              <a:rPr lang="pt-BR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Foi projetado para gerenciar a comunicação entre os nós (computadores) da ARPANET. Ele permitia que os computadores estabelecessem conexões lógicas, conhecidas como circuitos virtuais, por meio dos quais os dados podiam ser transmitidos. O NCP também lidava com a divisão e remontagem dos dados em pacotes menores para transporte eficiente pela rede.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351"/>
              <a:buNone/>
            </a:pPr>
            <a:r>
              <a:t/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1351"/>
              <a:buNone/>
            </a:pPr>
            <a:r>
              <a:rPr lang="pt-BR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No entanto, o NCP tinha algumas limitações. Ele não fornecia uma maneira eficiente de lidar com múltiplas conexões simultâneas ou com congestionamento na rede. Além disso, cada nó na ARPANET precisava implementar o NCP, o que dificultava a interoperabilidade entre diferentes sistemas.</a:t>
            </a:r>
            <a:endParaRPr sz="2000"/>
          </a:p>
        </p:txBody>
      </p:sp>
      <p:sp>
        <p:nvSpPr>
          <p:cNvPr id="138" name="Google Shape;138;p20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rgbClr val="00B0F0"/>
                </a:solidFill>
              </a:rPr>
              <a:t>TCP/IP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061987" y="1375352"/>
            <a:ext cx="10068025" cy="5098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675"/>
              <a:buNone/>
            </a:pPr>
            <a:r>
              <a:rPr lang="pt-BR"/>
              <a:t>	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7"/>
              <a:buNone/>
            </a:pPr>
            <a:r>
              <a:rPr lang="pt-BR" sz="4000"/>
              <a:t>O TCP/IP (Transmission Control Protocol/Internet Protocol) é um conjunto de protocolos de comunicação usado para conectar computadores em redes, incluindo a Internet. Ele foi desenvolvido na década de 1970 e se tornou o protocolo padrão da Internet.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7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7"/>
              <a:buNone/>
            </a:pPr>
            <a:r>
              <a:rPr lang="pt-BR" sz="4000"/>
              <a:t>Ele é composto por dois protocolos principais: o Protocolo de Controle de Transmissão (TCP) e o Protocolo Internet (IP). O TCP é responsável por dividir os dados em pacotes, enviar e receber esses pacotes de forma confiável e garantir a sequência correta de transmissão. Ele também lida com a detecção e recuperação de erros de transmissão.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7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7"/>
              <a:buNone/>
            </a:pPr>
            <a:r>
              <a:rPr lang="pt-BR" sz="4000"/>
              <a:t>O IP, por sua vez, é responsável pelo endereçamento e roteamento dos pacotes de dados pela rede. Ele atribui um endereço IP único a cada dispositivo conectado à rede e permite que os pacotes sejam enviados de um dispositivo para outro, passando por roteadores e redes intermediárias.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7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7"/>
              <a:buNone/>
            </a:pPr>
            <a:r>
              <a:rPr lang="pt-BR" sz="4000"/>
              <a:t>Além do TCP e IP, o conjunto TCP/IP inclui outros protocolos essenciais, como o Protocolo de Controle de Mensagens da Internet (ICMP), usado para enviar mensagens de controle e informações de erro, e o Protocolo de Resolução de Endereços da Internet (ARP), usado para mapear endereços IP em endereços físicos (MAC) para comunicação local.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7"/>
              <a:buNone/>
            </a:pPr>
            <a:r>
              <a:t/>
            </a:r>
            <a:endParaRPr sz="4000"/>
          </a:p>
        </p:txBody>
      </p:sp>
      <p:sp>
        <p:nvSpPr>
          <p:cNvPr id="145" name="Google Shape;145;p21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