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9" name="Google Shape;33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" name="Google Shape;36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9" name="Google Shape;38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1E1E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1804988" y="1442172"/>
            <a:ext cx="8582025" cy="217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pt-BR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METODOLOGIAS ÁGEIS 2</a:t>
            </a:r>
            <a:endParaRPr b="1" sz="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2487872" y="3912322"/>
            <a:ext cx="7225780" cy="685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566988" y="3962400"/>
            <a:ext cx="7058025" cy="581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pt-BR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Victor Santos Rohod</a:t>
            </a:r>
            <a:endParaRPr b="0" i="0" sz="2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577425" y="278775"/>
            <a:ext cx="7904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4000">
                <a:solidFill>
                  <a:schemeClr val="accent2"/>
                </a:solidFill>
              </a:rPr>
              <a:t>PDCA (Plan – Do – Check – Act 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118" y="1711653"/>
            <a:ext cx="6586817" cy="4087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 txBox="1"/>
          <p:nvPr>
            <p:ph type="title"/>
          </p:nvPr>
        </p:nvSpPr>
        <p:spPr>
          <a:xfrm>
            <a:off x="838200" y="365125"/>
            <a:ext cx="55584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Introdução ao Scrum</a:t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3"/>
          <p:cNvSpPr txBox="1"/>
          <p:nvPr>
            <p:ph idx="1" type="body"/>
          </p:nvPr>
        </p:nvSpPr>
        <p:spPr>
          <a:xfrm>
            <a:off x="838200" y="1825625"/>
            <a:ext cx="555848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200"/>
              <a:t>• Desenvolvido por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200"/>
              <a:t>o Ken Schwaber e Jeff Sutherland (co-autores do manifesto ágil)</a:t>
            </a:r>
            <a:endParaRPr sz="12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200"/>
              <a:t>• É um framework </a:t>
            </a:r>
            <a:endParaRPr sz="12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200"/>
              <a:t>o Para desenvolver e manter produtos complexos e adaptativos.</a:t>
            </a:r>
            <a:endParaRPr sz="12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200"/>
              <a:t>• Scrum é:</a:t>
            </a:r>
            <a:endParaRPr sz="12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200"/>
              <a:t>o Leve;</a:t>
            </a:r>
            <a:endParaRPr sz="12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200"/>
              <a:t>o Simples de entender; e</a:t>
            </a:r>
            <a:endParaRPr sz="12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200"/>
              <a:t>o Difícil de dominar.</a:t>
            </a:r>
            <a:endParaRPr sz="12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200"/>
              <a:t>• Fonte de informação:</a:t>
            </a:r>
            <a:endParaRPr sz="12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200"/>
              <a:t>o https://www.scrumguides.org/docs/scrumguide/v1/Scrum-GuidePortuguese-BR.pdf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</p:txBody>
      </p:sp>
      <p:sp>
        <p:nvSpPr>
          <p:cNvPr id="188" name="Google Shape;188;p23"/>
          <p:cNvSpPr/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cap="flat" cmpd="sng" w="1270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3"/>
          <p:cNvSpPr/>
          <p:nvPr/>
        </p:nvSpPr>
        <p:spPr>
          <a:xfrm rot="-5400000">
            <a:off x="8912417" y="1218531"/>
            <a:ext cx="2387600" cy="23876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6821310" y="0"/>
            <a:ext cx="2315251" cy="1550992"/>
          </a:xfrm>
          <a:custGeom>
            <a:rect b="b" l="l" r="r" t="t"/>
            <a:pathLst>
              <a:path extrusionOk="0" h="1550992" w="2315251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23"/>
          <p:cNvCxnSpPr/>
          <p:nvPr/>
        </p:nvCxnSpPr>
        <p:spPr>
          <a:xfrm>
            <a:off x="11724638" y="1331572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2" name="Google Shape;192;p23"/>
          <p:cNvSpPr/>
          <p:nvPr/>
        </p:nvSpPr>
        <p:spPr>
          <a:xfrm>
            <a:off x="11005550" y="4112081"/>
            <a:ext cx="1186451" cy="1771650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/>
          <p:nvPr/>
        </p:nvSpPr>
        <p:spPr>
          <a:xfrm rot="-607105">
            <a:off x="6086940" y="4145122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6821310" y="4962670"/>
            <a:ext cx="2643352" cy="1895331"/>
          </a:xfrm>
          <a:custGeom>
            <a:rect b="b" l="l" r="r" t="t"/>
            <a:pathLst>
              <a:path extrusionOk="0" h="1895331" w="2643352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740546" y="1011045"/>
            <a:ext cx="4369859" cy="4369859"/>
          </a:xfrm>
          <a:prstGeom prst="roundRect">
            <a:avLst>
              <a:gd fmla="val 275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/>
          <p:cNvSpPr txBox="1"/>
          <p:nvPr>
            <p:ph type="title"/>
          </p:nvPr>
        </p:nvSpPr>
        <p:spPr>
          <a:xfrm>
            <a:off x="956826" y="1112969"/>
            <a:ext cx="3937298" cy="41660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Introdução ao Scrum</a:t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 flipH="1">
            <a:off x="530529" y="0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4"/>
          <p:cNvSpPr/>
          <p:nvPr/>
        </p:nvSpPr>
        <p:spPr>
          <a:xfrm flipH="1">
            <a:off x="3961511" y="-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/>
          <p:nvPr/>
        </p:nvSpPr>
        <p:spPr>
          <a:xfrm flipH="1">
            <a:off x="0" y="2936831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6096000" y="820880"/>
            <a:ext cx="5257799" cy="488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Baseado no empirismo/experimentação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o Teorias empíricas de controle de processo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• Empirismo: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o o conhecimento vem da experiência e de tomada de decisões baseadas no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que é conhecido.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• Emprega uma abordagem iterativa e incremental para aperfeiçoar a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previsibilidade e o controle de riscos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• Três pilares apoiam a implementação de controle de processo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empírico: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o Transparência (explícito),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✓ Burndown chart, Definição de “Pronto”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o Inspeção 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✓ Burndown chart, daily scrum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o Adaptação.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300"/>
              <a:t>✓ Reuniões, iterações/sprints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</p:txBody>
      </p:sp>
      <p:sp>
        <p:nvSpPr>
          <p:cNvPr id="207" name="Google Shape;207;p24"/>
          <p:cNvSpPr/>
          <p:nvPr/>
        </p:nvSpPr>
        <p:spPr>
          <a:xfrm flipH="1">
            <a:off x="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/>
          <p:nvPr/>
        </p:nvSpPr>
        <p:spPr>
          <a:xfrm flipH="1">
            <a:off x="3418308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4"/>
          <p:cNvSpPr/>
          <p:nvPr/>
        </p:nvSpPr>
        <p:spPr>
          <a:xfrm flipH="1">
            <a:off x="4132972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Alguns dos termos do Scrum</a:t>
            </a:r>
            <a:endParaRPr/>
          </a:p>
        </p:txBody>
      </p:sp>
      <p:sp>
        <p:nvSpPr>
          <p:cNvPr id="218" name="Google Shape;218;p25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• Product Backlog (backlog do produto) - Lista de histórias que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compõem o produto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• Product Owner - PO (dono do produto) - é a pessoa responsável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pelo backlog do produto. Ele também define e prioriza as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funcionalidades.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• Scrum Master – É um facilitador da equipe de desenvolvimento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que remove obstáculos que possam interferir no desenvolvimento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do produto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• Sprint – É uma iteração do desenvolvimento (2 a 4 semanas)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• Sprint Backlog – lista de histórias selecionadas para uma sprint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• Daily Scrum (Reunião diária) – Reunião diária, curta (15 min) 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em pé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• Burndown Chart (gráfico burndown) – Gráfico de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acompanhamento</a:t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 txBox="1"/>
          <p:nvPr>
            <p:ph type="title"/>
          </p:nvPr>
        </p:nvSpPr>
        <p:spPr>
          <a:xfrm>
            <a:off x="1389278" y="1233241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Time Scrum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 flipH="1">
            <a:off x="530529" y="0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/>
          <p:nvPr/>
        </p:nvSpPr>
        <p:spPr>
          <a:xfrm flipH="1">
            <a:off x="3961511" y="-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6"/>
          <p:cNvSpPr/>
          <p:nvPr/>
        </p:nvSpPr>
        <p:spPr>
          <a:xfrm flipH="1">
            <a:off x="0" y="2936831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6096000" y="820880"/>
            <a:ext cx="5257799" cy="488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• Product Owner (Dono do Produto)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o É um representante do contratante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o Responsável por: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✓ Maximizar o valor do produto e do trabalho do Time de Desenvolvimento;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✓ Expressar claramente os itens do Backlog do Produto; 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✓ Ordenar os itens do Backlog do Produto.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o Ninguém mais tem permissão para falar com o Time de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Desenvolvimento sobre diferentes configurações de prioridade, 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✓ O Time de Desenvolvimento não tem permissão para agir sobre o que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outras pessoas disserem.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</p:txBody>
      </p:sp>
      <p:sp>
        <p:nvSpPr>
          <p:cNvPr id="232" name="Google Shape;232;p26"/>
          <p:cNvSpPr/>
          <p:nvPr/>
        </p:nvSpPr>
        <p:spPr>
          <a:xfrm flipH="1">
            <a:off x="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6"/>
          <p:cNvSpPr/>
          <p:nvPr/>
        </p:nvSpPr>
        <p:spPr>
          <a:xfrm flipH="1">
            <a:off x="340505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6"/>
          <p:cNvSpPr/>
          <p:nvPr/>
        </p:nvSpPr>
        <p:spPr>
          <a:xfrm flipH="1">
            <a:off x="4132972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7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Time Scrum</a:t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• Time de Desenvolvimento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o consiste de profissionais que realizam o trabalho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✓ de entregar uma versão usável que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✓ potencialmente incrementa o produto “Pronto”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• ao final de cada Sprint.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o Eles são auto-organizados e multi-funcionais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✓ Não contém sub-times, 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✓ Times de 3 a 9 pessoas.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/>
          <p:cNvSpPr txBox="1"/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Time Scrum</a:t>
            </a:r>
            <a:endParaRPr/>
          </a:p>
        </p:txBody>
      </p:sp>
      <p:sp>
        <p:nvSpPr>
          <p:cNvPr id="253" name="Google Shape;253;p28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• Scrum Master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o É responsável por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✓ Garantir que o Scrum seja entendido e aplicado;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✓ Facilitar os eventos Scrum (Ex. reuniões);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✓ Encontrar técnicas para o gerenciamento efetivo do Backlog do Produto;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✓ Comunicar a visão, objetivo e itens do Backlog do Produto para o Time de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Desenvolvimento; 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✓ Compreender e praticar a agilidade.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o É um facilitador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✓ Remove barreiras que impedem ou dificultam os trabalhos.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</p:txBody>
      </p:sp>
      <p:sp>
        <p:nvSpPr>
          <p:cNvPr id="256" name="Google Shape;256;p28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Sprint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4" name="Google Shape;264;p29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Um evento de um mês ou menos (time-boxed: início e fim)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Durante a sprint é criado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um incremento (“Pronto”),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✓ versão incremental potencialmente utilizável do produto.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Uma nova Sprint inicia imediatamente após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a conclusão da Sprint anterior.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São compostas por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uma reunião de planejamento da Sprint,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reuniões diárias,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o trabalho de desenvolvimento,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uma revisão da Sprint 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A retrospectiva da Sprint.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266" name="Google Shape;266;p29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0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Sprint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4" name="Google Shape;274;p30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0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• Toda Sprint tem um objetivo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o Que deve ser atingido por meio da entrega do incremento planejado.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• Durante a Sprint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o Não são feitas mudanças que possam por em perigo o objetivo da Sprint;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o As metas de qualidade não diminuem; e,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o O escopo pode ser clarificado e renegociado entre o Product Owner e 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Time de Desenvolvimento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✓ Conforme eles vão aprendendo durante a sprint.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• A Sprint poderá ser cancelada se o objetivo da Sprint se tornar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obsoleto.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o Somente o Product Owner pode cancelar a sprint.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76" name="Google Shape;276;p30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1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1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Sprint</a:t>
            </a:r>
            <a:br>
              <a:rPr lang="pt-BR">
                <a:solidFill>
                  <a:srgbClr val="FFFFFF"/>
                </a:solidFill>
              </a:rPr>
            </a:br>
            <a:r>
              <a:rPr lang="pt-BR">
                <a:solidFill>
                  <a:srgbClr val="FFFFFF"/>
                </a:solidFill>
              </a:rPr>
              <a:t>Reunião Diária</a:t>
            </a:r>
            <a:endParaRPr/>
          </a:p>
        </p:txBody>
      </p:sp>
      <p:sp>
        <p:nvSpPr>
          <p:cNvPr id="284" name="Google Shape;284;p31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1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• Reunião de 15 minutos para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o sincronizar as atividades e criar um plano para as próximas 24 horas, 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o inspecionar se o progresso tende para completar o trabalho do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Backlog da Sprint.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• Respondem: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o O que eu fiz ontem que ajudou o Time de Desenvolvimento a atender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a meta da Sprint?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o O que eu farei hoje para ajudar o Time de Desenvolvimento atender a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meta da Sprint?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o Eu vejo algum obstáculo que impeça a mim ou o Time de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Desenvolvimento no atendimento da meta da Sprint?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• Discussão: adequabilidade e viabilidade no contexto da Adm. Pub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None/>
            </a:pPr>
            <a:r>
              <a:t/>
            </a:r>
            <a:endParaRPr sz="2000"/>
          </a:p>
        </p:txBody>
      </p:sp>
      <p:sp>
        <p:nvSpPr>
          <p:cNvPr id="286" name="Google Shape;286;p31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4000500" y="1087403"/>
            <a:ext cx="8191500" cy="5770597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type="ctrTitle"/>
          </p:nvPr>
        </p:nvSpPr>
        <p:spPr>
          <a:xfrm>
            <a:off x="5093520" y="3427493"/>
            <a:ext cx="658970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METODOLOGIAS TRADICIONAIS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406241" y="183933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97" name="Google Shape;97;p14"/>
          <p:cNvSpPr/>
          <p:nvPr/>
        </p:nvSpPr>
        <p:spPr>
          <a:xfrm>
            <a:off x="5292348" y="1"/>
            <a:ext cx="2279742" cy="1267785"/>
          </a:xfrm>
          <a:custGeom>
            <a:rect b="b" l="l" r="r" t="t"/>
            <a:pathLst>
              <a:path extrusionOk="0" h="1267785" w="2279742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 flipH="1">
            <a:off x="0" y="2949740"/>
            <a:ext cx="1186451" cy="1771650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 rot="-5400000">
            <a:off x="1539683" y="4203427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2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2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Artefatos Scrum</a:t>
            </a:r>
            <a:endParaRPr/>
          </a:p>
        </p:txBody>
      </p:sp>
      <p:sp>
        <p:nvSpPr>
          <p:cNvPr id="294" name="Google Shape;294;p32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2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Backlog do Produto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Backlog da Sprint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Incremento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296" name="Google Shape;296;p32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3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Backlog do Produto</a:t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3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É uma lista ordenada de tudo que deve ser necessário no produto,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e é a única origem dos requisitos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✓ para qualquer mudança no produto.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O Product Owner é responsável pelo Backlog do Produto,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incluindo seu conteúdo, disponibilidade e ordenação.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Nunca está completo, pois é dinâmico.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Os primeiros desenvolvimentos apenas estabelecem os requisitos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inicialmente conhecidos e melhor entendidos.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Muda para dar mais utilidade e competitividade ao produto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306" name="Google Shape;306;p33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4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4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Backlog do Produto</a:t>
            </a:r>
            <a:endParaRPr/>
          </a:p>
        </p:txBody>
      </p:sp>
      <p:sp>
        <p:nvSpPr>
          <p:cNvPr id="314" name="Google Shape;314;p34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4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Influenciado por mudanças no mercado e nas tecnologias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Lista todas as características, funções, requisitos, melhorias 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correções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que formam as mudanças que devem ser feitas no produto nas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futuras versões.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Os itens possuem os atributos de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descrição, ordem, estimativa e valor.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O refinamento do Backlog do Produto é a ação de adicionar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detalhes, estimativas e ordem aos itens no Backlog do Produto.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Os itens do Backlog do Produto de ordem mais alta (topo da lista)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devem ser mais claros e mais detalhados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316" name="Google Shape;316;p34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5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Kanban</a:t>
            </a:r>
            <a:endParaRPr/>
          </a:p>
        </p:txBody>
      </p:sp>
      <p:sp>
        <p:nvSpPr>
          <p:cNvPr id="324" name="Google Shape;324;p35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5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“Make work visible and don’t do more work than you can handle.” Jim Benson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Deixe o trabalho visível e não inicie mais trabalho do que você pode lidar.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326" name="Google Shape;326;p35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6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Histórico do Sistema Kanban</a:t>
            </a:r>
            <a:endParaRPr/>
          </a:p>
        </p:txBody>
      </p:sp>
      <p:sp>
        <p:nvSpPr>
          <p:cNvPr id="334" name="Google Shape;334;p36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6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• Originado na Toyota (a partir das contribuições de W. Deming[1])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1940s - Criado Taiichi Ohno e Shigeo Shingo.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Sistema de agendamento/cadenciamento para Just-in-time e lean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manufacturing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• Desenvolveu maneiras de identificar os “Sete tipos de desperdício”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Atraso, espera ou tempo gasto em uma fila sem valor agregado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Produzindo mais do que você precisa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Processamento excessivo ou realização de atividades sem valor agregado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Transporte (movimento de produtos desnecessariamente)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Movimento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✓ pessoas ou equipamentos se movendo ou andando mais do que o necessário para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executar o processamento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Inventário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✓ todos os componentes, trabalho em processo e produto acabado não sendo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processados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Defeitos no produto.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t/>
            </a:r>
            <a:endParaRPr sz="2000"/>
          </a:p>
        </p:txBody>
      </p:sp>
      <p:sp>
        <p:nvSpPr>
          <p:cNvPr id="336" name="Google Shape;336;p3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7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O que é um Sistema Kanban</a:t>
            </a:r>
            <a:endParaRPr/>
          </a:p>
        </p:txBody>
      </p:sp>
      <p:sp>
        <p:nvSpPr>
          <p:cNvPr id="344" name="Google Shape;344;p37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7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• Certo número de kanbans (ou cartões) equivalente à capacidade de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um sistema é colocado em circulação.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Um cartão é anexado a um trabalho.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Cada cartão age como um mecanismo de sinalização.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Um novo trabalho pode ser iniciado apenas quando um cartão está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disponível.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Este cartão livre é anexado a um trabalho e o segue à medida que ele flui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através do sistema.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Quando não há mais cartões livres, nenhum trabalho adicional pode ser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iniciado.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Qualquer novo trabalho deve esperar em uma fila até que um cartão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esteja disponível.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Quando algum trabalho for concluído, seu cartão é liberado.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rPr lang="pt-BR" sz="2000"/>
              <a:t>o Com um cartão agora livre, um novo trabalho da fila pode ser iniciado.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5882"/>
              <a:buNone/>
            </a:pPr>
            <a:r>
              <a:t/>
            </a:r>
            <a:endParaRPr sz="2000"/>
          </a:p>
        </p:txBody>
      </p:sp>
      <p:sp>
        <p:nvSpPr>
          <p:cNvPr id="346" name="Google Shape;346;p37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8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8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O que é um Sistema Kanban</a:t>
            </a:r>
            <a:endParaRPr/>
          </a:p>
        </p:txBody>
      </p:sp>
      <p:sp>
        <p:nvSpPr>
          <p:cNvPr id="354" name="Google Shape;354;p38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8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orma, Quadrado&#10;&#10;Descrição gerada automaticamente" id="356" name="Google Shape;35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6147" y="2206206"/>
            <a:ext cx="6096000" cy="2611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9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9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Regras de uso do Quadro Kanban</a:t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9"/>
          <p:cNvSpPr txBox="1"/>
          <p:nvPr/>
        </p:nvSpPr>
        <p:spPr>
          <a:xfrm>
            <a:off x="4734169" y="1598246"/>
            <a:ext cx="6025661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Não exceder o limite de WIP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 coluna “Pronto” faz parte da contagem para atingir o limite de WIP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 coluna “Pronto” da validação não tem limite.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Um cartão só é movimentado para “Fazendo” quando realmente se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 a tarefa.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Os itens subdivididos não contam para atingir o limite na etapa de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especificação.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Porém, é contabilizado nas próximas etapas.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Cartões no backlog são ordenados por prioridade.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Qualquer membro pode reordenar os cartões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✓ Desde que em acordo com o restante da equipe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Avança-se os cartões a qualquer tempo que terminem uma etapa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Uma boa prática é conferir as regras de “Pronto” com um colega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Atribuição de novos itens a pessoas é realizada “just in time”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0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0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Benefícios do uso do Kanban</a:t>
            </a:r>
            <a:endParaRPr/>
          </a:p>
        </p:txBody>
      </p:sp>
      <p:sp>
        <p:nvSpPr>
          <p:cNvPr id="374" name="Google Shape;374;p40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0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O simples ato de limitar o trabalho-em-progresso com o kanban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incentiva maior qualidade e maior desempenho.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Reduzir o limite WIP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Diminui o lead time (tempo entre o início e o fim da produção) 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✓ Melhora a qualidade de vida dos trabalhadores.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Cadência regular de liberação e entregas consistentes,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ajudam a construir a confiança dos clientes 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confiança ao longo da cadeia de valor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✓ departamentos, fornecedores e parceiros.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• Cria uma tensão positiva no ambiente de trabalho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o que força a discussão sobre os problemas.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376" name="Google Shape;376;p40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1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1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XP – eXtreme Programming</a:t>
            </a:r>
            <a:endParaRPr/>
          </a:p>
        </p:txBody>
      </p:sp>
      <p:sp>
        <p:nvSpPr>
          <p:cNvPr id="384" name="Google Shape;384;p41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1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3200">
                <a:latin typeface="Comic Sans MS"/>
                <a:ea typeface="Comic Sans MS"/>
                <a:cs typeface="Comic Sans MS"/>
                <a:sym typeface="Comic Sans MS"/>
              </a:rPr>
              <a:t>“Trata-se de uma metodologia ágil para equipes pequenas e médias desenvolvendo software com </a:t>
            </a:r>
            <a:r>
              <a:rPr lang="pt-BR" sz="3200" u="sng">
                <a:latin typeface="Comic Sans MS"/>
                <a:ea typeface="Comic Sans MS"/>
                <a:cs typeface="Comic Sans MS"/>
                <a:sym typeface="Comic Sans MS"/>
              </a:rPr>
              <a:t>requisitos vagos</a:t>
            </a:r>
            <a:r>
              <a:rPr lang="pt-BR" sz="3200">
                <a:latin typeface="Comic Sans MS"/>
                <a:ea typeface="Comic Sans MS"/>
                <a:cs typeface="Comic Sans MS"/>
                <a:sym typeface="Comic Sans MS"/>
              </a:rPr>
              <a:t> e em constante mudança”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386" name="Google Shape;386;p41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Modelo Cascata</a:t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rot="-1790889">
            <a:off x="8683720" y="941148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pt-BR" sz="2600"/>
              <a:t>Apropriado quando os requisitos estão bem definidos e estáveis.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lang="pt-BR" sz="2600"/>
              <a:t>Modelo sequencial.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pPr>
            <a:r>
              <a:t/>
            </a:r>
            <a:endParaRPr sz="2600"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600"/>
              <a:t>Nesse tipo de modelo,Projetos reais raramente seguem um fluxo sequencial.É difícil para o cliente estabelecer (de início) explicitamente todas as suas necessidades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2"/>
          <p:cNvSpPr/>
          <p:nvPr/>
        </p:nvSpPr>
        <p:spPr>
          <a:xfrm>
            <a:off x="3048" y="4293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2"/>
          <p:cNvSpPr/>
          <p:nvPr/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2"/>
          <p:cNvSpPr txBox="1"/>
          <p:nvPr>
            <p:ph type="title"/>
          </p:nvPr>
        </p:nvSpPr>
        <p:spPr>
          <a:xfrm>
            <a:off x="686834" y="591344"/>
            <a:ext cx="3200400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XP – eXtreme Programming</a:t>
            </a:r>
            <a:endParaRPr/>
          </a:p>
        </p:txBody>
      </p:sp>
      <p:sp>
        <p:nvSpPr>
          <p:cNvPr id="394" name="Google Shape;394;p42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2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Char char="•"/>
            </a:pPr>
            <a:r>
              <a:rPr lang="pt-BR">
                <a:latin typeface="Comic Sans MS"/>
                <a:ea typeface="Comic Sans MS"/>
                <a:cs typeface="Comic Sans MS"/>
                <a:sym typeface="Comic Sans MS"/>
              </a:rPr>
              <a:t>Levar todas as boas práticas ao Extremo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12001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pt-BR">
                <a:latin typeface="Comic Sans MS"/>
                <a:ea typeface="Comic Sans MS"/>
                <a:cs typeface="Comic Sans MS"/>
                <a:sym typeface="Comic Sans MS"/>
              </a:rPr>
              <a:t>Se testar é bom, vamos testar toda hora!!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12001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pt-BR">
                <a:latin typeface="Comic Sans MS"/>
                <a:ea typeface="Comic Sans MS"/>
                <a:cs typeface="Comic Sans MS"/>
                <a:sym typeface="Comic Sans MS"/>
              </a:rPr>
              <a:t>Se projetar é bom, vamos fazer disso parte do trabalho diário de cada pessoa!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12001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pt-BR">
                <a:latin typeface="Comic Sans MS"/>
                <a:ea typeface="Comic Sans MS"/>
                <a:cs typeface="Comic Sans MS"/>
                <a:sym typeface="Comic Sans MS"/>
              </a:rPr>
              <a:t>Se integrar é bom, vamos integrar a maior quantidade de vezes possível!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1" marL="12001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pt-BR">
                <a:latin typeface="Comic Sans MS"/>
                <a:ea typeface="Comic Sans MS"/>
                <a:cs typeface="Comic Sans MS"/>
                <a:sym typeface="Comic Sans MS"/>
              </a:rPr>
              <a:t>Se iterações curtas é bom, vamos deixar as iterações realmente curtas!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396" name="Google Shape;396;p42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577426" y="278765"/>
            <a:ext cx="63804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4000">
                <a:solidFill>
                  <a:schemeClr val="accent2"/>
                </a:solidFill>
              </a:rPr>
              <a:t>Modelo Cascata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a&#10;&#10;Descrição gerada automaticamente"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2650" y="1715409"/>
            <a:ext cx="8876805" cy="4347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838200" y="365125"/>
            <a:ext cx="555848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PDCA (Plan – Do – Check – Act )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838200" y="1825625"/>
            <a:ext cx="555848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• William Deming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o Nos EUA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✓ Professor e consultor de negócios;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✓ Adaptou o trabalho de Water Shewhart para criar o PDCA; 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✓ Ensinou as técnicas de controle estatístico de processo (CEP) para trabalhadores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da indústria bélica durante os tempos da 2ª Guerra.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o No Japão (enviado para ajudar a reconstruir o país)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✓ Foi solicitado pelos EUA a ajudar no Censo do Japão;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✓ Treinou centenas de engenheiros, gestores e acadêmicos em CEP e controle de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qualidade; 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✓ “Melhorar a qualidade vai reduzir despesas, enquanto aumenta a produtividade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100"/>
              <a:t>e o marketshare”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cap="flat" cmpd="sng" w="1270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/>
          <p:nvPr/>
        </p:nvSpPr>
        <p:spPr>
          <a:xfrm rot="-5400000">
            <a:off x="8912417" y="1218531"/>
            <a:ext cx="2387600" cy="23876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6821310" y="0"/>
            <a:ext cx="2315251" cy="1550992"/>
          </a:xfrm>
          <a:custGeom>
            <a:rect b="b" l="l" r="r" t="t"/>
            <a:pathLst>
              <a:path extrusionOk="0" h="1550992" w="2315251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17"/>
          <p:cNvCxnSpPr/>
          <p:nvPr/>
        </p:nvCxnSpPr>
        <p:spPr>
          <a:xfrm>
            <a:off x="11724638" y="1331572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2" name="Google Shape;132;p17"/>
          <p:cNvSpPr/>
          <p:nvPr/>
        </p:nvSpPr>
        <p:spPr>
          <a:xfrm>
            <a:off x="11005550" y="4112081"/>
            <a:ext cx="1186451" cy="1771650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/>
          <p:nvPr/>
        </p:nvSpPr>
        <p:spPr>
          <a:xfrm rot="-607105">
            <a:off x="6086940" y="4145122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6821310" y="4962670"/>
            <a:ext cx="2643352" cy="1895331"/>
          </a:xfrm>
          <a:custGeom>
            <a:rect b="b" l="l" r="r" t="t"/>
            <a:pathLst>
              <a:path extrusionOk="0" h="1895331" w="2643352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 txBox="1"/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>
                <a:solidFill>
                  <a:srgbClr val="FFFFFF"/>
                </a:solidFill>
              </a:rPr>
              <a:t>PDCA (Plan – Do – Check – Act )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Processo de Melhoria contínua (iterativo)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o Difundido por William Deming;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o Usado para se atingir excelência em algum processo/atividade;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o O Check (checar) deve ser uma medição quantitativa; 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/>
              <a:t>o A cada ciclo, aproxima-se incrementalmente da excelência.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577425" y="278775"/>
            <a:ext cx="7904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4000">
                <a:solidFill>
                  <a:schemeClr val="accent2"/>
                </a:solidFill>
              </a:rPr>
              <a:t>PDCA (Plan – Do – Check – Act )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a&#10;&#10;Descrição gerada automaticamente" id="152" name="Google Shape;1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711" y="2348791"/>
            <a:ext cx="9628909" cy="2859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577426" y="278765"/>
            <a:ext cx="1026959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4000">
                <a:solidFill>
                  <a:schemeClr val="accent2"/>
                </a:solidFill>
              </a:rPr>
              <a:t>Ciclo de Vida de um Projeto segundo o PMBOK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330200" y="558800"/>
            <a:ext cx="247226" cy="7281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a&#10;&#10;Descrição gerada automaticamente"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506" y="1715331"/>
            <a:ext cx="9193480" cy="4407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4000500" y="1087403"/>
            <a:ext cx="8191500" cy="5770597"/>
          </a:xfrm>
          <a:custGeom>
            <a:rect b="b" l="l" r="r" t="t"/>
            <a:pathLst>
              <a:path extrusionOk="0" h="5770597" w="8191500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 txBox="1"/>
          <p:nvPr>
            <p:ph type="ctrTitle"/>
          </p:nvPr>
        </p:nvSpPr>
        <p:spPr>
          <a:xfrm>
            <a:off x="5093520" y="3427493"/>
            <a:ext cx="658970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b="1" lang="pt-BR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METODOLOGIAS AGEIS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21"/>
          <p:cNvCxnSpPr/>
          <p:nvPr/>
        </p:nvCxnSpPr>
        <p:spPr>
          <a:xfrm>
            <a:off x="406241" y="183933"/>
            <a:ext cx="0" cy="1597708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8" name="Google Shape;168;p21"/>
          <p:cNvSpPr/>
          <p:nvPr/>
        </p:nvSpPr>
        <p:spPr>
          <a:xfrm>
            <a:off x="5292348" y="1"/>
            <a:ext cx="2279742" cy="1267785"/>
          </a:xfrm>
          <a:custGeom>
            <a:rect b="b" l="l" r="r" t="t"/>
            <a:pathLst>
              <a:path extrusionOk="0" h="1267785" w="2279742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/>
          <p:nvPr/>
        </p:nvSpPr>
        <p:spPr>
          <a:xfrm flipH="1">
            <a:off x="0" y="2949740"/>
            <a:ext cx="1186451" cy="1771650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/>
          <p:nvPr/>
        </p:nvSpPr>
        <p:spPr>
          <a:xfrm rot="-5400000">
            <a:off x="1539683" y="4203427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