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9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81EE0-AC9A-4347-A10C-6CFDD8B74B0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37E5364-2AC5-4B76-BD72-AB786C76CBBA}">
      <dgm:prSet custT="1"/>
      <dgm:spPr/>
      <dgm:t>
        <a:bodyPr/>
        <a:lstStyle/>
        <a:p>
          <a:r>
            <a:rPr lang="ru-RU" sz="1800"/>
            <a:t>Составление датасета</a:t>
          </a:r>
        </a:p>
      </dgm:t>
    </dgm:pt>
    <dgm:pt modelId="{823DA8F9-0673-4254-945C-DE4F0DC000A8}" type="parTrans" cxnId="{D7ABB77B-E02C-4327-9F71-159C1977110A}">
      <dgm:prSet/>
      <dgm:spPr/>
      <dgm:t>
        <a:bodyPr/>
        <a:lstStyle/>
        <a:p>
          <a:endParaRPr lang="ru-RU" sz="1200"/>
        </a:p>
      </dgm:t>
    </dgm:pt>
    <dgm:pt modelId="{FC4FA0D7-0491-4E44-A9AE-1A76D4F6A282}" type="sibTrans" cxnId="{D7ABB77B-E02C-4327-9F71-159C1977110A}">
      <dgm:prSet/>
      <dgm:spPr/>
      <dgm:t>
        <a:bodyPr/>
        <a:lstStyle/>
        <a:p>
          <a:endParaRPr lang="ru-RU" sz="1200"/>
        </a:p>
      </dgm:t>
    </dgm:pt>
    <dgm:pt modelId="{F2FFC628-AC18-4D28-A527-4B96FE3683C8}">
      <dgm:prSet custT="1"/>
      <dgm:spPr/>
      <dgm:t>
        <a:bodyPr/>
        <a:lstStyle/>
        <a:p>
          <a:r>
            <a:rPr lang="ru-RU" sz="1800"/>
            <a:t>Создание нейронной сети, определяющей стиль здания</a:t>
          </a:r>
        </a:p>
      </dgm:t>
    </dgm:pt>
    <dgm:pt modelId="{B9940555-8F7A-4258-B35D-2BCFC99582BF}" type="parTrans" cxnId="{0CA6C1DF-8720-4B61-B9AC-AA8A5C826EDC}">
      <dgm:prSet/>
      <dgm:spPr/>
      <dgm:t>
        <a:bodyPr/>
        <a:lstStyle/>
        <a:p>
          <a:endParaRPr lang="ru-RU" sz="1200"/>
        </a:p>
      </dgm:t>
    </dgm:pt>
    <dgm:pt modelId="{ECA6AEF6-3A94-4B25-812A-88D9754A23E0}" type="sibTrans" cxnId="{0CA6C1DF-8720-4B61-B9AC-AA8A5C826EDC}">
      <dgm:prSet/>
      <dgm:spPr/>
      <dgm:t>
        <a:bodyPr/>
        <a:lstStyle/>
        <a:p>
          <a:endParaRPr lang="ru-RU" sz="1200"/>
        </a:p>
      </dgm:t>
    </dgm:pt>
    <dgm:pt modelId="{97132855-56A8-495E-AB85-8C26D912EEA2}">
      <dgm:prSet custT="1"/>
      <dgm:spPr/>
      <dgm:t>
        <a:bodyPr/>
        <a:lstStyle/>
        <a:p>
          <a:r>
            <a:rPr lang="ru-RU" sz="1800" dirty="0"/>
            <a:t>Создание </a:t>
          </a:r>
          <a:r>
            <a:rPr lang="en-US" sz="1800" dirty="0"/>
            <a:t>Telegram </a:t>
          </a:r>
          <a:r>
            <a:rPr lang="ru-RU" sz="1800" dirty="0"/>
            <a:t>бота для пользователей</a:t>
          </a:r>
        </a:p>
      </dgm:t>
    </dgm:pt>
    <dgm:pt modelId="{16A5CC82-7335-4693-AD51-D6466C07871E}" type="parTrans" cxnId="{20F8C93A-421B-4FA1-B788-D739522FEBAA}">
      <dgm:prSet/>
      <dgm:spPr/>
      <dgm:t>
        <a:bodyPr/>
        <a:lstStyle/>
        <a:p>
          <a:endParaRPr lang="ru-RU" sz="1200"/>
        </a:p>
      </dgm:t>
    </dgm:pt>
    <dgm:pt modelId="{FC910D5B-8331-40EF-A2B4-1558BCA1341D}" type="sibTrans" cxnId="{20F8C93A-421B-4FA1-B788-D739522FEBAA}">
      <dgm:prSet/>
      <dgm:spPr/>
      <dgm:t>
        <a:bodyPr/>
        <a:lstStyle/>
        <a:p>
          <a:endParaRPr lang="ru-RU" sz="1200"/>
        </a:p>
      </dgm:t>
    </dgm:pt>
    <dgm:pt modelId="{9BB7D010-E240-4FA6-976A-24C93E9E0E73}" type="pres">
      <dgm:prSet presAssocID="{B2581EE0-AC9A-4347-A10C-6CFDD8B74B0D}" presName="rootnode" presStyleCnt="0">
        <dgm:presLayoutVars>
          <dgm:chMax/>
          <dgm:chPref/>
          <dgm:dir/>
          <dgm:animLvl val="lvl"/>
        </dgm:presLayoutVars>
      </dgm:prSet>
      <dgm:spPr/>
    </dgm:pt>
    <dgm:pt modelId="{106FF2E5-B134-4811-8FFB-9C97271BF5B8}" type="pres">
      <dgm:prSet presAssocID="{237E5364-2AC5-4B76-BD72-AB786C76CBBA}" presName="composite" presStyleCnt="0"/>
      <dgm:spPr/>
    </dgm:pt>
    <dgm:pt modelId="{D3833E3F-A83D-4DFA-80B5-5AA7F8D3E749}" type="pres">
      <dgm:prSet presAssocID="{237E5364-2AC5-4B76-BD72-AB786C76CBBA}" presName="LShape" presStyleLbl="alignNode1" presStyleIdx="0" presStyleCnt="5"/>
      <dgm:spPr/>
    </dgm:pt>
    <dgm:pt modelId="{EAC742D3-C1AA-4704-A2DA-34D9CDF8FF50}" type="pres">
      <dgm:prSet presAssocID="{237E5364-2AC5-4B76-BD72-AB786C76CBBA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92E8D56-577C-4169-A385-172AD90CFBEF}" type="pres">
      <dgm:prSet presAssocID="{237E5364-2AC5-4B76-BD72-AB786C76CBBA}" presName="Triangle" presStyleLbl="alignNode1" presStyleIdx="1" presStyleCnt="5"/>
      <dgm:spPr/>
    </dgm:pt>
    <dgm:pt modelId="{339FA858-9B65-425E-968D-50D269FB1A59}" type="pres">
      <dgm:prSet presAssocID="{FC4FA0D7-0491-4E44-A9AE-1A76D4F6A282}" presName="sibTrans" presStyleCnt="0"/>
      <dgm:spPr/>
    </dgm:pt>
    <dgm:pt modelId="{B2BA2D2E-F212-4405-8908-012DADD6B737}" type="pres">
      <dgm:prSet presAssocID="{FC4FA0D7-0491-4E44-A9AE-1A76D4F6A282}" presName="space" presStyleCnt="0"/>
      <dgm:spPr/>
    </dgm:pt>
    <dgm:pt modelId="{AE870C83-CC61-45B8-A940-E8BD5B76380F}" type="pres">
      <dgm:prSet presAssocID="{F2FFC628-AC18-4D28-A527-4B96FE3683C8}" presName="composite" presStyleCnt="0"/>
      <dgm:spPr/>
    </dgm:pt>
    <dgm:pt modelId="{C0C79A6F-563E-4842-A82B-D605097452E9}" type="pres">
      <dgm:prSet presAssocID="{F2FFC628-AC18-4D28-A527-4B96FE3683C8}" presName="LShape" presStyleLbl="alignNode1" presStyleIdx="2" presStyleCnt="5"/>
      <dgm:spPr/>
    </dgm:pt>
    <dgm:pt modelId="{59A646E8-6D96-46AB-A017-485E42215C87}" type="pres">
      <dgm:prSet presAssocID="{F2FFC628-AC18-4D28-A527-4B96FE3683C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982C0A5-9BE3-408D-98E0-D04219D95175}" type="pres">
      <dgm:prSet presAssocID="{F2FFC628-AC18-4D28-A527-4B96FE3683C8}" presName="Triangle" presStyleLbl="alignNode1" presStyleIdx="3" presStyleCnt="5"/>
      <dgm:spPr/>
    </dgm:pt>
    <dgm:pt modelId="{5E1E1C61-2EB9-4AC5-B943-745D257E32A2}" type="pres">
      <dgm:prSet presAssocID="{ECA6AEF6-3A94-4B25-812A-88D9754A23E0}" presName="sibTrans" presStyleCnt="0"/>
      <dgm:spPr/>
    </dgm:pt>
    <dgm:pt modelId="{5DF0E962-BC23-4ACB-A5D7-8575CEE4AFF3}" type="pres">
      <dgm:prSet presAssocID="{ECA6AEF6-3A94-4B25-812A-88D9754A23E0}" presName="space" presStyleCnt="0"/>
      <dgm:spPr/>
    </dgm:pt>
    <dgm:pt modelId="{0590F929-85F2-44B5-AE59-40026A3DCA07}" type="pres">
      <dgm:prSet presAssocID="{97132855-56A8-495E-AB85-8C26D912EEA2}" presName="composite" presStyleCnt="0"/>
      <dgm:spPr/>
    </dgm:pt>
    <dgm:pt modelId="{627A9896-2BE5-4D3E-A0B4-1EC7882CBC9B}" type="pres">
      <dgm:prSet presAssocID="{97132855-56A8-495E-AB85-8C26D912EEA2}" presName="LShape" presStyleLbl="alignNode1" presStyleIdx="4" presStyleCnt="5"/>
      <dgm:spPr/>
    </dgm:pt>
    <dgm:pt modelId="{B1DB9ACD-0A1A-45F4-97F3-66908F85EC99}" type="pres">
      <dgm:prSet presAssocID="{97132855-56A8-495E-AB85-8C26D912EEA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0F8C93A-421B-4FA1-B788-D739522FEBAA}" srcId="{B2581EE0-AC9A-4347-A10C-6CFDD8B74B0D}" destId="{97132855-56A8-495E-AB85-8C26D912EEA2}" srcOrd="2" destOrd="0" parTransId="{16A5CC82-7335-4693-AD51-D6466C07871E}" sibTransId="{FC910D5B-8331-40EF-A2B4-1558BCA1341D}"/>
    <dgm:cxn modelId="{D7ABB77B-E02C-4327-9F71-159C1977110A}" srcId="{B2581EE0-AC9A-4347-A10C-6CFDD8B74B0D}" destId="{237E5364-2AC5-4B76-BD72-AB786C76CBBA}" srcOrd="0" destOrd="0" parTransId="{823DA8F9-0673-4254-945C-DE4F0DC000A8}" sibTransId="{FC4FA0D7-0491-4E44-A9AE-1A76D4F6A282}"/>
    <dgm:cxn modelId="{6E9A2DA1-7805-44FD-9FD6-3BAF120B6C88}" type="presOf" srcId="{237E5364-2AC5-4B76-BD72-AB786C76CBBA}" destId="{EAC742D3-C1AA-4704-A2DA-34D9CDF8FF50}" srcOrd="0" destOrd="0" presId="urn:microsoft.com/office/officeart/2009/3/layout/StepUpProcess"/>
    <dgm:cxn modelId="{07B3E4A2-E4CA-4CD4-AAB9-AB0559792F71}" type="presOf" srcId="{97132855-56A8-495E-AB85-8C26D912EEA2}" destId="{B1DB9ACD-0A1A-45F4-97F3-66908F85EC99}" srcOrd="0" destOrd="0" presId="urn:microsoft.com/office/officeart/2009/3/layout/StepUpProcess"/>
    <dgm:cxn modelId="{4AF5A4A4-9419-4D89-A2B9-F55128DD8380}" type="presOf" srcId="{F2FFC628-AC18-4D28-A527-4B96FE3683C8}" destId="{59A646E8-6D96-46AB-A017-485E42215C87}" srcOrd="0" destOrd="0" presId="urn:microsoft.com/office/officeart/2009/3/layout/StepUpProcess"/>
    <dgm:cxn modelId="{B97B75A8-29AE-477A-8756-4665AC2F05BE}" type="presOf" srcId="{B2581EE0-AC9A-4347-A10C-6CFDD8B74B0D}" destId="{9BB7D010-E240-4FA6-976A-24C93E9E0E73}" srcOrd="0" destOrd="0" presId="urn:microsoft.com/office/officeart/2009/3/layout/StepUpProcess"/>
    <dgm:cxn modelId="{0CA6C1DF-8720-4B61-B9AC-AA8A5C826EDC}" srcId="{B2581EE0-AC9A-4347-A10C-6CFDD8B74B0D}" destId="{F2FFC628-AC18-4D28-A527-4B96FE3683C8}" srcOrd="1" destOrd="0" parTransId="{B9940555-8F7A-4258-B35D-2BCFC99582BF}" sibTransId="{ECA6AEF6-3A94-4B25-812A-88D9754A23E0}"/>
    <dgm:cxn modelId="{30525F78-F2E4-41E2-B3CC-7CB490112485}" type="presParOf" srcId="{9BB7D010-E240-4FA6-976A-24C93E9E0E73}" destId="{106FF2E5-B134-4811-8FFB-9C97271BF5B8}" srcOrd="0" destOrd="0" presId="urn:microsoft.com/office/officeart/2009/3/layout/StepUpProcess"/>
    <dgm:cxn modelId="{70BF4D66-B23C-4382-844C-DF628C41CE44}" type="presParOf" srcId="{106FF2E5-B134-4811-8FFB-9C97271BF5B8}" destId="{D3833E3F-A83D-4DFA-80B5-5AA7F8D3E749}" srcOrd="0" destOrd="0" presId="urn:microsoft.com/office/officeart/2009/3/layout/StepUpProcess"/>
    <dgm:cxn modelId="{5A94BE08-9036-4C39-BB4B-E3B8D1FDBDDF}" type="presParOf" srcId="{106FF2E5-B134-4811-8FFB-9C97271BF5B8}" destId="{EAC742D3-C1AA-4704-A2DA-34D9CDF8FF50}" srcOrd="1" destOrd="0" presId="urn:microsoft.com/office/officeart/2009/3/layout/StepUpProcess"/>
    <dgm:cxn modelId="{A16BC621-A608-4BBF-9C2E-D1D7C1EDD5A7}" type="presParOf" srcId="{106FF2E5-B134-4811-8FFB-9C97271BF5B8}" destId="{392E8D56-577C-4169-A385-172AD90CFBEF}" srcOrd="2" destOrd="0" presId="urn:microsoft.com/office/officeart/2009/3/layout/StepUpProcess"/>
    <dgm:cxn modelId="{435C1F39-78D4-4790-AD34-D493689F2D4F}" type="presParOf" srcId="{9BB7D010-E240-4FA6-976A-24C93E9E0E73}" destId="{339FA858-9B65-425E-968D-50D269FB1A59}" srcOrd="1" destOrd="0" presId="urn:microsoft.com/office/officeart/2009/3/layout/StepUpProcess"/>
    <dgm:cxn modelId="{32093CE9-7DE2-4F73-ADEB-290F0685A2DF}" type="presParOf" srcId="{339FA858-9B65-425E-968D-50D269FB1A59}" destId="{B2BA2D2E-F212-4405-8908-012DADD6B737}" srcOrd="0" destOrd="0" presId="urn:microsoft.com/office/officeart/2009/3/layout/StepUpProcess"/>
    <dgm:cxn modelId="{03A4314E-BCFC-41E3-B6F6-961D3C0ECAC4}" type="presParOf" srcId="{9BB7D010-E240-4FA6-976A-24C93E9E0E73}" destId="{AE870C83-CC61-45B8-A940-E8BD5B76380F}" srcOrd="2" destOrd="0" presId="urn:microsoft.com/office/officeart/2009/3/layout/StepUpProcess"/>
    <dgm:cxn modelId="{ABCFF990-E51C-4C33-BFCC-643D8C48C7AE}" type="presParOf" srcId="{AE870C83-CC61-45B8-A940-E8BD5B76380F}" destId="{C0C79A6F-563E-4842-A82B-D605097452E9}" srcOrd="0" destOrd="0" presId="urn:microsoft.com/office/officeart/2009/3/layout/StepUpProcess"/>
    <dgm:cxn modelId="{624AFD70-DC53-4132-B067-4F1863D39EDE}" type="presParOf" srcId="{AE870C83-CC61-45B8-A940-E8BD5B76380F}" destId="{59A646E8-6D96-46AB-A017-485E42215C87}" srcOrd="1" destOrd="0" presId="urn:microsoft.com/office/officeart/2009/3/layout/StepUpProcess"/>
    <dgm:cxn modelId="{79BF03FF-1F0B-4D09-9970-7D4C3E3D2214}" type="presParOf" srcId="{AE870C83-CC61-45B8-A940-E8BD5B76380F}" destId="{8982C0A5-9BE3-408D-98E0-D04219D95175}" srcOrd="2" destOrd="0" presId="urn:microsoft.com/office/officeart/2009/3/layout/StepUpProcess"/>
    <dgm:cxn modelId="{0C19E4D8-9C61-44E5-A55F-7938B754F0CD}" type="presParOf" srcId="{9BB7D010-E240-4FA6-976A-24C93E9E0E73}" destId="{5E1E1C61-2EB9-4AC5-B943-745D257E32A2}" srcOrd="3" destOrd="0" presId="urn:microsoft.com/office/officeart/2009/3/layout/StepUpProcess"/>
    <dgm:cxn modelId="{055A2FCC-B60B-4929-B1C2-B90E031DCDFF}" type="presParOf" srcId="{5E1E1C61-2EB9-4AC5-B943-745D257E32A2}" destId="{5DF0E962-BC23-4ACB-A5D7-8575CEE4AFF3}" srcOrd="0" destOrd="0" presId="urn:microsoft.com/office/officeart/2009/3/layout/StepUpProcess"/>
    <dgm:cxn modelId="{E11DDF69-E16F-4BEE-823F-ECFD8CA41669}" type="presParOf" srcId="{9BB7D010-E240-4FA6-976A-24C93E9E0E73}" destId="{0590F929-85F2-44B5-AE59-40026A3DCA07}" srcOrd="4" destOrd="0" presId="urn:microsoft.com/office/officeart/2009/3/layout/StepUpProcess"/>
    <dgm:cxn modelId="{420EC83D-61EA-4BDD-8777-60288AF3BF1E}" type="presParOf" srcId="{0590F929-85F2-44B5-AE59-40026A3DCA07}" destId="{627A9896-2BE5-4D3E-A0B4-1EC7882CBC9B}" srcOrd="0" destOrd="0" presId="urn:microsoft.com/office/officeart/2009/3/layout/StepUpProcess"/>
    <dgm:cxn modelId="{A5BCF9CB-EC5F-4189-A33A-AEFECF351EFC}" type="presParOf" srcId="{0590F929-85F2-44B5-AE59-40026A3DCA07}" destId="{B1DB9ACD-0A1A-45F4-97F3-66908F85EC9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B359B-01AB-4865-A2E3-3B43ED9C75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7DB8D5E0-53A1-4AEF-8FCB-438120F5768B}">
      <dgm:prSet/>
      <dgm:spPr/>
      <dgm:t>
        <a:bodyPr/>
        <a:lstStyle/>
        <a:p>
          <a:pPr algn="just"/>
          <a:r>
            <a:rPr lang="ru-RU" dirty="0"/>
            <a:t>Поиск данных осуществлялся с помощью </a:t>
          </a:r>
          <a:r>
            <a:rPr lang="en-US" dirty="0"/>
            <a:t>Yandex </a:t>
          </a:r>
          <a:r>
            <a:rPr lang="ru-RU" dirty="0"/>
            <a:t>картинок</a:t>
          </a:r>
        </a:p>
      </dgm:t>
    </dgm:pt>
    <dgm:pt modelId="{B1A007B3-2D10-4821-A7BA-C57BC4DC3EFA}" type="parTrans" cxnId="{D2EA6A01-E5B6-44C5-9CD1-D034E8DCD673}">
      <dgm:prSet/>
      <dgm:spPr/>
      <dgm:t>
        <a:bodyPr/>
        <a:lstStyle/>
        <a:p>
          <a:pPr algn="just"/>
          <a:endParaRPr lang="ru-RU"/>
        </a:p>
      </dgm:t>
    </dgm:pt>
    <dgm:pt modelId="{CC6B7E7E-5A81-4E59-A5FD-46F2EC310445}" type="sibTrans" cxnId="{D2EA6A01-E5B6-44C5-9CD1-D034E8DCD673}">
      <dgm:prSet/>
      <dgm:spPr/>
      <dgm:t>
        <a:bodyPr/>
        <a:lstStyle/>
        <a:p>
          <a:pPr algn="just"/>
          <a:endParaRPr lang="ru-RU"/>
        </a:p>
      </dgm:t>
    </dgm:pt>
    <dgm:pt modelId="{11364F27-29A1-494D-ADBC-C6AB91057FB8}">
      <dgm:prSet/>
      <dgm:spPr/>
      <dgm:t>
        <a:bodyPr/>
        <a:lstStyle/>
        <a:p>
          <a:pPr algn="just"/>
          <a:r>
            <a:rPr lang="ru-RU" dirty="0"/>
            <a:t>набор данных для обучения состоит из 262 картинок, принадлежащих следующим классам: ар-</a:t>
          </a:r>
          <a:r>
            <a:rPr lang="ru-RU" dirty="0" err="1"/>
            <a:t>деко</a:t>
          </a:r>
          <a:r>
            <a:rPr lang="ru-RU" dirty="0"/>
            <a:t>, барокко, </a:t>
          </a:r>
          <a:r>
            <a:rPr lang="ru-RU" dirty="0" err="1"/>
            <a:t>византийскии</a:t>
          </a:r>
          <a:r>
            <a:rPr lang="ru-RU" dirty="0"/>
            <a:t>̆, готика, </a:t>
          </a:r>
          <a:r>
            <a:rPr lang="ru-RU" dirty="0" err="1"/>
            <a:t>романскии</a:t>
          </a:r>
          <a:r>
            <a:rPr lang="ru-RU" dirty="0"/>
            <a:t>̆</a:t>
          </a:r>
        </a:p>
      </dgm:t>
    </dgm:pt>
    <dgm:pt modelId="{5E7F4589-5171-4DE2-ACBD-9588D2972B63}" type="parTrans" cxnId="{11AE2445-17F4-4617-9A95-7DE618C5A51F}">
      <dgm:prSet/>
      <dgm:spPr/>
      <dgm:t>
        <a:bodyPr/>
        <a:lstStyle/>
        <a:p>
          <a:pPr algn="just"/>
          <a:endParaRPr lang="ru-RU"/>
        </a:p>
      </dgm:t>
    </dgm:pt>
    <dgm:pt modelId="{B04D83BE-B1E1-4CDA-BC3C-0B7A864AC620}" type="sibTrans" cxnId="{11AE2445-17F4-4617-9A95-7DE618C5A51F}">
      <dgm:prSet/>
      <dgm:spPr/>
      <dgm:t>
        <a:bodyPr/>
        <a:lstStyle/>
        <a:p>
          <a:pPr algn="just"/>
          <a:endParaRPr lang="ru-RU"/>
        </a:p>
      </dgm:t>
    </dgm:pt>
    <dgm:pt modelId="{911F0E67-FDE4-40FC-A39C-ADCDECE27A7C}">
      <dgm:prSet/>
      <dgm:spPr/>
      <dgm:t>
        <a:bodyPr/>
        <a:lstStyle/>
        <a:p>
          <a:pPr algn="just"/>
          <a:r>
            <a:rPr lang="ru-RU" dirty="0"/>
            <a:t>в тестовом наборе данных присутствует 49 картинок</a:t>
          </a:r>
        </a:p>
      </dgm:t>
    </dgm:pt>
    <dgm:pt modelId="{4BDB4D1E-4AFC-4F82-9C27-2D2DF9B7899A}" type="parTrans" cxnId="{7AC7D7A8-1935-4B50-AFC1-F93AB0540416}">
      <dgm:prSet/>
      <dgm:spPr/>
      <dgm:t>
        <a:bodyPr/>
        <a:lstStyle/>
        <a:p>
          <a:pPr algn="just"/>
          <a:endParaRPr lang="ru-RU"/>
        </a:p>
      </dgm:t>
    </dgm:pt>
    <dgm:pt modelId="{23753E23-D9BE-4096-8372-D0CC52A1F4A1}" type="sibTrans" cxnId="{7AC7D7A8-1935-4B50-AFC1-F93AB0540416}">
      <dgm:prSet/>
      <dgm:spPr/>
      <dgm:t>
        <a:bodyPr/>
        <a:lstStyle/>
        <a:p>
          <a:pPr algn="just"/>
          <a:endParaRPr lang="ru-RU"/>
        </a:p>
      </dgm:t>
    </dgm:pt>
    <dgm:pt modelId="{DEE955BF-A2F0-4040-92B7-40FEA17C3A5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algn="just"/>
          <a:r>
            <a:rPr lang="ru-RU" dirty="0"/>
            <a:t>Перед подачей </a:t>
          </a:r>
          <a:r>
            <a:rPr lang="ru-RU" dirty="0" err="1"/>
            <a:t>датасета</a:t>
          </a:r>
          <a:r>
            <a:rPr lang="ru-RU" dirty="0"/>
            <a:t> в нейронную сеть он был размечен и нормализован</a:t>
          </a:r>
        </a:p>
      </dgm:t>
    </dgm:pt>
    <dgm:pt modelId="{7B08C004-7998-4D00-92C1-7DDA2D70F52A}" type="parTrans" cxnId="{1562F4B2-AEAE-4560-9DD3-5EC0FF9ACC11}">
      <dgm:prSet/>
      <dgm:spPr/>
      <dgm:t>
        <a:bodyPr/>
        <a:lstStyle/>
        <a:p>
          <a:pPr algn="just"/>
          <a:endParaRPr lang="ru-RU"/>
        </a:p>
      </dgm:t>
    </dgm:pt>
    <dgm:pt modelId="{24C65DEB-A05A-4E3D-A160-0B06C69A9B0A}" type="sibTrans" cxnId="{1562F4B2-AEAE-4560-9DD3-5EC0FF9ACC11}">
      <dgm:prSet/>
      <dgm:spPr/>
      <dgm:t>
        <a:bodyPr/>
        <a:lstStyle/>
        <a:p>
          <a:pPr algn="just"/>
          <a:endParaRPr lang="ru-RU"/>
        </a:p>
      </dgm:t>
    </dgm:pt>
    <dgm:pt modelId="{33C1A46A-8674-4A2D-8E89-14C524D741DD}" type="pres">
      <dgm:prSet presAssocID="{9F9B359B-01AB-4865-A2E3-3B43ED9C7554}" presName="linear" presStyleCnt="0">
        <dgm:presLayoutVars>
          <dgm:animLvl val="lvl"/>
          <dgm:resizeHandles val="exact"/>
        </dgm:presLayoutVars>
      </dgm:prSet>
      <dgm:spPr/>
    </dgm:pt>
    <dgm:pt modelId="{288AEB32-DEE5-4C00-B256-DEEE0CDA838C}" type="pres">
      <dgm:prSet presAssocID="{7DB8D5E0-53A1-4AEF-8FCB-438120F576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6240FB-FA34-47D3-BB20-CC5C06D3A825}" type="pres">
      <dgm:prSet presAssocID="{7DB8D5E0-53A1-4AEF-8FCB-438120F5768B}" presName="childText" presStyleLbl="revTx" presStyleIdx="0" presStyleCnt="1">
        <dgm:presLayoutVars>
          <dgm:bulletEnabled val="1"/>
        </dgm:presLayoutVars>
      </dgm:prSet>
      <dgm:spPr/>
    </dgm:pt>
    <dgm:pt modelId="{7484BF74-F9E0-4762-9DD9-533A75047D20}" type="pres">
      <dgm:prSet presAssocID="{DEE955BF-A2F0-4040-92B7-40FEA17C3A5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2EA6A01-E5B6-44C5-9CD1-D034E8DCD673}" srcId="{9F9B359B-01AB-4865-A2E3-3B43ED9C7554}" destId="{7DB8D5E0-53A1-4AEF-8FCB-438120F5768B}" srcOrd="0" destOrd="0" parTransId="{B1A007B3-2D10-4821-A7BA-C57BC4DC3EFA}" sibTransId="{CC6B7E7E-5A81-4E59-A5FD-46F2EC310445}"/>
    <dgm:cxn modelId="{F76E7A04-EB34-4DF2-BDC6-C5FE976C0A2E}" type="presOf" srcId="{7DB8D5E0-53A1-4AEF-8FCB-438120F5768B}" destId="{288AEB32-DEE5-4C00-B256-DEEE0CDA838C}" srcOrd="0" destOrd="0" presId="urn:microsoft.com/office/officeart/2005/8/layout/vList2"/>
    <dgm:cxn modelId="{DCA98316-00EA-42FF-85BC-33D467097F94}" type="presOf" srcId="{9F9B359B-01AB-4865-A2E3-3B43ED9C7554}" destId="{33C1A46A-8674-4A2D-8E89-14C524D741DD}" srcOrd="0" destOrd="0" presId="urn:microsoft.com/office/officeart/2005/8/layout/vList2"/>
    <dgm:cxn modelId="{5C03ED26-CE65-4CF1-A5E5-609E485EB9B1}" type="presOf" srcId="{11364F27-29A1-494D-ADBC-C6AB91057FB8}" destId="{B86240FB-FA34-47D3-BB20-CC5C06D3A825}" srcOrd="0" destOrd="0" presId="urn:microsoft.com/office/officeart/2005/8/layout/vList2"/>
    <dgm:cxn modelId="{11AE2445-17F4-4617-9A95-7DE618C5A51F}" srcId="{7DB8D5E0-53A1-4AEF-8FCB-438120F5768B}" destId="{11364F27-29A1-494D-ADBC-C6AB91057FB8}" srcOrd="0" destOrd="0" parTransId="{5E7F4589-5171-4DE2-ACBD-9588D2972B63}" sibTransId="{B04D83BE-B1E1-4CDA-BC3C-0B7A864AC620}"/>
    <dgm:cxn modelId="{7857C983-3A9B-4E41-ABF3-ECE91C5F56EC}" type="presOf" srcId="{911F0E67-FDE4-40FC-A39C-ADCDECE27A7C}" destId="{B86240FB-FA34-47D3-BB20-CC5C06D3A825}" srcOrd="0" destOrd="1" presId="urn:microsoft.com/office/officeart/2005/8/layout/vList2"/>
    <dgm:cxn modelId="{7AC7D7A8-1935-4B50-AFC1-F93AB0540416}" srcId="{7DB8D5E0-53A1-4AEF-8FCB-438120F5768B}" destId="{911F0E67-FDE4-40FC-A39C-ADCDECE27A7C}" srcOrd="1" destOrd="0" parTransId="{4BDB4D1E-4AFC-4F82-9C27-2D2DF9B7899A}" sibTransId="{23753E23-D9BE-4096-8372-D0CC52A1F4A1}"/>
    <dgm:cxn modelId="{1562F4B2-AEAE-4560-9DD3-5EC0FF9ACC11}" srcId="{9F9B359B-01AB-4865-A2E3-3B43ED9C7554}" destId="{DEE955BF-A2F0-4040-92B7-40FEA17C3A53}" srcOrd="1" destOrd="0" parTransId="{7B08C004-7998-4D00-92C1-7DDA2D70F52A}" sibTransId="{24C65DEB-A05A-4E3D-A160-0B06C69A9B0A}"/>
    <dgm:cxn modelId="{348D90CB-03E7-4956-9E07-25CD0490CF2C}" type="presOf" srcId="{DEE955BF-A2F0-4040-92B7-40FEA17C3A53}" destId="{7484BF74-F9E0-4762-9DD9-533A75047D20}" srcOrd="0" destOrd="0" presId="urn:microsoft.com/office/officeart/2005/8/layout/vList2"/>
    <dgm:cxn modelId="{A70618D1-93D5-48A7-90EC-16D931059F1B}" type="presParOf" srcId="{33C1A46A-8674-4A2D-8E89-14C524D741DD}" destId="{288AEB32-DEE5-4C00-B256-DEEE0CDA838C}" srcOrd="0" destOrd="0" presId="urn:microsoft.com/office/officeart/2005/8/layout/vList2"/>
    <dgm:cxn modelId="{1FE7F51D-41D3-462D-9D1F-8560CAC2AF20}" type="presParOf" srcId="{33C1A46A-8674-4A2D-8E89-14C524D741DD}" destId="{B86240FB-FA34-47D3-BB20-CC5C06D3A825}" srcOrd="1" destOrd="0" presId="urn:microsoft.com/office/officeart/2005/8/layout/vList2"/>
    <dgm:cxn modelId="{87B6E09D-D29C-428A-BC85-41B7EA2483E3}" type="presParOf" srcId="{33C1A46A-8674-4A2D-8E89-14C524D741DD}" destId="{7484BF74-F9E0-4762-9DD9-533A75047D2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1BB23-4A81-47F9-92B0-AD0E0064029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ru-RU"/>
        </a:p>
      </dgm:t>
    </dgm:pt>
    <dgm:pt modelId="{1E1A6063-7888-475F-A8D1-C6B5CFBFDE93}">
      <dgm:prSet/>
      <dgm:spPr/>
      <dgm:t>
        <a:bodyPr/>
        <a:lstStyle/>
        <a:p>
          <a:pPr algn="just"/>
          <a:r>
            <a:rPr lang="ru-RU" dirty="0"/>
            <a:t>В качестве основы для нейронной сети используется </a:t>
          </a:r>
          <a:r>
            <a:rPr lang="ru-RU" dirty="0" err="1"/>
            <a:t>предобученная</a:t>
          </a:r>
          <a:r>
            <a:rPr lang="ru-RU" dirty="0"/>
            <a:t> сеть </a:t>
          </a:r>
          <a:r>
            <a:rPr lang="en-US" dirty="0"/>
            <a:t>Resnet34</a:t>
          </a:r>
          <a:r>
            <a:rPr lang="ru-RU" dirty="0"/>
            <a:t>, к которой добавляется линейный слой с пятью нейронами на выходе (так как имеется 5 классов). В процессе обучения модели расчет градиентов в слоях</a:t>
          </a:r>
          <a:r>
            <a:rPr lang="en-US" dirty="0"/>
            <a:t> Resnet34 </a:t>
          </a:r>
          <a:r>
            <a:rPr lang="ru-RU" dirty="0"/>
            <a:t>не осуществляется.</a:t>
          </a:r>
        </a:p>
      </dgm:t>
    </dgm:pt>
    <dgm:pt modelId="{19B815F5-1B84-4B9C-8B00-53F01CF9EE57}" type="parTrans" cxnId="{74B6A878-4ADE-466E-BECE-E42C0F983980}">
      <dgm:prSet/>
      <dgm:spPr/>
      <dgm:t>
        <a:bodyPr/>
        <a:lstStyle/>
        <a:p>
          <a:endParaRPr lang="ru-RU"/>
        </a:p>
      </dgm:t>
    </dgm:pt>
    <dgm:pt modelId="{494E07B6-7353-47E2-8BDC-AC4E85409832}" type="sibTrans" cxnId="{74B6A878-4ADE-466E-BECE-E42C0F983980}">
      <dgm:prSet/>
      <dgm:spPr/>
      <dgm:t>
        <a:bodyPr/>
        <a:lstStyle/>
        <a:p>
          <a:endParaRPr lang="ru-RU"/>
        </a:p>
      </dgm:t>
    </dgm:pt>
    <dgm:pt modelId="{19F0F205-0FFA-4D61-B708-1D046690CAF5}">
      <dgm:prSet/>
      <dgm:spPr/>
      <dgm:t>
        <a:bodyPr/>
        <a:lstStyle/>
        <a:p>
          <a:pPr algn="just"/>
          <a:r>
            <a:rPr lang="ru-RU"/>
            <a:t>Используемая функция потерь - перекрестная энтропия (</a:t>
          </a:r>
          <a:r>
            <a:rPr lang="en-US"/>
            <a:t>CrossEntropyLoss ()</a:t>
          </a:r>
          <a:r>
            <a:rPr lang="ru-RU"/>
            <a:t>).</a:t>
          </a:r>
        </a:p>
      </dgm:t>
    </dgm:pt>
    <dgm:pt modelId="{65DCC3E8-1A7B-4767-A5FA-3BC82C667A60}" type="parTrans" cxnId="{AA9E7C82-43B8-4532-A85A-744D4D0AC0BB}">
      <dgm:prSet/>
      <dgm:spPr/>
      <dgm:t>
        <a:bodyPr/>
        <a:lstStyle/>
        <a:p>
          <a:endParaRPr lang="ru-RU"/>
        </a:p>
      </dgm:t>
    </dgm:pt>
    <dgm:pt modelId="{40327C50-CC67-4FC9-9603-F07359841CCF}" type="sibTrans" cxnId="{AA9E7C82-43B8-4532-A85A-744D4D0AC0BB}">
      <dgm:prSet/>
      <dgm:spPr/>
      <dgm:t>
        <a:bodyPr/>
        <a:lstStyle/>
        <a:p>
          <a:endParaRPr lang="ru-RU"/>
        </a:p>
      </dgm:t>
    </dgm:pt>
    <dgm:pt modelId="{A02E2331-4243-42D7-B2AA-C070458D84D7}" type="pres">
      <dgm:prSet presAssocID="{1EC1BB23-4A81-47F9-92B0-AD0E0064029B}" presName="vert0" presStyleCnt="0">
        <dgm:presLayoutVars>
          <dgm:dir/>
          <dgm:animOne val="branch"/>
          <dgm:animLvl val="lvl"/>
        </dgm:presLayoutVars>
      </dgm:prSet>
      <dgm:spPr/>
    </dgm:pt>
    <dgm:pt modelId="{52A60665-B568-4154-9053-9071D7D8D93E}" type="pres">
      <dgm:prSet presAssocID="{1E1A6063-7888-475F-A8D1-C6B5CFBFDE93}" presName="thickLine" presStyleLbl="alignNode1" presStyleIdx="0" presStyleCnt="2"/>
      <dgm:spPr/>
    </dgm:pt>
    <dgm:pt modelId="{1151481D-DCD7-4435-B1D8-AE77582D3911}" type="pres">
      <dgm:prSet presAssocID="{1E1A6063-7888-475F-A8D1-C6B5CFBFDE93}" presName="horz1" presStyleCnt="0"/>
      <dgm:spPr/>
    </dgm:pt>
    <dgm:pt modelId="{50D85854-5AE2-4ADA-9664-AE1A272C234A}" type="pres">
      <dgm:prSet presAssocID="{1E1A6063-7888-475F-A8D1-C6B5CFBFDE93}" presName="tx1" presStyleLbl="revTx" presStyleIdx="0" presStyleCnt="2"/>
      <dgm:spPr/>
    </dgm:pt>
    <dgm:pt modelId="{DE89ADE5-3FA5-44C7-ACFD-9D0A39EC4D31}" type="pres">
      <dgm:prSet presAssocID="{1E1A6063-7888-475F-A8D1-C6B5CFBFDE93}" presName="vert1" presStyleCnt="0"/>
      <dgm:spPr/>
    </dgm:pt>
    <dgm:pt modelId="{382873F7-7F0E-4928-B194-98CCAF63E305}" type="pres">
      <dgm:prSet presAssocID="{19F0F205-0FFA-4D61-B708-1D046690CAF5}" presName="thickLine" presStyleLbl="alignNode1" presStyleIdx="1" presStyleCnt="2"/>
      <dgm:spPr/>
    </dgm:pt>
    <dgm:pt modelId="{71FA9C4B-A7B6-433A-8244-65B807CDCC03}" type="pres">
      <dgm:prSet presAssocID="{19F0F205-0FFA-4D61-B708-1D046690CAF5}" presName="horz1" presStyleCnt="0"/>
      <dgm:spPr/>
    </dgm:pt>
    <dgm:pt modelId="{1CB86934-AC70-47E6-9A2A-6CA3597287C4}" type="pres">
      <dgm:prSet presAssocID="{19F0F205-0FFA-4D61-B708-1D046690CAF5}" presName="tx1" presStyleLbl="revTx" presStyleIdx="1" presStyleCnt="2"/>
      <dgm:spPr/>
    </dgm:pt>
    <dgm:pt modelId="{C384F14B-C6D5-4DB3-A8EF-E7D89A393AAF}" type="pres">
      <dgm:prSet presAssocID="{19F0F205-0FFA-4D61-B708-1D046690CAF5}" presName="vert1" presStyleCnt="0"/>
      <dgm:spPr/>
    </dgm:pt>
  </dgm:ptLst>
  <dgm:cxnLst>
    <dgm:cxn modelId="{AF29B635-12ED-41E3-9ED5-712279FA3626}" type="presOf" srcId="{19F0F205-0FFA-4D61-B708-1D046690CAF5}" destId="{1CB86934-AC70-47E6-9A2A-6CA3597287C4}" srcOrd="0" destOrd="0" presId="urn:microsoft.com/office/officeart/2008/layout/LinedList"/>
    <dgm:cxn modelId="{F5B9E861-B5C6-4310-A0B0-FDDFD3C51D4B}" type="presOf" srcId="{1EC1BB23-4A81-47F9-92B0-AD0E0064029B}" destId="{A02E2331-4243-42D7-B2AA-C070458D84D7}" srcOrd="0" destOrd="0" presId="urn:microsoft.com/office/officeart/2008/layout/LinedList"/>
    <dgm:cxn modelId="{74B6A878-4ADE-466E-BECE-E42C0F983980}" srcId="{1EC1BB23-4A81-47F9-92B0-AD0E0064029B}" destId="{1E1A6063-7888-475F-A8D1-C6B5CFBFDE93}" srcOrd="0" destOrd="0" parTransId="{19B815F5-1B84-4B9C-8B00-53F01CF9EE57}" sibTransId="{494E07B6-7353-47E2-8BDC-AC4E85409832}"/>
    <dgm:cxn modelId="{AA9E7C82-43B8-4532-A85A-744D4D0AC0BB}" srcId="{1EC1BB23-4A81-47F9-92B0-AD0E0064029B}" destId="{19F0F205-0FFA-4D61-B708-1D046690CAF5}" srcOrd="1" destOrd="0" parTransId="{65DCC3E8-1A7B-4767-A5FA-3BC82C667A60}" sibTransId="{40327C50-CC67-4FC9-9603-F07359841CCF}"/>
    <dgm:cxn modelId="{8D6B4EBA-EA13-4632-A64F-E1028B13CA00}" type="presOf" srcId="{1E1A6063-7888-475F-A8D1-C6B5CFBFDE93}" destId="{50D85854-5AE2-4ADA-9664-AE1A272C234A}" srcOrd="0" destOrd="0" presId="urn:microsoft.com/office/officeart/2008/layout/LinedList"/>
    <dgm:cxn modelId="{6249FAA2-9938-4992-9F34-3D84A17EC4B3}" type="presParOf" srcId="{A02E2331-4243-42D7-B2AA-C070458D84D7}" destId="{52A60665-B568-4154-9053-9071D7D8D93E}" srcOrd="0" destOrd="0" presId="urn:microsoft.com/office/officeart/2008/layout/LinedList"/>
    <dgm:cxn modelId="{0F1DA28A-7B82-473E-8D40-B6A593E11FD9}" type="presParOf" srcId="{A02E2331-4243-42D7-B2AA-C070458D84D7}" destId="{1151481D-DCD7-4435-B1D8-AE77582D3911}" srcOrd="1" destOrd="0" presId="urn:microsoft.com/office/officeart/2008/layout/LinedList"/>
    <dgm:cxn modelId="{FBE633D9-BFA4-48BA-95A6-01506C44F311}" type="presParOf" srcId="{1151481D-DCD7-4435-B1D8-AE77582D3911}" destId="{50D85854-5AE2-4ADA-9664-AE1A272C234A}" srcOrd="0" destOrd="0" presId="urn:microsoft.com/office/officeart/2008/layout/LinedList"/>
    <dgm:cxn modelId="{EACE2446-CCCD-4DB4-8670-AAB1677BECBA}" type="presParOf" srcId="{1151481D-DCD7-4435-B1D8-AE77582D3911}" destId="{DE89ADE5-3FA5-44C7-ACFD-9D0A39EC4D31}" srcOrd="1" destOrd="0" presId="urn:microsoft.com/office/officeart/2008/layout/LinedList"/>
    <dgm:cxn modelId="{33F0F49B-7FDA-46DA-B15B-AFFBA7D436C9}" type="presParOf" srcId="{A02E2331-4243-42D7-B2AA-C070458D84D7}" destId="{382873F7-7F0E-4928-B194-98CCAF63E305}" srcOrd="2" destOrd="0" presId="urn:microsoft.com/office/officeart/2008/layout/LinedList"/>
    <dgm:cxn modelId="{9E194323-6556-464C-AA6D-CE74F8960C3D}" type="presParOf" srcId="{A02E2331-4243-42D7-B2AA-C070458D84D7}" destId="{71FA9C4B-A7B6-433A-8244-65B807CDCC03}" srcOrd="3" destOrd="0" presId="urn:microsoft.com/office/officeart/2008/layout/LinedList"/>
    <dgm:cxn modelId="{E1CB98BA-7E54-4B9F-B4A9-3D56A12F8A08}" type="presParOf" srcId="{71FA9C4B-A7B6-433A-8244-65B807CDCC03}" destId="{1CB86934-AC70-47E6-9A2A-6CA3597287C4}" srcOrd="0" destOrd="0" presId="urn:microsoft.com/office/officeart/2008/layout/LinedList"/>
    <dgm:cxn modelId="{567403E6-1564-435A-83CB-37C40D7F5012}" type="presParOf" srcId="{71FA9C4B-A7B6-433A-8244-65B807CDCC03}" destId="{C384F14B-C6D5-4DB3-A8EF-E7D89A393A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33E3F-A83D-4DFA-80B5-5AA7F8D3E749}">
      <dsp:nvSpPr>
        <dsp:cNvPr id="0" name=""/>
        <dsp:cNvSpPr/>
      </dsp:nvSpPr>
      <dsp:spPr>
        <a:xfrm rot="5400000">
          <a:off x="1380966" y="964748"/>
          <a:ext cx="1664712" cy="277004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742D3-C1AA-4704-A2DA-34D9CDF8FF50}">
      <dsp:nvSpPr>
        <dsp:cNvPr id="0" name=""/>
        <dsp:cNvSpPr/>
      </dsp:nvSpPr>
      <dsp:spPr>
        <a:xfrm>
          <a:off x="1103084" y="1792395"/>
          <a:ext cx="2500811" cy="2192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Составление датасета</a:t>
          </a:r>
        </a:p>
      </dsp:txBody>
      <dsp:txXfrm>
        <a:off x="1103084" y="1792395"/>
        <a:ext cx="2500811" cy="2192108"/>
      </dsp:txXfrm>
    </dsp:sp>
    <dsp:sp modelId="{392E8D56-577C-4169-A385-172AD90CFBEF}">
      <dsp:nvSpPr>
        <dsp:cNvPr id="0" name=""/>
        <dsp:cNvSpPr/>
      </dsp:nvSpPr>
      <dsp:spPr>
        <a:xfrm>
          <a:off x="3132045" y="760814"/>
          <a:ext cx="471851" cy="471851"/>
        </a:xfrm>
        <a:prstGeom prst="triangle">
          <a:avLst>
            <a:gd name="adj" fmla="val 100000"/>
          </a:avLst>
        </a:prstGeom>
        <a:solidFill>
          <a:schemeClr val="accent2">
            <a:hueOff val="-1835281"/>
            <a:satOff val="8098"/>
            <a:lumOff val="-1373"/>
            <a:alphaOff val="0"/>
          </a:schemeClr>
        </a:solidFill>
        <a:ln w="15875" cap="flat" cmpd="sng" algn="ctr">
          <a:solidFill>
            <a:schemeClr val="accent2">
              <a:hueOff val="-1835281"/>
              <a:satOff val="8098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79A6F-563E-4842-A82B-D605097452E9}">
      <dsp:nvSpPr>
        <dsp:cNvPr id="0" name=""/>
        <dsp:cNvSpPr/>
      </dsp:nvSpPr>
      <dsp:spPr>
        <a:xfrm rot="5400000">
          <a:off x="4442449" y="207181"/>
          <a:ext cx="1664712" cy="277004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15875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646E8-6D96-46AB-A017-485E42215C87}">
      <dsp:nvSpPr>
        <dsp:cNvPr id="0" name=""/>
        <dsp:cNvSpPr/>
      </dsp:nvSpPr>
      <dsp:spPr>
        <a:xfrm>
          <a:off x="4164567" y="1034828"/>
          <a:ext cx="2500811" cy="2192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Создание нейронной сети, определяющей стиль здания</a:t>
          </a:r>
        </a:p>
      </dsp:txBody>
      <dsp:txXfrm>
        <a:off x="4164567" y="1034828"/>
        <a:ext cx="2500811" cy="2192108"/>
      </dsp:txXfrm>
    </dsp:sp>
    <dsp:sp modelId="{8982C0A5-9BE3-408D-98E0-D04219D95175}">
      <dsp:nvSpPr>
        <dsp:cNvPr id="0" name=""/>
        <dsp:cNvSpPr/>
      </dsp:nvSpPr>
      <dsp:spPr>
        <a:xfrm>
          <a:off x="6193527" y="3247"/>
          <a:ext cx="471851" cy="471851"/>
        </a:xfrm>
        <a:prstGeom prst="triangle">
          <a:avLst>
            <a:gd name="adj" fmla="val 100000"/>
          </a:avLst>
        </a:prstGeom>
        <a:solidFill>
          <a:schemeClr val="accent2">
            <a:hueOff val="-5505844"/>
            <a:satOff val="24295"/>
            <a:lumOff val="-4118"/>
            <a:alphaOff val="0"/>
          </a:schemeClr>
        </a:solidFill>
        <a:ln w="15875" cap="flat" cmpd="sng" algn="ctr">
          <a:solidFill>
            <a:schemeClr val="accent2">
              <a:hueOff val="-5505844"/>
              <a:satOff val="24295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A9896-2BE5-4D3E-A0B4-1EC7882CBC9B}">
      <dsp:nvSpPr>
        <dsp:cNvPr id="0" name=""/>
        <dsp:cNvSpPr/>
      </dsp:nvSpPr>
      <dsp:spPr>
        <a:xfrm rot="5400000">
          <a:off x="7503931" y="-550385"/>
          <a:ext cx="1664712" cy="277004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B9ACD-0A1A-45F4-97F3-66908F85EC99}">
      <dsp:nvSpPr>
        <dsp:cNvPr id="0" name=""/>
        <dsp:cNvSpPr/>
      </dsp:nvSpPr>
      <dsp:spPr>
        <a:xfrm>
          <a:off x="7226049" y="277261"/>
          <a:ext cx="2500811" cy="2192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Создание </a:t>
          </a:r>
          <a:r>
            <a:rPr lang="en-US" sz="1800" kern="1200" dirty="0"/>
            <a:t>Telegram </a:t>
          </a:r>
          <a:r>
            <a:rPr lang="ru-RU" sz="1800" kern="1200" dirty="0"/>
            <a:t>бота для пользователей</a:t>
          </a:r>
        </a:p>
      </dsp:txBody>
      <dsp:txXfrm>
        <a:off x="7226049" y="277261"/>
        <a:ext cx="2500811" cy="2192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AEB32-DEE5-4C00-B256-DEEE0CDA838C}">
      <dsp:nvSpPr>
        <dsp:cNvPr id="0" name=""/>
        <dsp:cNvSpPr/>
      </dsp:nvSpPr>
      <dsp:spPr>
        <a:xfrm>
          <a:off x="0" y="30834"/>
          <a:ext cx="9983395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Поиск данных осуществлялся с помощью </a:t>
          </a:r>
          <a:r>
            <a:rPr lang="en-US" sz="2500" kern="1200" dirty="0"/>
            <a:t>Yandex </a:t>
          </a:r>
          <a:r>
            <a:rPr lang="ru-RU" sz="2500" kern="1200" dirty="0"/>
            <a:t>картинок</a:t>
          </a:r>
        </a:p>
      </dsp:txBody>
      <dsp:txXfrm>
        <a:off x="48481" y="79315"/>
        <a:ext cx="9886433" cy="896166"/>
      </dsp:txXfrm>
    </dsp:sp>
    <dsp:sp modelId="{B86240FB-FA34-47D3-BB20-CC5C06D3A825}">
      <dsp:nvSpPr>
        <dsp:cNvPr id="0" name=""/>
        <dsp:cNvSpPr/>
      </dsp:nvSpPr>
      <dsp:spPr>
        <a:xfrm>
          <a:off x="0" y="1023963"/>
          <a:ext cx="9983395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973" tIns="31750" rIns="177800" bIns="3175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набор данных для обучения состоит из 262 картинок, принадлежащих следующим классам: ар-</a:t>
          </a:r>
          <a:r>
            <a:rPr lang="ru-RU" sz="2000" kern="1200" dirty="0" err="1"/>
            <a:t>деко</a:t>
          </a:r>
          <a:r>
            <a:rPr lang="ru-RU" sz="2000" kern="1200" dirty="0"/>
            <a:t>, барокко, </a:t>
          </a:r>
          <a:r>
            <a:rPr lang="ru-RU" sz="2000" kern="1200" dirty="0" err="1"/>
            <a:t>византийскии</a:t>
          </a:r>
          <a:r>
            <a:rPr lang="ru-RU" sz="2000" kern="1200" dirty="0"/>
            <a:t>̆, готика, </a:t>
          </a:r>
          <a:r>
            <a:rPr lang="ru-RU" sz="2000" kern="1200" dirty="0" err="1"/>
            <a:t>романскии</a:t>
          </a:r>
          <a:r>
            <a:rPr lang="ru-RU" sz="2000" kern="1200" dirty="0"/>
            <a:t>̆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в тестовом наборе данных присутствует 49 картинок</a:t>
          </a:r>
        </a:p>
      </dsp:txBody>
      <dsp:txXfrm>
        <a:off x="0" y="1023963"/>
        <a:ext cx="9983395" cy="983250"/>
      </dsp:txXfrm>
    </dsp:sp>
    <dsp:sp modelId="{7484BF74-F9E0-4762-9DD9-533A75047D20}">
      <dsp:nvSpPr>
        <dsp:cNvPr id="0" name=""/>
        <dsp:cNvSpPr/>
      </dsp:nvSpPr>
      <dsp:spPr>
        <a:xfrm>
          <a:off x="0" y="2007213"/>
          <a:ext cx="9983395" cy="993128"/>
        </a:xfrm>
        <a:prstGeom prst="round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Перед подачей </a:t>
          </a:r>
          <a:r>
            <a:rPr lang="ru-RU" sz="2500" kern="1200" dirty="0" err="1"/>
            <a:t>датасета</a:t>
          </a:r>
          <a:r>
            <a:rPr lang="ru-RU" sz="2500" kern="1200" dirty="0"/>
            <a:t> в нейронную сеть он был размечен и нормализован</a:t>
          </a:r>
        </a:p>
      </dsp:txBody>
      <dsp:txXfrm>
        <a:off x="48481" y="2055694"/>
        <a:ext cx="9886433" cy="896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60665-B568-4154-9053-9071D7D8D93E}">
      <dsp:nvSpPr>
        <dsp:cNvPr id="0" name=""/>
        <dsp:cNvSpPr/>
      </dsp:nvSpPr>
      <dsp:spPr>
        <a:xfrm>
          <a:off x="0" y="0"/>
          <a:ext cx="97200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85854-5AE2-4ADA-9664-AE1A272C234A}">
      <dsp:nvSpPr>
        <dsp:cNvPr id="0" name=""/>
        <dsp:cNvSpPr/>
      </dsp:nvSpPr>
      <dsp:spPr>
        <a:xfrm>
          <a:off x="0" y="0"/>
          <a:ext cx="9720071" cy="201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 качестве основы для нейронной сети используется </a:t>
          </a:r>
          <a:r>
            <a:rPr lang="ru-RU" sz="2600" kern="1200" dirty="0" err="1"/>
            <a:t>предобученная</a:t>
          </a:r>
          <a:r>
            <a:rPr lang="ru-RU" sz="2600" kern="1200" dirty="0"/>
            <a:t> сеть </a:t>
          </a:r>
          <a:r>
            <a:rPr lang="en-US" sz="2600" kern="1200" dirty="0"/>
            <a:t>Resnet34</a:t>
          </a:r>
          <a:r>
            <a:rPr lang="ru-RU" sz="2600" kern="1200" dirty="0"/>
            <a:t>, к которой добавляется линейный слой с пятью нейронами на выходе (так как имеется 5 классов). В процессе обучения модели расчет градиентов в слоях</a:t>
          </a:r>
          <a:r>
            <a:rPr lang="en-US" sz="2600" kern="1200" dirty="0"/>
            <a:t> Resnet34 </a:t>
          </a:r>
          <a:r>
            <a:rPr lang="ru-RU" sz="2600" kern="1200" dirty="0"/>
            <a:t>не осуществляется.</a:t>
          </a:r>
        </a:p>
      </dsp:txBody>
      <dsp:txXfrm>
        <a:off x="0" y="0"/>
        <a:ext cx="9720071" cy="2011680"/>
      </dsp:txXfrm>
    </dsp:sp>
    <dsp:sp modelId="{382873F7-7F0E-4928-B194-98CCAF63E305}">
      <dsp:nvSpPr>
        <dsp:cNvPr id="0" name=""/>
        <dsp:cNvSpPr/>
      </dsp:nvSpPr>
      <dsp:spPr>
        <a:xfrm>
          <a:off x="0" y="2011680"/>
          <a:ext cx="9720071" cy="0"/>
        </a:xfrm>
        <a:prstGeom prst="line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86934-AC70-47E6-9A2A-6CA3597287C4}">
      <dsp:nvSpPr>
        <dsp:cNvPr id="0" name=""/>
        <dsp:cNvSpPr/>
      </dsp:nvSpPr>
      <dsp:spPr>
        <a:xfrm>
          <a:off x="0" y="2011680"/>
          <a:ext cx="9720071" cy="201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Используемая функция потерь - перекрестная энтропия (</a:t>
          </a:r>
          <a:r>
            <a:rPr lang="en-US" sz="2600" kern="1200"/>
            <a:t>CrossEntropyLoss ()</a:t>
          </a:r>
          <a:r>
            <a:rPr lang="ru-RU" sz="2600" kern="1200"/>
            <a:t>).</a:t>
          </a:r>
        </a:p>
      </dsp:txBody>
      <dsp:txXfrm>
        <a:off x="0" y="2011680"/>
        <a:ext cx="9720071" cy="201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895B3-2F3F-4324-BC8A-C8B9C804B786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940D3-036F-4AF7-B53C-0C66CFDA5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940D3-036F-4AF7-B53C-0C66CFDA5BB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59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940D3-036F-4AF7-B53C-0C66CFDA5BB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7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1809555-6E3C-4AD3-8C71-82D7E0E1A91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FBF3-B40D-44EA-A2D1-DCD0356A0CD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63937"/>
      </p:ext>
    </p:extLst>
  </p:cSld>
  <p:clrMapOvr>
    <a:masterClrMapping/>
  </p:clrMapOvr>
  <p:transition spd="slow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555-6E3C-4AD3-8C71-82D7E0E1A91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FBF3-B40D-44EA-A2D1-DCD0356A0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283896"/>
      </p:ext>
    </p:extLst>
  </p:cSld>
  <p:clrMapOvr>
    <a:masterClrMapping/>
  </p:clrMapOvr>
  <p:transition spd="slow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555-6E3C-4AD3-8C71-82D7E0E1A91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FBF3-B40D-44EA-A2D1-DCD0356A0CD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538921"/>
      </p:ext>
    </p:extLst>
  </p:cSld>
  <p:clrMapOvr>
    <a:masterClrMapping/>
  </p:clrMapOvr>
  <p:transition spd="slow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555-6E3C-4AD3-8C71-82D7E0E1A91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FBF3-B40D-44EA-A2D1-DCD0356A0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96635"/>
      </p:ext>
    </p:extLst>
  </p:cSld>
  <p:clrMapOvr>
    <a:masterClrMapping/>
  </p:clrMapOvr>
  <p:transition spd="slow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555-6E3C-4AD3-8C71-82D7E0E1A91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FBF3-B40D-44EA-A2D1-DCD0356A0CD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26097"/>
      </p:ext>
    </p:extLst>
  </p:cSld>
  <p:clrMapOvr>
    <a:masterClrMapping/>
  </p:clrMapOvr>
  <p:transition spd="slow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555-6E3C-4AD3-8C71-82D7E0E1A91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FBF3-B40D-44EA-A2D1-DCD0356A0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65312"/>
      </p:ext>
    </p:extLst>
  </p:cSld>
  <p:clrMapOvr>
    <a:masterClrMapping/>
  </p:clrMapOvr>
  <p:transition spd="slow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555-6E3C-4AD3-8C71-82D7E0E1A91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FBF3-B40D-44EA-A2D1-DCD0356A0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905101"/>
      </p:ext>
    </p:extLst>
  </p:cSld>
  <p:clrMapOvr>
    <a:masterClrMapping/>
  </p:clrMapOvr>
  <p:transition spd="slow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555-6E3C-4AD3-8C71-82D7E0E1A91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FBF3-B40D-44EA-A2D1-DCD0356A0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740036"/>
      </p:ext>
    </p:extLst>
  </p:cSld>
  <p:clrMapOvr>
    <a:masterClrMapping/>
  </p:clrMapOvr>
  <p:transition spd="slow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555-6E3C-4AD3-8C71-82D7E0E1A91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FBF3-B40D-44EA-A2D1-DCD0356A0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854841"/>
      </p:ext>
    </p:extLst>
  </p:cSld>
  <p:clrMapOvr>
    <a:masterClrMapping/>
  </p:clrMapOvr>
  <p:transition spd="slow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555-6E3C-4AD3-8C71-82D7E0E1A91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FBF3-B40D-44EA-A2D1-DCD0356A0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45930"/>
      </p:ext>
    </p:extLst>
  </p:cSld>
  <p:clrMapOvr>
    <a:masterClrMapping/>
  </p:clrMapOvr>
  <p:transition spd="slow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9555-6E3C-4AD3-8C71-82D7E0E1A91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FBF3-B40D-44EA-A2D1-DCD0356A0CD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51338"/>
      </p:ext>
    </p:extLst>
  </p:cSld>
  <p:clrMapOvr>
    <a:masterClrMapping/>
  </p:clrMapOvr>
  <p:transition spd="slow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1809555-6E3C-4AD3-8C71-82D7E0E1A91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E3CFBF3-B40D-44EA-A2D1-DCD0356A0CD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4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>
    <p:pull dir="r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freepngimg.com/thumb/city/86758-building-city-2d-game-computer-video-graphics.png">
            <a:extLst>
              <a:ext uri="{FF2B5EF4-FFF2-40B4-BE49-F238E27FC236}">
                <a16:creationId xmlns:a16="http://schemas.microsoft.com/office/drawing/2014/main" id="{53D0F33F-6427-48E1-9AEF-8F0033206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114"/>
            <a:ext cx="12192000" cy="46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A56FE-E701-47EF-9E59-5E781CE9F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Определение архитектурных стилей по картинкам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FBC176-BC33-4538-AF76-94126B6A5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Подготовила: Зарбалиева М.Т.</a:t>
            </a:r>
          </a:p>
          <a:p>
            <a:r>
              <a:rPr lang="ru-RU" dirty="0"/>
              <a:t>Преподаватель: Яценко Д.В.</a:t>
            </a:r>
          </a:p>
          <a:p>
            <a:r>
              <a:rPr lang="ru-RU" dirty="0"/>
              <a:t>2022 г.</a:t>
            </a:r>
          </a:p>
        </p:txBody>
      </p:sp>
      <p:pic>
        <p:nvPicPr>
          <p:cNvPr id="1026" name="Picture 2" descr="https://psv4.userapi.com/c236331/u78541272/docs/d16/6ecaadce0b39/akademia.png?extra=nBHrXijH0zAWZ2tn1XKJQVYkvoh0y6dPy1p7IUGmfPEmFb4OrWCexJevTccTbX248zffqdl-Gag0ShgI9GHkaYrq0L4Bdj9xIhUBXKoIeGNrwIGuYgAuHn2pK_wEoSPYmww3dx1oZ-FzUPIxaD942Ew">
            <a:extLst>
              <a:ext uri="{FF2B5EF4-FFF2-40B4-BE49-F238E27FC236}">
                <a16:creationId xmlns:a16="http://schemas.microsoft.com/office/drawing/2014/main" id="{BA453823-F82E-46CC-92F2-E85E24059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1" y="286894"/>
            <a:ext cx="1345963" cy="134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C4972E1-1DA6-458F-A159-7C59D481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25" y="286894"/>
            <a:ext cx="1403451" cy="128064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FBA20EC-F711-42E2-8C83-DA058B6D8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t="3565" r="2757" b="3532"/>
          <a:stretch/>
        </p:blipFill>
        <p:spPr bwMode="auto">
          <a:xfrm>
            <a:off x="10687993" y="288136"/>
            <a:ext cx="1345963" cy="13459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238061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B7509-D4E4-4BD9-BCDF-4467A1DF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8FBC1-E04E-424E-BD8D-9359DDD3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36444"/>
            <a:ext cx="10110718" cy="2945757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ru-RU" dirty="0"/>
              <a:t>Мало кто из обычных людей хорошо разбирается в сложном и тонком искусстве архитектуры. Тем не менее, прогуливаясь по улицам разных городов, нередко бывает интересно узнать, к какому архитектурному стилю принадлежат понравившиеся нам здания. </a:t>
            </a:r>
          </a:p>
          <a:p>
            <a:pPr algn="just"/>
            <a:r>
              <a:rPr lang="ru-RU" dirty="0"/>
              <a:t>Разработанный в рамках данного проекта бот </a:t>
            </a:r>
            <a:r>
              <a:rPr lang="en-US" dirty="0" err="1"/>
              <a:t>architecture_style</a:t>
            </a:r>
            <a:r>
              <a:rPr lang="ru-RU" dirty="0"/>
              <a:t> в приложении </a:t>
            </a:r>
            <a:r>
              <a:rPr lang="en-US" dirty="0"/>
              <a:t>Telegram </a:t>
            </a:r>
            <a:r>
              <a:rPr lang="ru-RU" dirty="0"/>
              <a:t>поможет туристам и городским жителям определить архитектурный стиль здания без поиска местных гидов.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8D7A688-C7CC-4B3B-8826-FF5D33F26CF6}"/>
              </a:ext>
            </a:extLst>
          </p:cNvPr>
          <p:cNvGrpSpPr/>
          <p:nvPr/>
        </p:nvGrpSpPr>
        <p:grpSpPr>
          <a:xfrm>
            <a:off x="4224759" y="5278056"/>
            <a:ext cx="6910087" cy="1579944"/>
            <a:chOff x="4224759" y="5278056"/>
            <a:chExt cx="6910087" cy="1579944"/>
          </a:xfrm>
        </p:grpSpPr>
        <p:pic>
          <p:nvPicPr>
            <p:cNvPr id="2050" name="Picture 2" descr="Изображение выглядит как часы, рисунок, знак&#10;&#10;Автоматически созданное описание">
              <a:extLst>
                <a:ext uri="{FF2B5EF4-FFF2-40B4-BE49-F238E27FC236}">
                  <a16:creationId xmlns:a16="http://schemas.microsoft.com/office/drawing/2014/main" id="{7A927EFD-3A9A-446D-A970-633CB7475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497" y="6006735"/>
              <a:ext cx="1970349" cy="532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www.seekpng.com/png/full/176-1766914_city-building-vector-png.png">
              <a:extLst>
                <a:ext uri="{FF2B5EF4-FFF2-40B4-BE49-F238E27FC236}">
                  <a16:creationId xmlns:a16="http://schemas.microsoft.com/office/drawing/2014/main" id="{FD14AA5C-3757-45C2-9D6F-D23EB7CFE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759" y="5278056"/>
              <a:ext cx="5048746" cy="157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3773441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CB330-C905-47D3-B076-BA3EBB30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ПРОЕКТА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B7D8805-6C6D-4FF7-9E42-84825AA18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672906"/>
              </p:ext>
            </p:extLst>
          </p:nvPr>
        </p:nvGraphicFramePr>
        <p:xfrm>
          <a:off x="1024128" y="2286000"/>
          <a:ext cx="10555162" cy="3986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AD22033-EDB8-4224-A66C-8364E402E239}"/>
              </a:ext>
            </a:extLst>
          </p:cNvPr>
          <p:cNvGrpSpPr/>
          <p:nvPr/>
        </p:nvGrpSpPr>
        <p:grpSpPr>
          <a:xfrm>
            <a:off x="4224759" y="5278056"/>
            <a:ext cx="6910087" cy="1579944"/>
            <a:chOff x="4224759" y="5278056"/>
            <a:chExt cx="6910087" cy="1579944"/>
          </a:xfrm>
        </p:grpSpPr>
        <p:pic>
          <p:nvPicPr>
            <p:cNvPr id="9" name="Picture 2" descr="Изображение выглядит как часы, рисунок, знак&#10;&#10;Автоматически созданное описание">
              <a:extLst>
                <a:ext uri="{FF2B5EF4-FFF2-40B4-BE49-F238E27FC236}">
                  <a16:creationId xmlns:a16="http://schemas.microsoft.com/office/drawing/2014/main" id="{11E9A0E0-6516-45FF-BDB6-F01CCA6F8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497" y="6006735"/>
              <a:ext cx="1970349" cy="532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www.seekpng.com/png/full/176-1766914_city-building-vector-png.png">
              <a:extLst>
                <a:ext uri="{FF2B5EF4-FFF2-40B4-BE49-F238E27FC236}">
                  <a16:creationId xmlns:a16="http://schemas.microsoft.com/office/drawing/2014/main" id="{C0410C4B-4924-468F-90AF-DF565CFF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759" y="5278056"/>
              <a:ext cx="5048746" cy="157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3425271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9A3F197-8F21-4A05-95E5-848290298B53}"/>
              </a:ext>
            </a:extLst>
          </p:cNvPr>
          <p:cNvGrpSpPr/>
          <p:nvPr/>
        </p:nvGrpSpPr>
        <p:grpSpPr>
          <a:xfrm>
            <a:off x="3958541" y="5278056"/>
            <a:ext cx="6910087" cy="1579944"/>
            <a:chOff x="4224759" y="5278056"/>
            <a:chExt cx="6910087" cy="1579944"/>
          </a:xfrm>
        </p:grpSpPr>
        <p:pic>
          <p:nvPicPr>
            <p:cNvPr id="8" name="Picture 2" descr="Изображение выглядит как часы, рисунок, знак&#10;&#10;Автоматически созданное описание">
              <a:extLst>
                <a:ext uri="{FF2B5EF4-FFF2-40B4-BE49-F238E27FC236}">
                  <a16:creationId xmlns:a16="http://schemas.microsoft.com/office/drawing/2014/main" id="{FACF0344-312F-43F4-BC70-476A6C0F1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497" y="6006735"/>
              <a:ext cx="1970349" cy="532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www.seekpng.com/png/full/176-1766914_city-building-vector-png.png">
              <a:extLst>
                <a:ext uri="{FF2B5EF4-FFF2-40B4-BE49-F238E27FC236}">
                  <a16:creationId xmlns:a16="http://schemas.microsoft.com/office/drawing/2014/main" id="{2B2FFC70-AC08-46E9-9980-DA614729C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759" y="5278056"/>
              <a:ext cx="5048746" cy="157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98116-32F7-4735-B396-80E2410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СОСТАВЛЕНИЕ ДАТАСЕТА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BE0E1A1-9449-4C74-B827-0A508DA3E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801038"/>
              </p:ext>
            </p:extLst>
          </p:nvPr>
        </p:nvGraphicFramePr>
        <p:xfrm>
          <a:off x="885233" y="2084833"/>
          <a:ext cx="9983395" cy="3031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011173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597DC-0F04-4F69-98E2-A0503EDE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НЕЙРОННОЙ СЕТИ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276F2E3-A88A-476C-B133-8FCAD0CE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911599"/>
              </p:ext>
            </p:extLst>
          </p:nvPr>
        </p:nvGraphicFramePr>
        <p:xfrm>
          <a:off x="1024128" y="2249424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1D2388B-D2F5-4346-AB8C-09AFD5EEBEC8}"/>
              </a:ext>
            </a:extLst>
          </p:cNvPr>
          <p:cNvGrpSpPr/>
          <p:nvPr/>
        </p:nvGrpSpPr>
        <p:grpSpPr>
          <a:xfrm>
            <a:off x="3834112" y="5278056"/>
            <a:ext cx="6910087" cy="1579944"/>
            <a:chOff x="4224759" y="5278056"/>
            <a:chExt cx="6910087" cy="1579944"/>
          </a:xfrm>
        </p:grpSpPr>
        <p:pic>
          <p:nvPicPr>
            <p:cNvPr id="9" name="Picture 2" descr="Изображение выглядит как часы, рисунок, знак&#10;&#10;Автоматически созданное описание">
              <a:extLst>
                <a:ext uri="{FF2B5EF4-FFF2-40B4-BE49-F238E27FC236}">
                  <a16:creationId xmlns:a16="http://schemas.microsoft.com/office/drawing/2014/main" id="{3B1A7087-0AA7-4B90-A4F0-786B88524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497" y="6006735"/>
              <a:ext cx="1970349" cy="532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www.seekpng.com/png/full/176-1766914_city-building-vector-png.png">
              <a:extLst>
                <a:ext uri="{FF2B5EF4-FFF2-40B4-BE49-F238E27FC236}">
                  <a16:creationId xmlns:a16="http://schemas.microsoft.com/office/drawing/2014/main" id="{A38E9945-7C1A-4645-960A-FF4C1227D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759" y="5278056"/>
              <a:ext cx="5048746" cy="157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3668503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77C21-72F1-41B3-B846-2CD5E650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49CCB-D62F-4AB6-B483-55392956A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15472"/>
            <a:ext cx="9720071" cy="117685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just">
              <a:buNone/>
            </a:pPr>
            <a:r>
              <a:rPr lang="ru-RU" dirty="0"/>
              <a:t>Наилучшие результаты достигнуты моделью на 16й эпохе обучения: </a:t>
            </a:r>
            <a:r>
              <a:rPr lang="en-US" dirty="0"/>
              <a:t>TestLoss:0.340001</a:t>
            </a:r>
            <a:r>
              <a:rPr lang="ru-RU" dirty="0"/>
              <a:t> и</a:t>
            </a:r>
            <a:r>
              <a:rPr lang="en-US" dirty="0"/>
              <a:t> Acc: 0.897959</a:t>
            </a:r>
            <a:r>
              <a:rPr lang="ru-RU" dirty="0"/>
              <a:t>.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CA3DDA3-74CD-427A-A038-2DB2900B3E31}"/>
              </a:ext>
            </a:extLst>
          </p:cNvPr>
          <p:cNvGrpSpPr/>
          <p:nvPr/>
        </p:nvGrpSpPr>
        <p:grpSpPr>
          <a:xfrm>
            <a:off x="3834112" y="5278056"/>
            <a:ext cx="6910087" cy="1579944"/>
            <a:chOff x="4224759" y="5278056"/>
            <a:chExt cx="6910087" cy="1579944"/>
          </a:xfrm>
        </p:grpSpPr>
        <p:pic>
          <p:nvPicPr>
            <p:cNvPr id="9" name="Picture 2" descr="Изображение выглядит как часы, рисунок, знак&#10;&#10;Автоматически созданное описание">
              <a:extLst>
                <a:ext uri="{FF2B5EF4-FFF2-40B4-BE49-F238E27FC236}">
                  <a16:creationId xmlns:a16="http://schemas.microsoft.com/office/drawing/2014/main" id="{0499E23F-FF1C-4978-967A-8A1523259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497" y="6006735"/>
              <a:ext cx="1970349" cy="532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www.seekpng.com/png/full/176-1766914_city-building-vector-png.png">
              <a:extLst>
                <a:ext uri="{FF2B5EF4-FFF2-40B4-BE49-F238E27FC236}">
                  <a16:creationId xmlns:a16="http://schemas.microsoft.com/office/drawing/2014/main" id="{6D959E11-C1C7-4CA2-B2AF-D848DA340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759" y="5278056"/>
              <a:ext cx="5048746" cy="157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7706588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BD454CA-C1AB-4715-8116-AB82BDC895DE}"/>
              </a:ext>
            </a:extLst>
          </p:cNvPr>
          <p:cNvGrpSpPr/>
          <p:nvPr/>
        </p:nvGrpSpPr>
        <p:grpSpPr>
          <a:xfrm>
            <a:off x="4327648" y="5278056"/>
            <a:ext cx="6910087" cy="1579944"/>
            <a:chOff x="4224759" y="5278056"/>
            <a:chExt cx="6910087" cy="1579944"/>
          </a:xfrm>
        </p:grpSpPr>
        <p:pic>
          <p:nvPicPr>
            <p:cNvPr id="10" name="Picture 2" descr="Изображение выглядит как часы, рисунок, знак&#10;&#10;Автоматически созданное описание">
              <a:extLst>
                <a:ext uri="{FF2B5EF4-FFF2-40B4-BE49-F238E27FC236}">
                  <a16:creationId xmlns:a16="http://schemas.microsoft.com/office/drawing/2014/main" id="{BE0A3E50-F4D7-462E-958E-7E9A1FF37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497" y="6006735"/>
              <a:ext cx="1970349" cy="532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www.seekpng.com/png/full/176-1766914_city-building-vector-png.png">
              <a:extLst>
                <a:ext uri="{FF2B5EF4-FFF2-40B4-BE49-F238E27FC236}">
                  <a16:creationId xmlns:a16="http://schemas.microsoft.com/office/drawing/2014/main" id="{A42F41CB-75C2-4B53-B975-580DDE709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759" y="5278056"/>
              <a:ext cx="5048746" cy="157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932BD-33B1-469E-9F92-A35DCEF6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545978" cy="1499616"/>
          </a:xfrm>
        </p:spPr>
        <p:txBody>
          <a:bodyPr>
            <a:normAutofit/>
          </a:bodyPr>
          <a:lstStyle/>
          <a:p>
            <a:r>
              <a:rPr lang="ru-RU" sz="4800" dirty="0"/>
              <a:t>ПРОЦЕСС ОБУЧЕНИЯ НЕЙРОННОЙ СЕТИ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1721C3-E884-4F78-BCE0-290497BF5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4832"/>
            <a:ext cx="5141735" cy="35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4A71788-ED04-409F-9C06-5E4E4C0C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65" y="2084832"/>
            <a:ext cx="5038452" cy="34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95956"/>
      </p:ext>
    </p:extLst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0E908AD-7657-4D02-85AD-B04A9013FDDA}"/>
              </a:ext>
            </a:extLst>
          </p:cNvPr>
          <p:cNvGrpSpPr/>
          <p:nvPr/>
        </p:nvGrpSpPr>
        <p:grpSpPr>
          <a:xfrm>
            <a:off x="4392111" y="5278056"/>
            <a:ext cx="6910087" cy="1579944"/>
            <a:chOff x="4224759" y="5278056"/>
            <a:chExt cx="6910087" cy="1579944"/>
          </a:xfrm>
        </p:grpSpPr>
        <p:pic>
          <p:nvPicPr>
            <p:cNvPr id="8" name="Picture 2" descr="Изображение выглядит как часы, рисунок, знак&#10;&#10;Автоматически созданное описание">
              <a:extLst>
                <a:ext uri="{FF2B5EF4-FFF2-40B4-BE49-F238E27FC236}">
                  <a16:creationId xmlns:a16="http://schemas.microsoft.com/office/drawing/2014/main" id="{2E971EB9-B8F6-4839-A31B-27595E21C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497" y="6006735"/>
              <a:ext cx="1970349" cy="532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www.seekpng.com/png/full/176-1766914_city-building-vector-png.png">
              <a:extLst>
                <a:ext uri="{FF2B5EF4-FFF2-40B4-BE49-F238E27FC236}">
                  <a16:creationId xmlns:a16="http://schemas.microsoft.com/office/drawing/2014/main" id="{C9A461F6-0888-47A2-B14B-A51E83BA6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759" y="5278056"/>
              <a:ext cx="5048746" cy="157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7BD46-9D90-473F-99AB-AE2D052E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9B6415-523B-45E3-AB2D-AAB7A13E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429" y="2225927"/>
            <a:ext cx="4835124" cy="291103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just"/>
            <a:r>
              <a:rPr lang="ru-RU" dirty="0"/>
              <a:t>На тепловой карте видно, что модель иногда путает архитектурные стили зданий.</a:t>
            </a:r>
          </a:p>
          <a:p>
            <a:pPr algn="just"/>
            <a:r>
              <a:rPr lang="ru-RU" dirty="0"/>
              <a:t>Для улучшения качества классификации в дальнейшем планируется расширить базу данных картинок: расширить исходный </a:t>
            </a:r>
            <a:r>
              <a:rPr lang="ru-RU" dirty="0" err="1"/>
              <a:t>датасет</a:t>
            </a:r>
            <a:r>
              <a:rPr lang="ru-RU" dirty="0"/>
              <a:t> картинками, а также добавить новые архитектурные стили.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126363C-1EA7-416D-847E-1EAB48ECD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97" y="1973484"/>
            <a:ext cx="5388247" cy="415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081776"/>
      </p:ext>
    </p:extLst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s://freepngimg.com/thumb/city/86758-building-city-2d-game-computer-video-graphics.png">
            <a:extLst>
              <a:ext uri="{FF2B5EF4-FFF2-40B4-BE49-F238E27FC236}">
                <a16:creationId xmlns:a16="http://schemas.microsoft.com/office/drawing/2014/main" id="{E30F6C46-5093-4B63-B874-6BAE41D5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2923"/>
            <a:ext cx="12192000" cy="46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4E5DAE9-3414-4C31-8FD7-11460172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151" y="873888"/>
            <a:ext cx="9720071" cy="1143000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accent2">
                    <a:lumMod val="75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29635801"/>
      </p:ext>
    </p:extLst>
  </p:cSld>
  <p:clrMapOvr>
    <a:masterClrMapping/>
  </p:clrMapOvr>
  <p:transition spd="slow">
    <p:pull dir="r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280</Words>
  <Application>Microsoft Office PowerPoint</Application>
  <PresentationFormat>Широкоэкранный</PresentationFormat>
  <Paragraphs>28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Интеграл</vt:lpstr>
      <vt:lpstr>Определение архитектурных стилей по картинкам</vt:lpstr>
      <vt:lpstr>АКТУАЛЬНОСТЬ ПРОЕКТА</vt:lpstr>
      <vt:lpstr>ЭТАПЫ ПРОЕКТА</vt:lpstr>
      <vt:lpstr>СОСТАВЛЕНИЕ ДАТАСЕТА</vt:lpstr>
      <vt:lpstr>СОЗДАНИЕ НЕЙРОННОЙ СЕТИ</vt:lpstr>
      <vt:lpstr>РЕЗУЛЬТАТЫ ОБУЧЕНИЯ НЕЙРОННОЙ СЕТИ</vt:lpstr>
      <vt:lpstr>ПРОЦЕСС ОБУЧЕНИЯ НЕЙРОННОЙ СЕТИ</vt:lpstr>
      <vt:lpstr>ТЕСТИРОВАНИЕ МОДЕЛИ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Милена Зарбалиева</dc:creator>
  <cp:lastModifiedBy>Милена Зарбалиева</cp:lastModifiedBy>
  <cp:revision>20</cp:revision>
  <dcterms:created xsi:type="dcterms:W3CDTF">2022-06-24T11:18:27Z</dcterms:created>
  <dcterms:modified xsi:type="dcterms:W3CDTF">2022-06-24T20:32:28Z</dcterms:modified>
</cp:coreProperties>
</file>