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Vyi5Zk2AKKKps0ZdN7DVHSCLL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Competition">
  <p:cSld name="Our Competi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>
          <a:xfrm>
            <a:off x="7333860" y="466725"/>
            <a:ext cx="4858139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3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4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5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24203" y="671808"/>
            <a:ext cx="6041907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Overview">
  <p:cSld name="Market Overview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1"/>
          <p:cNvSpPr>
            <a:spLocks noGrp="1"/>
          </p:cNvSpPr>
          <p:nvPr>
            <p:ph type="pic" idx="2"/>
          </p:nvPr>
        </p:nvSpPr>
        <p:spPr>
          <a:xfrm flipH="1">
            <a:off x="1809750" y="475743"/>
            <a:ext cx="6475268" cy="5915532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3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4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5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6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7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 rot="-5400000">
            <a:off x="-1914546" y="3092260"/>
            <a:ext cx="5719734" cy="68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3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4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5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6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2891574" y="671808"/>
            <a:ext cx="6408851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Competition v2">
  <p:cSld name="Our Competition v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>
            <a:off x="6150567" y="2200739"/>
            <a:ext cx="0" cy="3469926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3"/>
          <p:cNvCxnSpPr/>
          <p:nvPr/>
        </p:nvCxnSpPr>
        <p:spPr>
          <a:xfrm rot="10800000">
            <a:off x="2545167" y="3935702"/>
            <a:ext cx="7101667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3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5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6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7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8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9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3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4203" y="671807"/>
            <a:ext cx="10629597" cy="64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wth Strategy">
  <p:cSld name="Growth Strateg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4483944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8284843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91513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2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3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4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5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6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7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181350" y="671807"/>
            <a:ext cx="5829300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ction">
  <p:cSld name="Trac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3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4"/>
          </p:nvPr>
        </p:nvSpPr>
        <p:spPr>
          <a:xfrm>
            <a:off x="906463" y="2752724"/>
            <a:ext cx="5007022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5"/>
          </p:nvPr>
        </p:nvSpPr>
        <p:spPr>
          <a:xfrm>
            <a:off x="6785497" y="2747768"/>
            <a:ext cx="4500041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827900" y="671808"/>
            <a:ext cx="5829300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Year Action Plan">
  <p:cSld name="Two-Year Action Pla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3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4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5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6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7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8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9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3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4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5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6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7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8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9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20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2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22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23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24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5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26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27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28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4139"/>
              </a:buClr>
              <a:buSzPts val="2000"/>
              <a:buNone/>
              <a:defRPr sz="20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29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4139"/>
              </a:buClr>
              <a:buSzPts val="2000"/>
              <a:buNone/>
              <a:defRPr sz="20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30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3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32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33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34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 b="1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35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838200" y="671808"/>
            <a:ext cx="10515600" cy="66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s">
  <p:cSld name="Financial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 rot="5400000">
            <a:off x="8333552" y="3930709"/>
            <a:ext cx="3975244" cy="99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-Up">
  <p:cSld name="Meet The Team 4-Up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3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>
            <a:spLocks noGrp="1"/>
          </p:cNvSpPr>
          <p:nvPr>
            <p:ph type="pic" idx="4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8"/>
          <p:cNvSpPr txBox="1">
            <a:spLocks noGrp="1"/>
          </p:cNvSpPr>
          <p:nvPr>
            <p:ph type="body" idx="5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6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>
            <a:spLocks noGrp="1"/>
          </p:cNvSpPr>
          <p:nvPr>
            <p:ph type="pic" idx="7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8"/>
          <p:cNvSpPr txBox="1">
            <a:spLocks noGrp="1"/>
          </p:cNvSpPr>
          <p:nvPr>
            <p:ph type="body" idx="8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9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>
            <a:spLocks noGrp="1"/>
          </p:cNvSpPr>
          <p:nvPr>
            <p:ph type="pic" idx="13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8"/>
          <p:cNvSpPr txBox="1">
            <a:spLocks noGrp="1"/>
          </p:cNvSpPr>
          <p:nvPr>
            <p:ph type="body" idx="14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5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 rot="-5400000">
            <a:off x="2238083" y="2746661"/>
            <a:ext cx="4907372" cy="10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8-Up">
  <p:cSld name="Meet The Team 8-Up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9"/>
          <p:cNvSpPr>
            <a:spLocks noGrp="1"/>
          </p:cNvSpPr>
          <p:nvPr>
            <p:ph type="pic" idx="2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3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>
            <a:spLocks noGrp="1"/>
          </p:cNvSpPr>
          <p:nvPr>
            <p:ph type="pic" idx="4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29"/>
          <p:cNvSpPr txBox="1">
            <a:spLocks noGrp="1"/>
          </p:cNvSpPr>
          <p:nvPr>
            <p:ph type="body" idx="5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6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>
            <a:spLocks noGrp="1"/>
          </p:cNvSpPr>
          <p:nvPr>
            <p:ph type="pic" idx="7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29"/>
          <p:cNvSpPr txBox="1">
            <a:spLocks noGrp="1"/>
          </p:cNvSpPr>
          <p:nvPr>
            <p:ph type="body" idx="8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9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>
            <a:spLocks noGrp="1"/>
          </p:cNvSpPr>
          <p:nvPr>
            <p:ph type="pic" idx="13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29"/>
          <p:cNvSpPr txBox="1">
            <a:spLocks noGrp="1"/>
          </p:cNvSpPr>
          <p:nvPr>
            <p:ph type="body" idx="14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5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9"/>
          <p:cNvSpPr>
            <a:spLocks noGrp="1"/>
          </p:cNvSpPr>
          <p:nvPr>
            <p:ph type="pic" idx="16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29"/>
          <p:cNvSpPr txBox="1">
            <a:spLocks noGrp="1"/>
          </p:cNvSpPr>
          <p:nvPr>
            <p:ph type="body" idx="17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8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9"/>
          <p:cNvSpPr>
            <a:spLocks noGrp="1"/>
          </p:cNvSpPr>
          <p:nvPr>
            <p:ph type="pic" idx="19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9"/>
          <p:cNvSpPr txBox="1">
            <a:spLocks noGrp="1"/>
          </p:cNvSpPr>
          <p:nvPr>
            <p:ph type="body" idx="20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2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9"/>
          <p:cNvSpPr>
            <a:spLocks noGrp="1"/>
          </p:cNvSpPr>
          <p:nvPr>
            <p:ph type="pic" idx="22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29"/>
          <p:cNvSpPr txBox="1">
            <a:spLocks noGrp="1"/>
          </p:cNvSpPr>
          <p:nvPr>
            <p:ph type="body" idx="23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24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>
            <a:spLocks noGrp="1"/>
          </p:cNvSpPr>
          <p:nvPr>
            <p:ph type="pic" idx="25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29"/>
          <p:cNvSpPr txBox="1">
            <a:spLocks noGrp="1"/>
          </p:cNvSpPr>
          <p:nvPr>
            <p:ph type="body" idx="26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27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 rot="-5400000">
            <a:off x="332219" y="2746661"/>
            <a:ext cx="4907372" cy="10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Funding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0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 rot="-5400000">
            <a:off x="562550" y="3063183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 rot="-5400000">
            <a:off x="3226739" y="3063183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3"/>
          </p:nvPr>
        </p:nvSpPr>
        <p:spPr>
          <a:xfrm rot="-5400000">
            <a:off x="5857430" y="3063181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4"/>
          </p:nvPr>
        </p:nvSpPr>
        <p:spPr>
          <a:xfrm rot="-5400000">
            <a:off x="8520742" y="3063180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5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6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7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body" idx="8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9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13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body" idx="14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5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5827694" y="658420"/>
            <a:ext cx="3472731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>
            <a:spLocks noGrp="1"/>
          </p:cNvSpPr>
          <p:nvPr>
            <p:ph type="pic" idx="2"/>
          </p:nvPr>
        </p:nvSpPr>
        <p:spPr>
          <a:xfrm>
            <a:off x="466725" y="466725"/>
            <a:ext cx="1125855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3960921" y="6176266"/>
            <a:ext cx="4270159" cy="33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  <a:defRPr sz="5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>
            <a:spLocks noGrp="1"/>
          </p:cNvSpPr>
          <p:nvPr>
            <p:ph type="pic" idx="2"/>
          </p:nvPr>
        </p:nvSpPr>
        <p:spPr>
          <a:xfrm>
            <a:off x="0" y="1057275"/>
            <a:ext cx="12191999" cy="529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1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3082250" y="762308"/>
            <a:ext cx="5783657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2"/>
          <p:cNvSpPr>
            <a:spLocks noGrp="1"/>
          </p:cNvSpPr>
          <p:nvPr>
            <p:ph type="pic" idx="2"/>
          </p:nvPr>
        </p:nvSpPr>
        <p:spPr>
          <a:xfrm flipH="1">
            <a:off x="1809750" y="466725"/>
            <a:ext cx="7834312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32"/>
          <p:cNvSpPr txBox="1">
            <a:spLocks noGrp="1"/>
          </p:cNvSpPr>
          <p:nvPr>
            <p:ph type="body" idx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 rot="-5400000">
            <a:off x="-1129259" y="3009387"/>
            <a:ext cx="4138612" cy="56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>
            <a:spLocks noGrp="1"/>
          </p:cNvSpPr>
          <p:nvPr>
            <p:ph type="pic" idx="2"/>
          </p:nvPr>
        </p:nvSpPr>
        <p:spPr>
          <a:xfrm>
            <a:off x="1" y="466726"/>
            <a:ext cx="6848474" cy="6391274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6524625" y="2624137"/>
            <a:ext cx="5172075" cy="203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">
  <p:cSld name="Proble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5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6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7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8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9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3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ution">
  <p:cSld name="Solu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 rot="-5400000">
            <a:off x="575672" y="4121035"/>
            <a:ext cx="3337712" cy="63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4414645" y="758825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3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4"/>
          </p:nvPr>
        </p:nvSpPr>
        <p:spPr>
          <a:xfrm>
            <a:off x="4414645" y="3251858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>
            <a:spLocks noGrp="1"/>
          </p:cNvSpPr>
          <p:nvPr>
            <p:ph type="body" idx="5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6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7"/>
          </p:nvPr>
        </p:nvSpPr>
        <p:spPr>
          <a:xfrm>
            <a:off x="8077157" y="773142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8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9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13"/>
          </p:nvPr>
        </p:nvSpPr>
        <p:spPr>
          <a:xfrm>
            <a:off x="8072244" y="3237794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body" idx="14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5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Overview">
  <p:cSld name="Product Overview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0" y="466725"/>
            <a:ext cx="4858139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3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4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5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6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7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8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9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Benefits">
  <p:cSld name="Product Benefi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>
            <a:spLocks noGrp="1"/>
          </p:cNvSpPr>
          <p:nvPr>
            <p:ph type="pic" idx="2"/>
          </p:nvPr>
        </p:nvSpPr>
        <p:spPr>
          <a:xfrm>
            <a:off x="3000375" y="466724"/>
            <a:ext cx="9191625" cy="639127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">
  <p:cSld name="Divider 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466725" y="466725"/>
            <a:ext cx="1125855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889738" y="3001020"/>
            <a:ext cx="8412524" cy="9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">
  <p:cSld name="Business Mode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0"/>
          <p:cNvSpPr>
            <a:spLocks noGrp="1"/>
          </p:cNvSpPr>
          <p:nvPr>
            <p:ph type="pic" idx="2"/>
          </p:nvPr>
        </p:nvSpPr>
        <p:spPr>
          <a:xfrm flipH="1">
            <a:off x="1" y="466725"/>
            <a:ext cx="609600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3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4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5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6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7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513162" y="668924"/>
            <a:ext cx="6041908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ilene.c.vallej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"/>
          <p:cNvSpPr txBox="1">
            <a:spLocks noGrp="1"/>
          </p:cNvSpPr>
          <p:nvPr>
            <p:ph type="dt" idx="10"/>
          </p:nvPr>
        </p:nvSpPr>
        <p:spPr>
          <a:xfrm>
            <a:off x="286109" y="653450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12/09/2022</a:t>
            </a:r>
            <a:endParaRPr/>
          </a:p>
        </p:txBody>
      </p:sp>
      <p:sp>
        <p:nvSpPr>
          <p:cNvPr id="314" name="Google Shape;314;p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15" name="Google Shape;315;p1"/>
          <p:cNvSpPr txBox="1">
            <a:spLocks noGrp="1"/>
          </p:cNvSpPr>
          <p:nvPr>
            <p:ph type="body" idx="3"/>
          </p:nvPr>
        </p:nvSpPr>
        <p:spPr>
          <a:xfrm>
            <a:off x="0" y="4698864"/>
            <a:ext cx="12192000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4000"/>
              <a:buNone/>
            </a:pPr>
            <a:r>
              <a:rPr lang="en-US" sz="4000" b="0">
                <a:solidFill>
                  <a:srgbClr val="2779DE"/>
                </a:solidFill>
              </a:rPr>
              <a:t>STROKE PREDICTION DATASET</a:t>
            </a:r>
            <a:endParaRPr/>
          </a:p>
        </p:txBody>
      </p:sp>
      <p:pic>
        <p:nvPicPr>
          <p:cNvPr id="316" name="Google Shape;316;p1" descr="A close-up of a jellyfish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24627" b="-24627"/>
          <a:stretch/>
        </p:blipFill>
        <p:spPr>
          <a:xfrm>
            <a:off x="0" y="1863725"/>
            <a:ext cx="12192000" cy="257386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"/>
          <p:cNvSpPr txBox="1"/>
          <p:nvPr/>
        </p:nvSpPr>
        <p:spPr>
          <a:xfrm>
            <a:off x="4417091" y="5400126"/>
            <a:ext cx="3804384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MILENE CARMES VALLEJO​​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 txBox="1">
            <a:spLocks noGrp="1"/>
          </p:cNvSpPr>
          <p:nvPr>
            <p:ph type="dt" idx="10"/>
          </p:nvPr>
        </p:nvSpPr>
        <p:spPr>
          <a:xfrm>
            <a:off x="286109" y="653450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12/09/2022</a:t>
            </a:r>
            <a:endParaRPr/>
          </a:p>
        </p:txBody>
      </p:sp>
      <p:sp>
        <p:nvSpPr>
          <p:cNvPr id="412" name="Google Shape;412;p10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13" name="Google Shape;413;p10"/>
          <p:cNvSpPr txBox="1">
            <a:spLocks noGrp="1"/>
          </p:cNvSpPr>
          <p:nvPr>
            <p:ph type="body" idx="3"/>
          </p:nvPr>
        </p:nvSpPr>
        <p:spPr>
          <a:xfrm>
            <a:off x="0" y="2286046"/>
            <a:ext cx="12103099" cy="59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4000"/>
              <a:buNone/>
            </a:pPr>
            <a:r>
              <a:rPr lang="en-US" sz="4000" b="0">
                <a:solidFill>
                  <a:srgbClr val="2779DE"/>
                </a:solidFill>
              </a:rPr>
              <a:t>THANK YOU </a:t>
            </a:r>
            <a:endParaRPr/>
          </a:p>
        </p:txBody>
      </p:sp>
      <p:sp>
        <p:nvSpPr>
          <p:cNvPr id="414" name="Google Shape;414;p10"/>
          <p:cNvSpPr txBox="1"/>
          <p:nvPr/>
        </p:nvSpPr>
        <p:spPr>
          <a:xfrm>
            <a:off x="1" y="2717095"/>
            <a:ext cx="11938000" cy="16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 ANY ADDITIONAL QUESTIONS, PLEASE CONTACT 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endParaRPr sz="1600" u="sng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MILENE.C.VALLEJO@GMAIL.COM</a:t>
            </a:r>
            <a:endParaRPr sz="1600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/>
          <p:nvPr/>
        </p:nvSpPr>
        <p:spPr>
          <a:xfrm>
            <a:off x="0" y="576"/>
            <a:ext cx="12192000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 txBox="1"/>
          <p:nvPr/>
        </p:nvSpPr>
        <p:spPr>
          <a:xfrm>
            <a:off x="3711103" y="68196"/>
            <a:ext cx="44894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Stroke facts</a:t>
            </a:r>
            <a:endParaRPr/>
          </a:p>
        </p:txBody>
      </p:sp>
      <p:sp>
        <p:nvSpPr>
          <p:cNvPr id="324" name="Google Shape;324;p2"/>
          <p:cNvSpPr txBox="1"/>
          <p:nvPr/>
        </p:nvSpPr>
        <p:spPr>
          <a:xfrm>
            <a:off x="4625504" y="2434612"/>
            <a:ext cx="6549316" cy="19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second</a:t>
            </a:r>
            <a:r>
              <a:rPr lang="en-US" sz="1400" b="1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leading cause of death globally</a:t>
            </a:r>
            <a:r>
              <a:rPr lang="en-US" sz="1400" b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 responsible for approximately </a:t>
            </a:r>
            <a:r>
              <a:rPr lang="en-US" sz="1400" b="1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11% of total deaths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 </a:t>
            </a:r>
            <a:r>
              <a:rPr lang="en-US" sz="1400" b="1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 seconds</a:t>
            </a: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someone in the United States has a stroke (CDC). 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 </a:t>
            </a:r>
            <a:r>
              <a:rPr lang="en-US" sz="1400" b="1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3.5 minutes</a:t>
            </a: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someone dies of stroke (CDC).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Stroke is a leading cause of serious </a:t>
            </a:r>
            <a:r>
              <a:rPr lang="en-US" sz="1400" b="1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disability </a:t>
            </a:r>
            <a:r>
              <a:rPr lang="en-US"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(CDC)</a:t>
            </a:r>
            <a:endParaRPr sz="1400" b="0" u="non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u="non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180" y="2047416"/>
            <a:ext cx="3444130" cy="41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"/>
          <p:cNvSpPr/>
          <p:nvPr/>
        </p:nvSpPr>
        <p:spPr>
          <a:xfrm>
            <a:off x="708018" y="2933865"/>
            <a:ext cx="309162" cy="2133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0F3D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" descr="World Health Organization (WHO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7719" y="2047416"/>
            <a:ext cx="1319297" cy="52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"/>
          <p:cNvSpPr/>
          <p:nvPr/>
        </p:nvSpPr>
        <p:spPr>
          <a:xfrm>
            <a:off x="0" y="576"/>
            <a:ext cx="12192000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 txBox="1"/>
          <p:nvPr/>
        </p:nvSpPr>
        <p:spPr>
          <a:xfrm>
            <a:off x="3711103" y="68196"/>
            <a:ext cx="44894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 Description</a:t>
            </a: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325978" y="1327728"/>
            <a:ext cx="1998452" cy="1122815"/>
            <a:chOff x="202143" y="586299"/>
            <a:chExt cx="1998452" cy="1122815"/>
          </a:xfrm>
        </p:grpSpPr>
        <p:sp>
          <p:nvSpPr>
            <p:cNvPr id="335" name="Google Shape;335;p3"/>
            <p:cNvSpPr txBox="1"/>
            <p:nvPr/>
          </p:nvSpPr>
          <p:spPr>
            <a:xfrm>
              <a:off x="231726" y="981013"/>
              <a:ext cx="1309777" cy="72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Kaggle​</a:t>
              </a:r>
              <a:endParaRPr/>
            </a:p>
          </p:txBody>
        </p:sp>
        <p:sp>
          <p:nvSpPr>
            <p:cNvPr id="336" name="Google Shape;336;p3"/>
            <p:cNvSpPr txBox="1"/>
            <p:nvPr/>
          </p:nvSpPr>
          <p:spPr>
            <a:xfrm>
              <a:off x="202143" y="586299"/>
              <a:ext cx="1998452" cy="426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79DE"/>
                </a:buClr>
                <a:buSzPts val="1600"/>
                <a:buFont typeface="Arial"/>
                <a:buNone/>
              </a:pPr>
              <a:r>
                <a:rPr lang="en-US" sz="1600" cap="none">
                  <a:solidFill>
                    <a:srgbClr val="2779DE"/>
                  </a:solidFill>
                  <a:latin typeface="Arial"/>
                  <a:ea typeface="Arial"/>
                  <a:cs typeface="Arial"/>
                  <a:sym typeface="Arial"/>
                </a:rPr>
                <a:t>DATA SOURSE</a:t>
              </a:r>
              <a:endParaRPr sz="16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"/>
          <p:cNvGrpSpPr/>
          <p:nvPr/>
        </p:nvGrpSpPr>
        <p:grpSpPr>
          <a:xfrm>
            <a:off x="290293" y="2504435"/>
            <a:ext cx="4133189" cy="1112343"/>
            <a:chOff x="127353" y="2200256"/>
            <a:chExt cx="4133189" cy="1112343"/>
          </a:xfrm>
        </p:grpSpPr>
        <p:sp>
          <p:nvSpPr>
            <p:cNvPr id="338" name="Google Shape;338;p3"/>
            <p:cNvSpPr txBox="1"/>
            <p:nvPr/>
          </p:nvSpPr>
          <p:spPr>
            <a:xfrm>
              <a:off x="127353" y="2691194"/>
              <a:ext cx="4133189" cy="621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228600" marR="0" lvl="0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data contains 5110 observations of patients​</a:t>
              </a:r>
              <a:endParaRPr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127353" y="2200256"/>
              <a:ext cx="2472344" cy="426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79DE"/>
                </a:buClr>
                <a:buSzPts val="1600"/>
                <a:buFont typeface="Arial"/>
                <a:buNone/>
              </a:pPr>
              <a:r>
                <a:rPr lang="en-US" sz="1600" cap="none">
                  <a:solidFill>
                    <a:srgbClr val="2779DE"/>
                  </a:solidFill>
                  <a:latin typeface="Arial"/>
                  <a:ea typeface="Arial"/>
                  <a:cs typeface="Arial"/>
                  <a:sym typeface="Arial"/>
                </a:rPr>
                <a:t>DATA DESCRIPTION </a:t>
              </a:r>
              <a:endParaRPr/>
            </a:p>
          </p:txBody>
        </p:sp>
      </p:grpSp>
      <p:pic>
        <p:nvPicPr>
          <p:cNvPr id="340" name="Google Shape;3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419116"/>
            <a:ext cx="48006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"/>
          <p:cNvSpPr txBox="1"/>
          <p:nvPr/>
        </p:nvSpPr>
        <p:spPr>
          <a:xfrm>
            <a:off x="7335815" y="2285145"/>
            <a:ext cx="2783337" cy="55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1600"/>
              <a:buFont typeface="Arial"/>
              <a:buNone/>
            </a:pPr>
            <a:r>
              <a:rPr lang="en-US" sz="16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UNBALANCED TARGET</a:t>
            </a:r>
            <a:endParaRPr/>
          </a:p>
        </p:txBody>
      </p:sp>
      <p:sp>
        <p:nvSpPr>
          <p:cNvPr id="342" name="Google Shape;342;p3"/>
          <p:cNvSpPr txBox="1"/>
          <p:nvPr/>
        </p:nvSpPr>
        <p:spPr>
          <a:xfrm>
            <a:off x="6503966" y="2925737"/>
            <a:ext cx="42798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95% of patients didn't have a stroke and 5% had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3"/>
          <p:cNvGrpSpPr/>
          <p:nvPr/>
        </p:nvGrpSpPr>
        <p:grpSpPr>
          <a:xfrm>
            <a:off x="325978" y="3927173"/>
            <a:ext cx="3883709" cy="2609702"/>
            <a:chOff x="257835" y="4311416"/>
            <a:chExt cx="3883709" cy="2609702"/>
          </a:xfrm>
        </p:grpSpPr>
        <p:grpSp>
          <p:nvGrpSpPr>
            <p:cNvPr id="344" name="Google Shape;344;p3"/>
            <p:cNvGrpSpPr/>
            <p:nvPr/>
          </p:nvGrpSpPr>
          <p:grpSpPr>
            <a:xfrm>
              <a:off x="257835" y="4311416"/>
              <a:ext cx="3883709" cy="2609702"/>
              <a:chOff x="4839167" y="2528019"/>
              <a:chExt cx="2015295" cy="4460212"/>
            </a:xfrm>
          </p:grpSpPr>
          <p:sp>
            <p:nvSpPr>
              <p:cNvPr id="345" name="Google Shape;345;p3"/>
              <p:cNvSpPr txBox="1"/>
              <p:nvPr/>
            </p:nvSpPr>
            <p:spPr>
              <a:xfrm>
                <a:off x="4856010" y="2528019"/>
                <a:ext cx="1998452" cy="426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779DE"/>
                  </a:buClr>
                  <a:buSzPts val="1600"/>
                  <a:buFont typeface="Arial"/>
                  <a:buNone/>
                </a:pPr>
                <a:r>
                  <a:rPr lang="en-US" sz="1600" cap="none">
                    <a:solidFill>
                      <a:srgbClr val="2779DE"/>
                    </a:solidFill>
                    <a:latin typeface="Arial"/>
                    <a:ea typeface="Arial"/>
                    <a:cs typeface="Arial"/>
                    <a:sym typeface="Arial"/>
                  </a:rPr>
                  <a:t>ATTRIBUTES </a:t>
                </a:r>
                <a:endParaRPr/>
              </a:p>
            </p:txBody>
          </p:sp>
          <p:sp>
            <p:nvSpPr>
              <p:cNvPr id="346" name="Google Shape;346;p3"/>
              <p:cNvSpPr txBox="1"/>
              <p:nvPr/>
            </p:nvSpPr>
            <p:spPr>
              <a:xfrm>
                <a:off x="4839167" y="3132592"/>
                <a:ext cx="1998452" cy="385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1) id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2) gender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3) age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4) Hypertension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5) heart_disease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6) ever_married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" name="Google Shape;347;p3"/>
            <p:cNvSpPr txBox="1"/>
            <p:nvPr/>
          </p:nvSpPr>
          <p:spPr>
            <a:xfrm>
              <a:off x="2071320" y="4736841"/>
              <a:ext cx="1881555" cy="202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7) work_type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8)  Residence_type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9)  avg_glucose_level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10) Bmi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11)  smoking_status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12) </a:t>
              </a: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stroke – target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" descr="Stroke_Prediction_project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1" y="1523940"/>
            <a:ext cx="678180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"/>
          <p:cNvSpPr txBox="1"/>
          <p:nvPr/>
        </p:nvSpPr>
        <p:spPr>
          <a:xfrm>
            <a:off x="7200899" y="3245245"/>
            <a:ext cx="499110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-US" sz="1600" b="0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Patients who had a stroke (1) are older than 40 years old and have higher glucose levels than patients who didn't have a stroke (0).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 txBox="1"/>
          <p:nvPr/>
        </p:nvSpPr>
        <p:spPr>
          <a:xfrm>
            <a:off x="8432799" y="2432594"/>
            <a:ext cx="2171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79DE"/>
                </a:solidFill>
                <a:latin typeface="Inter"/>
                <a:ea typeface="Inter"/>
                <a:cs typeface="Inter"/>
                <a:sym typeface="Inter"/>
              </a:rPr>
              <a:t>Yes</a:t>
            </a:r>
            <a:endParaRPr sz="3600" b="1">
              <a:solidFill>
                <a:srgbClr val="2779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1" y="0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 txBox="1"/>
          <p:nvPr/>
        </p:nvSpPr>
        <p:spPr>
          <a:xfrm>
            <a:off x="228601" y="14825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 age and glucose level have an impact on strokes?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6202325" y="2541181"/>
            <a:ext cx="453656" cy="12759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F3D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/>
        </p:nvSpPr>
        <p:spPr>
          <a:xfrm>
            <a:off x="8432799" y="2432594"/>
            <a:ext cx="2171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79DE"/>
                </a:solidFill>
                <a:latin typeface="Inter"/>
                <a:ea typeface="Inter"/>
                <a:cs typeface="Inter"/>
                <a:sym typeface="Inter"/>
              </a:rPr>
              <a:t>Yes</a:t>
            </a:r>
            <a:endParaRPr sz="3600" b="1">
              <a:solidFill>
                <a:srgbClr val="2779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1" y="14758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0" y="6083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Does </a:t>
            </a:r>
            <a:r>
              <a:rPr lang="en-US" sz="3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hypertension</a:t>
            </a:r>
            <a:r>
              <a:rPr lang="en-US"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have an impact on strokes?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93193"/>
            <a:ext cx="6718299" cy="359504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"/>
          <p:cNvSpPr txBox="1"/>
          <p:nvPr/>
        </p:nvSpPr>
        <p:spPr>
          <a:xfrm>
            <a:off x="7618450" y="3140325"/>
            <a:ext cx="4055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Patients who had stroke about 25% have hypertension.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Patients who  didn’t have stroke less than 10 % have hypertension.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"/>
          <p:cNvSpPr txBox="1"/>
          <p:nvPr/>
        </p:nvSpPr>
        <p:spPr>
          <a:xfrm>
            <a:off x="2676925" y="5030900"/>
            <a:ext cx="8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25%</a:t>
            </a:r>
            <a:endParaRPr b="1"/>
          </a:p>
        </p:txBody>
      </p:sp>
      <p:sp>
        <p:nvSpPr>
          <p:cNvPr id="368" name="Google Shape;368;p5"/>
          <p:cNvSpPr txBox="1"/>
          <p:nvPr/>
        </p:nvSpPr>
        <p:spPr>
          <a:xfrm>
            <a:off x="5837650" y="5217300"/>
            <a:ext cx="8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10%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 txBox="1"/>
          <p:nvPr/>
        </p:nvSpPr>
        <p:spPr>
          <a:xfrm>
            <a:off x="7258099" y="3428989"/>
            <a:ext cx="4991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-US" sz="1600" b="0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Patients who </a:t>
            </a:r>
            <a:r>
              <a:rPr lang="en-US" sz="1600">
                <a:solidFill>
                  <a:srgbClr val="24292F"/>
                </a:solidFill>
              </a:rPr>
              <a:t>had stroke about 20% have heart disease. </a:t>
            </a:r>
            <a:endParaRPr sz="1600">
              <a:solidFill>
                <a:srgbClr val="24292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4292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4292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4292F"/>
                </a:solidFill>
              </a:rPr>
              <a:t>Patients who didn’t have stroke less than 5% have heart disease</a:t>
            </a:r>
            <a:r>
              <a:rPr lang="en-US" sz="1600" b="0" i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8405249" y="2782669"/>
            <a:ext cx="21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79DE"/>
                </a:solidFill>
                <a:latin typeface="Inter"/>
                <a:ea typeface="Inter"/>
                <a:cs typeface="Inter"/>
                <a:sym typeface="Inter"/>
              </a:rPr>
              <a:t>Yes</a:t>
            </a:r>
            <a:endParaRPr sz="3600" b="1">
              <a:solidFill>
                <a:srgbClr val="2779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1" y="0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120503" y="59032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Does </a:t>
            </a:r>
            <a:r>
              <a:rPr lang="en-US" sz="3200" b="1" i="0">
                <a:solidFill>
                  <a:schemeClr val="dk1"/>
                </a:solidFill>
              </a:rPr>
              <a:t>heart disease</a:t>
            </a:r>
            <a:r>
              <a:rPr lang="en-US" sz="3200" b="1">
                <a:solidFill>
                  <a:schemeClr val="dk1"/>
                </a:solidFill>
              </a:rPr>
              <a:t> have an impact on strokes?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0" y="2306285"/>
            <a:ext cx="67818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"/>
          <p:cNvSpPr txBox="1"/>
          <p:nvPr/>
        </p:nvSpPr>
        <p:spPr>
          <a:xfrm>
            <a:off x="2923350" y="5260350"/>
            <a:ext cx="8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20%</a:t>
            </a:r>
            <a:endParaRPr b="1"/>
          </a:p>
        </p:txBody>
      </p:sp>
      <p:sp>
        <p:nvSpPr>
          <p:cNvPr id="379" name="Google Shape;379;p6"/>
          <p:cNvSpPr txBox="1"/>
          <p:nvPr/>
        </p:nvSpPr>
        <p:spPr>
          <a:xfrm>
            <a:off x="6101100" y="5302275"/>
            <a:ext cx="8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5%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/>
        </p:nvSpPr>
        <p:spPr>
          <a:xfrm>
            <a:off x="2149301" y="2388744"/>
            <a:ext cx="8692979" cy="52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1800"/>
              <a:buFont typeface="Arial"/>
              <a:buNone/>
            </a:pPr>
            <a:r>
              <a:rPr lang="en-US" sz="18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PREDICTION OF STROKES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754912" y="2914620"/>
            <a:ext cx="11227981" cy="72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</a:pPr>
            <a:r>
              <a:rPr lang="en-US" sz="1600" i="0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Early action is important for stroke - t</a:t>
            </a:r>
            <a:r>
              <a:rPr lang="en-US" sz="1600" i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chances of survival are greater when emergency treatment begins quickly</a:t>
            </a:r>
            <a:endParaRPr/>
          </a:p>
          <a:p>
            <a:pPr marL="285750" marR="0" lvl="0" indent="-1841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-US" sz="1600" i="0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Since this prediction is to diagnose stroke the best model is the one with a lower false-negative rate and higher accuracy. </a:t>
            </a:r>
            <a:endParaRPr sz="1600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None/>
            </a:pPr>
            <a:r>
              <a:rPr lang="en-US" sz="1600" i="0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0" y="0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 txBox="1"/>
          <p:nvPr/>
        </p:nvSpPr>
        <p:spPr>
          <a:xfrm>
            <a:off x="0" y="85319"/>
            <a:ext cx="121919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Models: Goal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/>
          <p:nvPr/>
        </p:nvSpPr>
        <p:spPr>
          <a:xfrm>
            <a:off x="7508451" y="2272382"/>
            <a:ext cx="218091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1600"/>
              <a:buFont typeface="Arial"/>
              <a:buNone/>
            </a:pPr>
            <a:r>
              <a:rPr lang="en-US" sz="16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BEST MODEL 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79DE"/>
              </a:buClr>
              <a:buSzPts val="1600"/>
              <a:buFont typeface="Arial"/>
              <a:buNone/>
            </a:pPr>
            <a:r>
              <a:rPr lang="en-US" sz="16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LOGISTIC REGRESSION   </a:t>
            </a:r>
            <a:endParaRPr/>
          </a:p>
        </p:txBody>
      </p:sp>
      <p:pic>
        <p:nvPicPr>
          <p:cNvPr id="393" name="Google Shape;3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4473" y="2698775"/>
            <a:ext cx="29432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978" y="2440172"/>
            <a:ext cx="50577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8"/>
          <p:cNvSpPr txBox="1"/>
          <p:nvPr/>
        </p:nvSpPr>
        <p:spPr>
          <a:xfrm>
            <a:off x="946978" y="1658576"/>
            <a:ext cx="1998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79DE"/>
              </a:buClr>
              <a:buSzPts val="1600"/>
              <a:buFont typeface="Arial"/>
              <a:buNone/>
            </a:pPr>
            <a:r>
              <a:rPr lang="en-US" sz="1600" cap="none">
                <a:solidFill>
                  <a:srgbClr val="2779DE"/>
                </a:solidFill>
                <a:latin typeface="Arial"/>
                <a:ea typeface="Arial"/>
                <a:cs typeface="Arial"/>
                <a:sym typeface="Arial"/>
              </a:rPr>
              <a:t>TEST MODELS  </a:t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>
            <a:off x="0" y="19190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 txBox="1"/>
          <p:nvPr/>
        </p:nvSpPr>
        <p:spPr>
          <a:xfrm>
            <a:off x="3286209" y="198219"/>
            <a:ext cx="56195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models</a:t>
            </a:r>
            <a:r>
              <a:rPr lang="en-US"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7772400" y="4009789"/>
            <a:ext cx="542260" cy="48909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946978" y="2615609"/>
            <a:ext cx="5057775" cy="16591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"/>
          <p:cNvSpPr txBox="1"/>
          <p:nvPr/>
        </p:nvSpPr>
        <p:spPr>
          <a:xfrm>
            <a:off x="294900" y="2956155"/>
            <a:ext cx="108567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Arial"/>
              <a:buNone/>
            </a:pPr>
            <a:r>
              <a:rPr lang="en-US" sz="2000" b="0" i="0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Patients older than 40 years old, with high glucose levels or/and hypertension or/and heart disease have higher risk to have a stroke.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Arial"/>
              <a:buNone/>
            </a:pPr>
            <a:r>
              <a:rPr lang="en-US" sz="2000" b="0" i="0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So is better to monitor for stroke symptoms and seek help in case of any symptom.</a:t>
            </a:r>
            <a:endParaRPr sz="2000" b="0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" y="8651"/>
            <a:ext cx="12191999" cy="942835"/>
          </a:xfrm>
          <a:prstGeom prst="rect">
            <a:avLst/>
          </a:prstGeom>
          <a:gradFill>
            <a:gsLst>
              <a:gs pos="0">
                <a:srgbClr val="C6DBF6"/>
              </a:gs>
              <a:gs pos="74000">
                <a:srgbClr val="7AACEA"/>
              </a:gs>
              <a:gs pos="100000">
                <a:srgbClr val="1B61B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 txBox="1"/>
          <p:nvPr/>
        </p:nvSpPr>
        <p:spPr>
          <a:xfrm>
            <a:off x="2890285" y="8997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36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Nakayasu</dc:creator>
  <cp:lastModifiedBy>Ernesto Nakayasu</cp:lastModifiedBy>
  <cp:revision>1</cp:revision>
  <dcterms:created xsi:type="dcterms:W3CDTF">2022-12-05T18:15:54Z</dcterms:created>
  <dcterms:modified xsi:type="dcterms:W3CDTF">2022-12-29T07:35:43Z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