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8288000" cy="10287000"/>
  <p:notesSz cx="6858000" cy="9144000"/>
  <p:embeddedFontLst>
    <p:embeddedFont>
      <p:font typeface="Glacial Indifference" panose="020B0604020202020204" charset="0"/>
      <p:regular r:id="rId10"/>
    </p:embeddedFont>
    <p:embeddedFont>
      <p:font typeface="Glacial Indifference Bold" panose="020B0604020202020204" charset="0"/>
      <p:regular r:id="rId11"/>
    </p:embeddedFont>
    <p:embeddedFont>
      <p:font typeface="Yeseva On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C880445-5962-4E65-8FEE-2F988270FE9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ashboard" id="{C9038CB7-94F8-474E-9B48-D173EC4A1BA3}">
          <p14:sldIdLst>
            <p14:sldId id="263"/>
          </p14:sldIdLst>
        </p14:section>
        <p14:section name="Fin" id="{6CBB9BD6-9A0C-4BEE-A905-2450FFCA0F1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4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4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0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0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0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0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4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2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9" indent="-342909" algn="l" defTabSz="9144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8" indent="-285756" algn="l" defTabSz="91442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12.sv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18288000" cy="102870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3" name="Freeform 3"/>
          <p:cNvSpPr/>
          <p:nvPr/>
        </p:nvSpPr>
        <p:spPr>
          <a:xfrm>
            <a:off x="-1230184" y="4845467"/>
            <a:ext cx="7351517" cy="6161908"/>
          </a:xfrm>
          <a:custGeom>
            <a:avLst/>
            <a:gdLst/>
            <a:ahLst/>
            <a:cxnLst/>
            <a:rect l="l" t="t" r="r" b="b"/>
            <a:pathLst>
              <a:path w="7351517" h="6161908">
                <a:moveTo>
                  <a:pt x="0" y="0"/>
                </a:moveTo>
                <a:lnTo>
                  <a:pt x="7351517" y="0"/>
                </a:lnTo>
                <a:lnTo>
                  <a:pt x="7351517" y="6161908"/>
                </a:lnTo>
                <a:lnTo>
                  <a:pt x="0" y="61619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4" name="TextBox 4"/>
          <p:cNvSpPr txBox="1"/>
          <p:nvPr/>
        </p:nvSpPr>
        <p:spPr>
          <a:xfrm>
            <a:off x="3780597" y="3683722"/>
            <a:ext cx="10726809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1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Reporting</a:t>
            </a:r>
          </a:p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9001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Movies Dataset</a:t>
            </a:r>
          </a:p>
        </p:txBody>
      </p:sp>
      <p:sp>
        <p:nvSpPr>
          <p:cNvPr id="5" name="Freeform 5"/>
          <p:cNvSpPr/>
          <p:nvPr/>
        </p:nvSpPr>
        <p:spPr>
          <a:xfrm rot="1057904" flipH="1">
            <a:off x="13907800" y="625482"/>
            <a:ext cx="4971166" cy="4350613"/>
          </a:xfrm>
          <a:custGeom>
            <a:avLst/>
            <a:gdLst/>
            <a:ahLst/>
            <a:cxnLst/>
            <a:rect l="l" t="t" r="r" b="b"/>
            <a:pathLst>
              <a:path w="4971166" h="4350613">
                <a:moveTo>
                  <a:pt x="4971166" y="0"/>
                </a:moveTo>
                <a:lnTo>
                  <a:pt x="0" y="0"/>
                </a:lnTo>
                <a:lnTo>
                  <a:pt x="0" y="4350614"/>
                </a:lnTo>
                <a:lnTo>
                  <a:pt x="4971166" y="4350614"/>
                </a:lnTo>
                <a:lnTo>
                  <a:pt x="497116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6" name="Freeform 6"/>
          <p:cNvSpPr/>
          <p:nvPr/>
        </p:nvSpPr>
        <p:spPr>
          <a:xfrm rot="-10800000" flipV="1">
            <a:off x="13147388" y="9258300"/>
            <a:ext cx="10287001" cy="4881650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7" name="Freeform 7"/>
          <p:cNvSpPr/>
          <p:nvPr/>
        </p:nvSpPr>
        <p:spPr>
          <a:xfrm rot="5400000">
            <a:off x="12115803" y="9456167"/>
            <a:ext cx="574388" cy="574388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8" name="Freeform 8"/>
          <p:cNvSpPr/>
          <p:nvPr/>
        </p:nvSpPr>
        <p:spPr>
          <a:xfrm rot="5400000">
            <a:off x="11084216" y="9456167"/>
            <a:ext cx="574388" cy="574388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9" name="Freeform 9"/>
          <p:cNvSpPr/>
          <p:nvPr/>
        </p:nvSpPr>
        <p:spPr>
          <a:xfrm flipV="1">
            <a:off x="-4910060" y="-3852949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10" name="Freeform 10"/>
          <p:cNvSpPr/>
          <p:nvPr/>
        </p:nvSpPr>
        <p:spPr>
          <a:xfrm rot="-5400000">
            <a:off x="5834141" y="256446"/>
            <a:ext cx="574388" cy="574388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6" y="0"/>
                </a:lnTo>
                <a:lnTo>
                  <a:pt x="574386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11" name="Freeform 11"/>
          <p:cNvSpPr/>
          <p:nvPr/>
        </p:nvSpPr>
        <p:spPr>
          <a:xfrm rot="-5400000">
            <a:off x="6865729" y="256446"/>
            <a:ext cx="574388" cy="574388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18288000" cy="102870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3" name="Freeform 3"/>
          <p:cNvSpPr/>
          <p:nvPr/>
        </p:nvSpPr>
        <p:spPr>
          <a:xfrm rot="5400000" flipH="1">
            <a:off x="10713945" y="2548642"/>
            <a:ext cx="10968558" cy="5205079"/>
          </a:xfrm>
          <a:custGeom>
            <a:avLst/>
            <a:gdLst/>
            <a:ahLst/>
            <a:cxnLst/>
            <a:rect l="l" t="t" r="r" b="b"/>
            <a:pathLst>
              <a:path w="10968558" h="5205079">
                <a:moveTo>
                  <a:pt x="10968558" y="0"/>
                </a:moveTo>
                <a:lnTo>
                  <a:pt x="0" y="0"/>
                </a:lnTo>
                <a:lnTo>
                  <a:pt x="0" y="5205079"/>
                </a:lnTo>
                <a:lnTo>
                  <a:pt x="10968558" y="5205079"/>
                </a:lnTo>
                <a:lnTo>
                  <a:pt x="109685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grpSp>
        <p:nvGrpSpPr>
          <p:cNvPr id="4" name="Group 4"/>
          <p:cNvGrpSpPr/>
          <p:nvPr/>
        </p:nvGrpSpPr>
        <p:grpSpPr>
          <a:xfrm>
            <a:off x="1028701" y="3607081"/>
            <a:ext cx="11554718" cy="4750350"/>
            <a:chOff x="0" y="0"/>
            <a:chExt cx="3043218" cy="12511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43218" cy="1251121"/>
            </a:xfrm>
            <a:custGeom>
              <a:avLst/>
              <a:gdLst/>
              <a:ahLst/>
              <a:cxnLst/>
              <a:rect l="l" t="t" r="r" b="b"/>
              <a:pathLst>
                <a:path w="3043218" h="1251121">
                  <a:moveTo>
                    <a:pt x="0" y="0"/>
                  </a:moveTo>
                  <a:lnTo>
                    <a:pt x="3043218" y="0"/>
                  </a:lnTo>
                  <a:lnTo>
                    <a:pt x="3043218" y="1251121"/>
                  </a:lnTo>
                  <a:lnTo>
                    <a:pt x="0" y="1251121"/>
                  </a:ln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fr-FR" sz="1801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3043218" cy="1317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 sz="1801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34377" y="4517031"/>
            <a:ext cx="10343364" cy="255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27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1. Disponible sur Kaggle</a:t>
            </a:r>
          </a:p>
          <a:p>
            <a:pPr>
              <a:lnSpc>
                <a:spcPts val="6999"/>
              </a:lnSpc>
            </a:pPr>
            <a:r>
              <a:rPr lang="en-US" sz="27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2. CSV : movies_metadata.csv, ratings.csv, ratings.csv</a:t>
            </a:r>
          </a:p>
          <a:p>
            <a:pPr>
              <a:lnSpc>
                <a:spcPts val="6999"/>
              </a:lnSpc>
            </a:pPr>
            <a:r>
              <a:rPr lang="en-US" sz="27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3. 45 000 films, 270 000 utilisateurs,  26 million ratings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007740"/>
            <a:ext cx="10343364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Le Dataset</a:t>
            </a:r>
          </a:p>
        </p:txBody>
      </p:sp>
      <p:sp>
        <p:nvSpPr>
          <p:cNvPr id="9" name="Freeform 9"/>
          <p:cNvSpPr/>
          <p:nvPr/>
        </p:nvSpPr>
        <p:spPr>
          <a:xfrm>
            <a:off x="11977745" y="1028703"/>
            <a:ext cx="6922039" cy="7681509"/>
          </a:xfrm>
          <a:custGeom>
            <a:avLst/>
            <a:gdLst/>
            <a:ahLst/>
            <a:cxnLst/>
            <a:rect l="l" t="t" r="r" b="b"/>
            <a:pathLst>
              <a:path w="6922039" h="7681510">
                <a:moveTo>
                  <a:pt x="0" y="0"/>
                </a:moveTo>
                <a:lnTo>
                  <a:pt x="6922039" y="0"/>
                </a:lnTo>
                <a:lnTo>
                  <a:pt x="6922039" y="7681510"/>
                </a:lnTo>
                <a:lnTo>
                  <a:pt x="0" y="7681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18288000" cy="102870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3" name="Freeform 3"/>
          <p:cNvSpPr/>
          <p:nvPr/>
        </p:nvSpPr>
        <p:spPr>
          <a:xfrm flipH="1">
            <a:off x="-422547" y="8428956"/>
            <a:ext cx="19120450" cy="9073522"/>
          </a:xfrm>
          <a:custGeom>
            <a:avLst/>
            <a:gdLst/>
            <a:ahLst/>
            <a:cxnLst/>
            <a:rect l="l" t="t" r="r" b="b"/>
            <a:pathLst>
              <a:path w="19120450" h="9073522">
                <a:moveTo>
                  <a:pt x="19120450" y="0"/>
                </a:moveTo>
                <a:lnTo>
                  <a:pt x="0" y="0"/>
                </a:lnTo>
                <a:lnTo>
                  <a:pt x="0" y="9073522"/>
                </a:lnTo>
                <a:lnTo>
                  <a:pt x="19120450" y="9073522"/>
                </a:lnTo>
                <a:lnTo>
                  <a:pt x="19120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grpSp>
        <p:nvGrpSpPr>
          <p:cNvPr id="4" name="Group 4"/>
          <p:cNvGrpSpPr/>
          <p:nvPr/>
        </p:nvGrpSpPr>
        <p:grpSpPr>
          <a:xfrm>
            <a:off x="1029293" y="3839994"/>
            <a:ext cx="3692252" cy="4037362"/>
            <a:chOff x="0" y="0"/>
            <a:chExt cx="3133810" cy="34267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3810" cy="3426723"/>
            </a:xfrm>
            <a:custGeom>
              <a:avLst/>
              <a:gdLst/>
              <a:ahLst/>
              <a:cxnLst/>
              <a:rect l="l" t="t" r="r" b="b"/>
              <a:pathLst>
                <a:path w="3133810" h="3426723">
                  <a:moveTo>
                    <a:pt x="3009350" y="3426722"/>
                  </a:moveTo>
                  <a:lnTo>
                    <a:pt x="124460" y="3426722"/>
                  </a:lnTo>
                  <a:cubicBezTo>
                    <a:pt x="55880" y="3426722"/>
                    <a:pt x="0" y="3370842"/>
                    <a:pt x="0" y="33022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302262"/>
                  </a:lnTo>
                  <a:cubicBezTo>
                    <a:pt x="3133810" y="3370842"/>
                    <a:pt x="3077930" y="3426723"/>
                    <a:pt x="3009350" y="3426723"/>
                  </a:cubicBezTo>
                  <a:close/>
                </a:path>
              </a:pathLst>
            </a:custGeom>
            <a:solidFill>
              <a:srgbClr val="C5E6DF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47238" y="4193432"/>
            <a:ext cx="3056364" cy="43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8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Etude préliminaire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5126" y="4710320"/>
            <a:ext cx="3056364" cy="2583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72" lvl="1" indent="-259086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Suppresion des données nulles et 0</a:t>
            </a:r>
          </a:p>
          <a:p>
            <a:pPr marL="518172" lvl="1" indent="-259086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Conservation des colonnes utiles</a:t>
            </a:r>
          </a:p>
          <a:p>
            <a:pPr marL="518172" lvl="1" indent="-259086">
              <a:lnSpc>
                <a:spcPts val="3358"/>
              </a:lnSpc>
              <a:buFont typeface="Arial"/>
              <a:buChar char="•"/>
            </a:pPr>
            <a:r>
              <a:rPr lang="en-US" sz="23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Vérification de la correlation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208742" y="3839994"/>
            <a:ext cx="3692252" cy="4037362"/>
            <a:chOff x="0" y="0"/>
            <a:chExt cx="3133810" cy="34267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3810" cy="3426723"/>
            </a:xfrm>
            <a:custGeom>
              <a:avLst/>
              <a:gdLst/>
              <a:ahLst/>
              <a:cxnLst/>
              <a:rect l="l" t="t" r="r" b="b"/>
              <a:pathLst>
                <a:path w="3133810" h="3426723">
                  <a:moveTo>
                    <a:pt x="3009350" y="3426722"/>
                  </a:moveTo>
                  <a:lnTo>
                    <a:pt x="124460" y="3426722"/>
                  </a:lnTo>
                  <a:cubicBezTo>
                    <a:pt x="55880" y="3426722"/>
                    <a:pt x="0" y="3370842"/>
                    <a:pt x="0" y="33022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302262"/>
                  </a:lnTo>
                  <a:cubicBezTo>
                    <a:pt x="3133810" y="3370842"/>
                    <a:pt x="3077930" y="3426723"/>
                    <a:pt x="3009350" y="3426723"/>
                  </a:cubicBezTo>
                  <a:close/>
                </a:path>
              </a:pathLst>
            </a:custGeom>
            <a:solidFill>
              <a:srgbClr val="C5E6DF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634712" y="5129421"/>
            <a:ext cx="2896254" cy="214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3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 réalise des visualisations exploratoires afin de mieux comprendre la situation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88190" y="3839994"/>
            <a:ext cx="3692252" cy="4037362"/>
            <a:chOff x="0" y="0"/>
            <a:chExt cx="3133810" cy="34267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3810" cy="3426723"/>
            </a:xfrm>
            <a:custGeom>
              <a:avLst/>
              <a:gdLst/>
              <a:ahLst/>
              <a:cxnLst/>
              <a:rect l="l" t="t" r="r" b="b"/>
              <a:pathLst>
                <a:path w="3133810" h="3426723">
                  <a:moveTo>
                    <a:pt x="3009350" y="3426722"/>
                  </a:moveTo>
                  <a:lnTo>
                    <a:pt x="124460" y="3426722"/>
                  </a:lnTo>
                  <a:cubicBezTo>
                    <a:pt x="55880" y="3426722"/>
                    <a:pt x="0" y="3370842"/>
                    <a:pt x="0" y="33022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302262"/>
                  </a:lnTo>
                  <a:cubicBezTo>
                    <a:pt x="3133810" y="3370842"/>
                    <a:pt x="3077930" y="3426723"/>
                    <a:pt x="3009350" y="3426723"/>
                  </a:cubicBezTo>
                  <a:close/>
                </a:path>
              </a:pathLst>
            </a:custGeom>
            <a:solidFill>
              <a:srgbClr val="C5E6DF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814163" y="4193429"/>
            <a:ext cx="2896254" cy="43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8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Aggregation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815397" y="5340873"/>
            <a:ext cx="2896254" cy="83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3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 agrége les données si besoin</a:t>
            </a:r>
          </a:p>
        </p:txBody>
      </p:sp>
      <p:sp>
        <p:nvSpPr>
          <p:cNvPr id="15" name="Freeform 15"/>
          <p:cNvSpPr/>
          <p:nvPr/>
        </p:nvSpPr>
        <p:spPr>
          <a:xfrm rot="-3436835">
            <a:off x="16409550" y="-447898"/>
            <a:ext cx="2641774" cy="2953204"/>
          </a:xfrm>
          <a:custGeom>
            <a:avLst/>
            <a:gdLst/>
            <a:ahLst/>
            <a:cxnLst/>
            <a:rect l="l" t="t" r="r" b="b"/>
            <a:pathLst>
              <a:path w="2641774" h="2953203">
                <a:moveTo>
                  <a:pt x="0" y="0"/>
                </a:moveTo>
                <a:lnTo>
                  <a:pt x="2641774" y="0"/>
                </a:lnTo>
                <a:lnTo>
                  <a:pt x="2641774" y="2953204"/>
                </a:lnTo>
                <a:lnTo>
                  <a:pt x="0" y="29532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grpSp>
        <p:nvGrpSpPr>
          <p:cNvPr id="16" name="Group 16"/>
          <p:cNvGrpSpPr/>
          <p:nvPr/>
        </p:nvGrpSpPr>
        <p:grpSpPr>
          <a:xfrm>
            <a:off x="13567639" y="3839994"/>
            <a:ext cx="3692252" cy="4037362"/>
            <a:chOff x="0" y="0"/>
            <a:chExt cx="3133810" cy="342672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133810" cy="3426723"/>
            </a:xfrm>
            <a:custGeom>
              <a:avLst/>
              <a:gdLst/>
              <a:ahLst/>
              <a:cxnLst/>
              <a:rect l="l" t="t" r="r" b="b"/>
              <a:pathLst>
                <a:path w="3133810" h="3426723">
                  <a:moveTo>
                    <a:pt x="3009350" y="3426722"/>
                  </a:moveTo>
                  <a:lnTo>
                    <a:pt x="124460" y="3426722"/>
                  </a:lnTo>
                  <a:cubicBezTo>
                    <a:pt x="55880" y="3426722"/>
                    <a:pt x="0" y="3370842"/>
                    <a:pt x="0" y="33022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302262"/>
                  </a:lnTo>
                  <a:cubicBezTo>
                    <a:pt x="3133810" y="3370842"/>
                    <a:pt x="3077930" y="3426723"/>
                    <a:pt x="3009350" y="3426723"/>
                  </a:cubicBezTo>
                  <a:close/>
                </a:path>
              </a:pathLst>
            </a:custGeom>
            <a:solidFill>
              <a:srgbClr val="C5E6DF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993612" y="4193432"/>
            <a:ext cx="2896254" cy="89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8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Visualisation finale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93612" y="5340872"/>
            <a:ext cx="2896254" cy="1275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398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 crée les graphs finaux pour le dashboard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90568" y="660810"/>
            <a:ext cx="14094228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Nettoyage et Traitement des données </a:t>
            </a:r>
          </a:p>
        </p:txBody>
      </p:sp>
      <p:sp>
        <p:nvSpPr>
          <p:cNvPr id="21" name="Freeform 21"/>
          <p:cNvSpPr/>
          <p:nvPr/>
        </p:nvSpPr>
        <p:spPr>
          <a:xfrm rot="-540806">
            <a:off x="-241634" y="8658833"/>
            <a:ext cx="2233558" cy="2042287"/>
          </a:xfrm>
          <a:custGeom>
            <a:avLst/>
            <a:gdLst/>
            <a:ahLst/>
            <a:cxnLst/>
            <a:rect l="l" t="t" r="r" b="b"/>
            <a:pathLst>
              <a:path w="2233558" h="2042287">
                <a:moveTo>
                  <a:pt x="0" y="0"/>
                </a:moveTo>
                <a:lnTo>
                  <a:pt x="2233558" y="0"/>
                </a:lnTo>
                <a:lnTo>
                  <a:pt x="2233558" y="2042287"/>
                </a:lnTo>
                <a:lnTo>
                  <a:pt x="0" y="20422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22" name="Freeform 22"/>
          <p:cNvSpPr/>
          <p:nvPr/>
        </p:nvSpPr>
        <p:spPr>
          <a:xfrm rot="806939" flipH="1">
            <a:off x="3" y="-31974"/>
            <a:ext cx="2208514" cy="3595364"/>
          </a:xfrm>
          <a:custGeom>
            <a:avLst/>
            <a:gdLst/>
            <a:ahLst/>
            <a:cxnLst/>
            <a:rect l="l" t="t" r="r" b="b"/>
            <a:pathLst>
              <a:path w="2208513" h="3595364">
                <a:moveTo>
                  <a:pt x="2208513" y="0"/>
                </a:moveTo>
                <a:lnTo>
                  <a:pt x="0" y="0"/>
                </a:lnTo>
                <a:lnTo>
                  <a:pt x="0" y="3595365"/>
                </a:lnTo>
                <a:lnTo>
                  <a:pt x="2208513" y="3595365"/>
                </a:lnTo>
                <a:lnTo>
                  <a:pt x="220851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grpSp>
        <p:nvGrpSpPr>
          <p:cNvPr id="23" name="Group 23"/>
          <p:cNvGrpSpPr/>
          <p:nvPr/>
        </p:nvGrpSpPr>
        <p:grpSpPr>
          <a:xfrm>
            <a:off x="728481" y="3479974"/>
            <a:ext cx="751557" cy="751557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883157" y="3479974"/>
            <a:ext cx="751557" cy="751557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38871" y="3457016"/>
            <a:ext cx="530773" cy="64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2"/>
              </a:lnSpc>
            </a:pPr>
            <a:r>
              <a:rPr lang="en-US" sz="3504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993545" y="3457016"/>
            <a:ext cx="530773" cy="64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2"/>
              </a:lnSpc>
            </a:pPr>
            <a:r>
              <a:rPr lang="en-US" sz="3504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144003" y="3479974"/>
            <a:ext cx="751557" cy="751557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254391" y="3457016"/>
            <a:ext cx="530773" cy="64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2"/>
              </a:lnSpc>
            </a:pPr>
            <a:r>
              <a:rPr lang="en-US" sz="3504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634712" y="4083038"/>
            <a:ext cx="2896254" cy="89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8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Visualisations préliminaire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3432870" y="3497754"/>
            <a:ext cx="751557" cy="751557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3543259" y="3474797"/>
            <a:ext cx="530773" cy="64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2"/>
              </a:lnSpc>
            </a:pPr>
            <a:r>
              <a:rPr lang="en-US" sz="3504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18288000" cy="102870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3" name="Freeform 3"/>
          <p:cNvSpPr/>
          <p:nvPr/>
        </p:nvSpPr>
        <p:spPr>
          <a:xfrm flipH="1">
            <a:off x="-422547" y="8428956"/>
            <a:ext cx="19120450" cy="9073522"/>
          </a:xfrm>
          <a:custGeom>
            <a:avLst/>
            <a:gdLst/>
            <a:ahLst/>
            <a:cxnLst/>
            <a:rect l="l" t="t" r="r" b="b"/>
            <a:pathLst>
              <a:path w="19120450" h="9073522">
                <a:moveTo>
                  <a:pt x="19120450" y="0"/>
                </a:moveTo>
                <a:lnTo>
                  <a:pt x="0" y="0"/>
                </a:lnTo>
                <a:lnTo>
                  <a:pt x="0" y="9073522"/>
                </a:lnTo>
                <a:lnTo>
                  <a:pt x="19120450" y="9073522"/>
                </a:lnTo>
                <a:lnTo>
                  <a:pt x="19120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grpSp>
        <p:nvGrpSpPr>
          <p:cNvPr id="4" name="Group 4"/>
          <p:cNvGrpSpPr/>
          <p:nvPr/>
        </p:nvGrpSpPr>
        <p:grpSpPr>
          <a:xfrm>
            <a:off x="1028701" y="4379840"/>
            <a:ext cx="5089342" cy="3057216"/>
            <a:chOff x="0" y="0"/>
            <a:chExt cx="3469155" cy="20839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9155" cy="2083955"/>
            </a:xfrm>
            <a:custGeom>
              <a:avLst/>
              <a:gdLst/>
              <a:ahLst/>
              <a:cxnLst/>
              <a:rect l="l" t="t" r="r" b="b"/>
              <a:pathLst>
                <a:path w="3469155" h="2083955">
                  <a:moveTo>
                    <a:pt x="3344695" y="2083954"/>
                  </a:moveTo>
                  <a:lnTo>
                    <a:pt x="124460" y="2083954"/>
                  </a:lnTo>
                  <a:cubicBezTo>
                    <a:pt x="55880" y="2083954"/>
                    <a:pt x="0" y="2028074"/>
                    <a:pt x="0" y="1959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1959495"/>
                  </a:lnTo>
                  <a:cubicBezTo>
                    <a:pt x="3469155" y="2028074"/>
                    <a:pt x="3413275" y="2083955"/>
                    <a:pt x="3344695" y="2083955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81706" y="4795218"/>
            <a:ext cx="4319387" cy="43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8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Python - Jupyter Notebook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0754" y="5493472"/>
            <a:ext cx="4292052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Nous avons utilisé des notebook jupyter pour faire l’étude scientique et algorythmique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169958" y="4379840"/>
            <a:ext cx="5089342" cy="3057216"/>
            <a:chOff x="0" y="0"/>
            <a:chExt cx="3469155" cy="20839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69155" cy="2083955"/>
            </a:xfrm>
            <a:custGeom>
              <a:avLst/>
              <a:gdLst/>
              <a:ahLst/>
              <a:cxnLst/>
              <a:rect l="l" t="t" r="r" b="b"/>
              <a:pathLst>
                <a:path w="3469155" h="2083955">
                  <a:moveTo>
                    <a:pt x="3344695" y="2083954"/>
                  </a:moveTo>
                  <a:lnTo>
                    <a:pt x="124460" y="2083954"/>
                  </a:lnTo>
                  <a:cubicBezTo>
                    <a:pt x="55880" y="2083954"/>
                    <a:pt x="0" y="2028074"/>
                    <a:pt x="0" y="1959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1959495"/>
                  </a:lnTo>
                  <a:cubicBezTo>
                    <a:pt x="3469155" y="2028074"/>
                    <a:pt x="3413275" y="2083955"/>
                    <a:pt x="3344695" y="2083955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fr-FR" sz="1801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599333" y="4379840"/>
            <a:ext cx="5089342" cy="3057216"/>
            <a:chOff x="0" y="0"/>
            <a:chExt cx="3469155" cy="20839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69155" cy="2083955"/>
            </a:xfrm>
            <a:custGeom>
              <a:avLst/>
              <a:gdLst/>
              <a:ahLst/>
              <a:cxnLst/>
              <a:rect l="l" t="t" r="r" b="b"/>
              <a:pathLst>
                <a:path w="3469155" h="2083955">
                  <a:moveTo>
                    <a:pt x="3344695" y="2083954"/>
                  </a:moveTo>
                  <a:lnTo>
                    <a:pt x="124460" y="2083954"/>
                  </a:lnTo>
                  <a:cubicBezTo>
                    <a:pt x="55880" y="2083954"/>
                    <a:pt x="0" y="2028074"/>
                    <a:pt x="0" y="1959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1959495"/>
                  </a:lnTo>
                  <a:cubicBezTo>
                    <a:pt x="3469155" y="2028074"/>
                    <a:pt x="3413275" y="2083955"/>
                    <a:pt x="3344695" y="2083955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939213" y="4566617"/>
            <a:ext cx="4313442" cy="89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8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Analyse en Composantes principales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39213" y="5595469"/>
            <a:ext cx="4313442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Nous avons utilisé l’ACP pour trouver la correlation entre les differentes composantes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00612" y="4777439"/>
            <a:ext cx="4405685" cy="43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8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Numpy, matplotlib pandas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88507" y="5366869"/>
            <a:ext cx="4332610" cy="1808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Nous avons utilisé numpy et pandas pour le traitement des données et nous avons utilisé matplotlib pour la visualisation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3" y="1019178"/>
            <a:ext cx="16230601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Etude scientifique et algorithmique</a:t>
            </a:r>
          </a:p>
        </p:txBody>
      </p:sp>
      <p:sp>
        <p:nvSpPr>
          <p:cNvPr id="17" name="Freeform 17"/>
          <p:cNvSpPr/>
          <p:nvPr/>
        </p:nvSpPr>
        <p:spPr>
          <a:xfrm rot="-1228794">
            <a:off x="747951" y="-311032"/>
            <a:ext cx="2466715" cy="1744638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39"/>
                </a:lnTo>
                <a:lnTo>
                  <a:pt x="0" y="17446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18" name="Freeform 18"/>
          <p:cNvSpPr/>
          <p:nvPr/>
        </p:nvSpPr>
        <p:spPr>
          <a:xfrm rot="1190709">
            <a:off x="15077702" y="-454183"/>
            <a:ext cx="2466715" cy="1744638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19" name="Freeform 19"/>
          <p:cNvSpPr/>
          <p:nvPr/>
        </p:nvSpPr>
        <p:spPr>
          <a:xfrm rot="-1228794">
            <a:off x="-1656223" y="1709199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20" name="Freeform 20"/>
          <p:cNvSpPr/>
          <p:nvPr/>
        </p:nvSpPr>
        <p:spPr>
          <a:xfrm rot="1190709">
            <a:off x="17481873" y="1699705"/>
            <a:ext cx="2466715" cy="1744638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18288000" cy="102870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3" name="TextBox 3"/>
          <p:cNvSpPr txBox="1"/>
          <p:nvPr/>
        </p:nvSpPr>
        <p:spPr>
          <a:xfrm>
            <a:off x="2349919" y="3176017"/>
            <a:ext cx="809258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2700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Les films plus longs reçoivent des notes d'utilisateurs plus élevées que les films plus courts</a:t>
            </a:r>
          </a:p>
          <a:p>
            <a:pPr>
              <a:lnSpc>
                <a:spcPts val="3241"/>
              </a:lnSpc>
            </a:pPr>
            <a:endParaRPr lang="en-US" sz="2700" b="1">
              <a:solidFill>
                <a:srgbClr val="174076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234309" y="3263887"/>
            <a:ext cx="771998" cy="77199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47702" y="3234402"/>
            <a:ext cx="545211" cy="66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9917" y="4309629"/>
            <a:ext cx="7322748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4"/>
              </a:lnSpc>
            </a:pPr>
            <a:r>
              <a:rPr lang="en-US" sz="2700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Les budgets de production plus élevés conduisent à des recettes plus élevées</a:t>
            </a:r>
          </a:p>
          <a:p>
            <a:pPr marL="0" lvl="1">
              <a:lnSpc>
                <a:spcPts val="2754"/>
              </a:lnSpc>
            </a:pPr>
            <a:endParaRPr lang="en-US" sz="2700" b="1">
              <a:solidFill>
                <a:srgbClr val="174076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234309" y="4271529"/>
            <a:ext cx="771998" cy="77199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47702" y="4242045"/>
            <a:ext cx="545211" cy="66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49917" y="6553404"/>
            <a:ext cx="882377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2700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Les films qui ont les plus de revenu ont les meilleurs notes</a:t>
            </a:r>
          </a:p>
          <a:p>
            <a:pPr marL="0" lvl="1">
              <a:lnSpc>
                <a:spcPts val="3241"/>
              </a:lnSpc>
            </a:pPr>
            <a:endParaRPr lang="en-US" sz="2700" b="1">
              <a:solidFill>
                <a:srgbClr val="174076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234309" y="6557154"/>
            <a:ext cx="771998" cy="77199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47702" y="6527673"/>
            <a:ext cx="545211" cy="66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</a:p>
        </p:txBody>
      </p:sp>
      <p:sp>
        <p:nvSpPr>
          <p:cNvPr id="15" name="Freeform 15"/>
          <p:cNvSpPr/>
          <p:nvPr/>
        </p:nvSpPr>
        <p:spPr>
          <a:xfrm rot="7966260" flipH="1">
            <a:off x="9058964" y="4099501"/>
            <a:ext cx="15296674" cy="7258967"/>
          </a:xfrm>
          <a:custGeom>
            <a:avLst/>
            <a:gdLst/>
            <a:ahLst/>
            <a:cxnLst/>
            <a:rect l="l" t="t" r="r" b="b"/>
            <a:pathLst>
              <a:path w="15296673" h="7258967">
                <a:moveTo>
                  <a:pt x="15296673" y="0"/>
                </a:moveTo>
                <a:lnTo>
                  <a:pt x="0" y="0"/>
                </a:lnTo>
                <a:lnTo>
                  <a:pt x="0" y="7258967"/>
                </a:lnTo>
                <a:lnTo>
                  <a:pt x="15296673" y="7258967"/>
                </a:lnTo>
                <a:lnTo>
                  <a:pt x="1529667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16" name="Freeform 16"/>
          <p:cNvSpPr/>
          <p:nvPr/>
        </p:nvSpPr>
        <p:spPr>
          <a:xfrm>
            <a:off x="11173693" y="1028700"/>
            <a:ext cx="6733308" cy="8229600"/>
          </a:xfrm>
          <a:custGeom>
            <a:avLst/>
            <a:gdLst/>
            <a:ahLst/>
            <a:cxnLst/>
            <a:rect l="l" t="t" r="r" b="b"/>
            <a:pathLst>
              <a:path w="6733309" h="8229600">
                <a:moveTo>
                  <a:pt x="0" y="0"/>
                </a:moveTo>
                <a:lnTo>
                  <a:pt x="6733309" y="0"/>
                </a:lnTo>
                <a:lnTo>
                  <a:pt x="67333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17" name="TextBox 17"/>
          <p:cNvSpPr txBox="1"/>
          <p:nvPr/>
        </p:nvSpPr>
        <p:spPr>
          <a:xfrm>
            <a:off x="2349917" y="5350552"/>
            <a:ext cx="882377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1"/>
              </a:lnSpc>
            </a:pPr>
            <a:r>
              <a:rPr lang="en-US" sz="2700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Les films en langue non anglaise ont des revenus  inférieurs à ceux des films en langue anglaise.</a:t>
            </a:r>
          </a:p>
          <a:p>
            <a:pPr marL="0" lvl="1">
              <a:lnSpc>
                <a:spcPts val="3241"/>
              </a:lnSpc>
            </a:pPr>
            <a:endParaRPr lang="en-US" sz="2700" b="1">
              <a:solidFill>
                <a:srgbClr val="174076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234309" y="5361953"/>
            <a:ext cx="771998" cy="771998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47702" y="5332468"/>
            <a:ext cx="545211" cy="66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20304" y="1842519"/>
            <a:ext cx="8273291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Hypothèses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49917" y="7754028"/>
            <a:ext cx="8823774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3241"/>
              </a:lnSpc>
            </a:pPr>
            <a:r>
              <a:rPr lang="en-US" sz="2700" b="1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Les films avec le plus de notes utilisateurs ont des revenus plus élevés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234309" y="7757778"/>
            <a:ext cx="771998" cy="771998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fr-FR" sz="1801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47702" y="7728297"/>
            <a:ext cx="545211" cy="66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18288000" cy="102870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3" name="Freeform 3"/>
          <p:cNvSpPr/>
          <p:nvPr/>
        </p:nvSpPr>
        <p:spPr>
          <a:xfrm rot="5400000" flipH="1">
            <a:off x="13284597" y="2656254"/>
            <a:ext cx="10287001" cy="4881650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10287000" y="0"/>
                </a:moveTo>
                <a:lnTo>
                  <a:pt x="0" y="0"/>
                </a:lnTo>
                <a:lnTo>
                  <a:pt x="0" y="4881649"/>
                </a:lnTo>
                <a:lnTo>
                  <a:pt x="10287000" y="4881649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-6158669" y="2656253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10287000" y="4881649"/>
                </a:moveTo>
                <a:lnTo>
                  <a:pt x="0" y="4881649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488164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5" name="Freeform 5"/>
          <p:cNvSpPr/>
          <p:nvPr/>
        </p:nvSpPr>
        <p:spPr>
          <a:xfrm>
            <a:off x="1028701" y="3697609"/>
            <a:ext cx="7153300" cy="6214428"/>
          </a:xfrm>
          <a:custGeom>
            <a:avLst/>
            <a:gdLst/>
            <a:ahLst/>
            <a:cxnLst/>
            <a:rect l="l" t="t" r="r" b="b"/>
            <a:pathLst>
              <a:path w="7153299" h="6214429">
                <a:moveTo>
                  <a:pt x="0" y="0"/>
                </a:moveTo>
                <a:lnTo>
                  <a:pt x="7153299" y="0"/>
                </a:lnTo>
                <a:lnTo>
                  <a:pt x="7153299" y="6214429"/>
                </a:lnTo>
                <a:lnTo>
                  <a:pt x="0" y="6214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fr-FR" sz="1801"/>
          </a:p>
        </p:txBody>
      </p:sp>
      <p:sp>
        <p:nvSpPr>
          <p:cNvPr id="6" name="Freeform 6"/>
          <p:cNvSpPr/>
          <p:nvPr/>
        </p:nvSpPr>
        <p:spPr>
          <a:xfrm>
            <a:off x="10126531" y="3697609"/>
            <a:ext cx="7132773" cy="6214428"/>
          </a:xfrm>
          <a:custGeom>
            <a:avLst/>
            <a:gdLst/>
            <a:ahLst/>
            <a:cxnLst/>
            <a:rect l="l" t="t" r="r" b="b"/>
            <a:pathLst>
              <a:path w="7132773" h="6214429">
                <a:moveTo>
                  <a:pt x="0" y="0"/>
                </a:moveTo>
                <a:lnTo>
                  <a:pt x="7132773" y="0"/>
                </a:lnTo>
                <a:lnTo>
                  <a:pt x="7132773" y="6214429"/>
                </a:lnTo>
                <a:lnTo>
                  <a:pt x="0" y="62144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fr-FR" sz="1801"/>
          </a:p>
        </p:txBody>
      </p:sp>
      <p:sp>
        <p:nvSpPr>
          <p:cNvPr id="7" name="Freeform 7"/>
          <p:cNvSpPr/>
          <p:nvPr/>
        </p:nvSpPr>
        <p:spPr>
          <a:xfrm rot="-1821854">
            <a:off x="-939784" y="-1816518"/>
            <a:ext cx="2537312" cy="3540191"/>
          </a:xfrm>
          <a:custGeom>
            <a:avLst/>
            <a:gdLst/>
            <a:ahLst/>
            <a:cxnLst/>
            <a:rect l="l" t="t" r="r" b="b"/>
            <a:pathLst>
              <a:path w="2537312" h="3540191">
                <a:moveTo>
                  <a:pt x="0" y="0"/>
                </a:moveTo>
                <a:lnTo>
                  <a:pt x="2537312" y="0"/>
                </a:lnTo>
                <a:lnTo>
                  <a:pt x="2537312" y="3540191"/>
                </a:lnTo>
                <a:lnTo>
                  <a:pt x="0" y="35401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8" name="Freeform 8"/>
          <p:cNvSpPr/>
          <p:nvPr/>
        </p:nvSpPr>
        <p:spPr>
          <a:xfrm>
            <a:off x="16644771" y="0"/>
            <a:ext cx="2050117" cy="1501660"/>
          </a:xfrm>
          <a:custGeom>
            <a:avLst/>
            <a:gdLst/>
            <a:ahLst/>
            <a:cxnLst/>
            <a:rect l="l" t="t" r="r" b="b"/>
            <a:pathLst>
              <a:path w="2050118" h="1501660">
                <a:moveTo>
                  <a:pt x="0" y="0"/>
                </a:moveTo>
                <a:lnTo>
                  <a:pt x="2050118" y="0"/>
                </a:lnTo>
                <a:lnTo>
                  <a:pt x="2050118" y="1501660"/>
                </a:lnTo>
                <a:lnTo>
                  <a:pt x="0" y="15016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9" name="TextBox 9"/>
          <p:cNvSpPr txBox="1"/>
          <p:nvPr/>
        </p:nvSpPr>
        <p:spPr>
          <a:xfrm>
            <a:off x="547699" y="2036442"/>
            <a:ext cx="8115300" cy="110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29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Les films plus longs reçoivent des notes d'utilisateurs plus élevées que les films plus courts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35205" y="1152529"/>
            <a:ext cx="594028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Hypothèse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92299" y="1021082"/>
            <a:ext cx="760123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Hypothèse 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24088" y="2040258"/>
            <a:ext cx="6137659" cy="110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29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Les films qui ont les plus de revenu ont les meilleurs notes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C5E5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03A58557-6915-80A2-9144-1EBBE387B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45" y="0"/>
            <a:ext cx="7272909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6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"/>
            <a:ext cx="18288000" cy="102870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3" name="Freeform 3"/>
          <p:cNvSpPr/>
          <p:nvPr/>
        </p:nvSpPr>
        <p:spPr>
          <a:xfrm rot="5400000" flipH="1" flipV="1">
            <a:off x="-3130480" y="2643431"/>
            <a:ext cx="11031239" cy="5234824"/>
          </a:xfrm>
          <a:custGeom>
            <a:avLst/>
            <a:gdLst/>
            <a:ahLst/>
            <a:cxnLst/>
            <a:rect l="l" t="t" r="r" b="b"/>
            <a:pathLst>
              <a:path w="11031239" h="5234824">
                <a:moveTo>
                  <a:pt x="11031239" y="5234825"/>
                </a:moveTo>
                <a:lnTo>
                  <a:pt x="0" y="5234825"/>
                </a:lnTo>
                <a:lnTo>
                  <a:pt x="0" y="0"/>
                </a:lnTo>
                <a:lnTo>
                  <a:pt x="11031239" y="0"/>
                </a:lnTo>
                <a:lnTo>
                  <a:pt x="11031239" y="523482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4" name="TextBox 4"/>
          <p:cNvSpPr txBox="1"/>
          <p:nvPr/>
        </p:nvSpPr>
        <p:spPr>
          <a:xfrm>
            <a:off x="2389630" y="4219575"/>
            <a:ext cx="8273291" cy="2210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998"/>
              </a:lnSpc>
              <a:spcBef>
                <a:spcPct val="0"/>
              </a:spcBef>
            </a:pPr>
            <a:r>
              <a:rPr lang="en-US" sz="14999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Merci</a:t>
            </a:r>
          </a:p>
        </p:txBody>
      </p:sp>
      <p:sp>
        <p:nvSpPr>
          <p:cNvPr id="5" name="Freeform 5"/>
          <p:cNvSpPr/>
          <p:nvPr/>
        </p:nvSpPr>
        <p:spPr>
          <a:xfrm rot="-2052242">
            <a:off x="13171926" y="5538773"/>
            <a:ext cx="5842398" cy="4387666"/>
          </a:xfrm>
          <a:custGeom>
            <a:avLst/>
            <a:gdLst/>
            <a:ahLst/>
            <a:cxnLst/>
            <a:rect l="l" t="t" r="r" b="b"/>
            <a:pathLst>
              <a:path w="5842399" h="4387665">
                <a:moveTo>
                  <a:pt x="0" y="0"/>
                </a:moveTo>
                <a:lnTo>
                  <a:pt x="5842399" y="0"/>
                </a:lnTo>
                <a:lnTo>
                  <a:pt x="5842399" y="4387665"/>
                </a:lnTo>
                <a:lnTo>
                  <a:pt x="0" y="43876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  <p:sp>
        <p:nvSpPr>
          <p:cNvPr id="6" name="Freeform 6"/>
          <p:cNvSpPr/>
          <p:nvPr/>
        </p:nvSpPr>
        <p:spPr>
          <a:xfrm rot="1885362" flipH="1">
            <a:off x="13851577" y="208661"/>
            <a:ext cx="4251925" cy="3193212"/>
          </a:xfrm>
          <a:custGeom>
            <a:avLst/>
            <a:gdLst/>
            <a:ahLst/>
            <a:cxnLst/>
            <a:rect l="l" t="t" r="r" b="b"/>
            <a:pathLst>
              <a:path w="4251926" h="3193213">
                <a:moveTo>
                  <a:pt x="4251926" y="0"/>
                </a:moveTo>
                <a:lnTo>
                  <a:pt x="0" y="0"/>
                </a:lnTo>
                <a:lnTo>
                  <a:pt x="0" y="3193213"/>
                </a:lnTo>
                <a:lnTo>
                  <a:pt x="4251926" y="3193213"/>
                </a:lnTo>
                <a:lnTo>
                  <a:pt x="425192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180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263</Words>
  <Application>Microsoft Office PowerPoint</Application>
  <PresentationFormat>Personnalisé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Glacial Indifference</vt:lpstr>
      <vt:lpstr>Yeseva One</vt:lpstr>
      <vt:lpstr>Glacial Indifference Bold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Media Documentary Film Conventions Presentation in White Red Illustrative Style</dc:title>
  <cp:lastModifiedBy>Mile RISTOVSKI</cp:lastModifiedBy>
  <cp:revision>2</cp:revision>
  <dcterms:created xsi:type="dcterms:W3CDTF">2006-08-16T00:00:00Z</dcterms:created>
  <dcterms:modified xsi:type="dcterms:W3CDTF">2025-01-10T12:30:26Z</dcterms:modified>
  <dc:identifier>DAGbxh-YMx0</dc:identifier>
</cp:coreProperties>
</file>