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4" r:id="rId3"/>
    <p:sldId id="261" r:id="rId4"/>
    <p:sldId id="257" r:id="rId5"/>
    <p:sldId id="259" r:id="rId6"/>
    <p:sldId id="263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65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1D37F-4C48-4D2E-9F05-CE6A13CC846E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4F7B9-65F8-48C6-96AB-D03372F6D7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05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4F7B9-65F8-48C6-96AB-D03372F6D7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71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9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2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7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19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7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8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35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92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7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9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0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5DDB-903B-4AB6-A056-D2D57A4A941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4D93-6FDF-419A-BF11-D91CB885B4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25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blakemorgan/2018/01/09/the-top-5-trends-in-customer-experience-for-healthcare/#19398d5923e6" TargetMode="External"/><Relationship Id="rId2" Type="http://schemas.openxmlformats.org/officeDocument/2006/relationships/hyperlink" Target="https://www.forbes.com/sites/brucejapsen/2017/03/19/doctor-wait-times-soar-amid-trumpcare-debate/#113483e62e7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AI</a:t>
            </a:r>
            <a:r>
              <a:rPr lang="en-US" b="1" baseline="30000" dirty="0" smtClean="0"/>
              <a:t>2</a:t>
            </a:r>
            <a:r>
              <a:rPr lang="en-US" b="1" dirty="0" smtClean="0"/>
              <a:t> – Smart lung diagnosis and personalized follow-up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435280" cy="637387"/>
          </a:xfrm>
        </p:spPr>
        <p:txBody>
          <a:bodyPr>
            <a:normAutofit lnSpcReduction="10000"/>
          </a:bodyPr>
          <a:lstStyle/>
          <a:p>
            <a:r>
              <a:rPr lang="en-GB" sz="1800" b="1" dirty="0" smtClean="0"/>
              <a:t>Hard to get: </a:t>
            </a:r>
            <a:r>
              <a:rPr lang="en-GB" sz="1800" dirty="0" smtClean="0"/>
              <a:t>Patients </a:t>
            </a:r>
            <a:r>
              <a:rPr lang="en-GB" sz="1800" dirty="0"/>
              <a:t>are </a:t>
            </a:r>
            <a:r>
              <a:rPr lang="en-GB" sz="1800" dirty="0" smtClean="0"/>
              <a:t>waiting up to </a:t>
            </a:r>
            <a:r>
              <a:rPr lang="en-GB" sz="1800" b="1" dirty="0" smtClean="0"/>
              <a:t>52 days</a:t>
            </a:r>
            <a:r>
              <a:rPr lang="en-GB" sz="1800" dirty="0" smtClean="0"/>
              <a:t> </a:t>
            </a:r>
            <a:r>
              <a:rPr lang="en-GB" sz="1800" dirty="0"/>
              <a:t>to schedule an appointment with a doctor</a:t>
            </a:r>
            <a:r>
              <a:rPr lang="en-GB" sz="1800" dirty="0" smtClean="0"/>
              <a:t>”</a:t>
            </a:r>
            <a:r>
              <a:rPr lang="en-GB" sz="1800" baseline="30000" dirty="0" smtClean="0"/>
              <a:t> (1)</a:t>
            </a:r>
            <a:endParaRPr lang="en-GB" sz="1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02608"/>
            <a:ext cx="465981" cy="31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2218719"/>
            <a:ext cx="8435280" cy="95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smtClean="0"/>
              <a:t>Hard to tell</a:t>
            </a:r>
            <a:r>
              <a:rPr lang="en-GB" sz="1800" dirty="0" smtClean="0"/>
              <a:t>: </a:t>
            </a:r>
            <a:r>
              <a:rPr lang="en-US" sz="1800" dirty="0" smtClean="0"/>
              <a:t>A 20-year literature review in 2001 suggested the level of error for clinically significant or major error in radiology is in the range </a:t>
            </a:r>
            <a:r>
              <a:rPr lang="en-US" sz="1800" b="1" dirty="0" smtClean="0"/>
              <a:t>2-20%</a:t>
            </a:r>
            <a:r>
              <a:rPr lang="en-US" sz="1800" dirty="0" smtClean="0"/>
              <a:t> and varies depending on the radiological investigation</a:t>
            </a:r>
            <a:r>
              <a:rPr lang="en-US" sz="1800" baseline="30000" dirty="0" smtClean="0"/>
              <a:t>(2)</a:t>
            </a:r>
            <a:endParaRPr lang="en-US" sz="1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3429000"/>
            <a:ext cx="8435280" cy="104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The higher efficiency provided by AI </a:t>
            </a:r>
            <a:r>
              <a:rPr lang="en-US" sz="1800" dirty="0" smtClean="0"/>
              <a:t>will allow radiologists to perform </a:t>
            </a:r>
            <a:r>
              <a:rPr lang="en-US" sz="1800" b="1" dirty="0" smtClean="0"/>
              <a:t>more value-added tasks, </a:t>
            </a:r>
            <a:r>
              <a:rPr lang="en-US" sz="1800" dirty="0" smtClean="0"/>
              <a:t>becoming more visible to patients and playing a vital role in multidisciplinary clinical teams</a:t>
            </a:r>
            <a:r>
              <a:rPr lang="en-US" sz="1800" baseline="30000" dirty="0" smtClean="0"/>
              <a:t>(3)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4618204"/>
            <a:ext cx="8435280" cy="104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Among </a:t>
            </a:r>
            <a:r>
              <a:rPr lang="en-US" sz="1800" b="1" dirty="0"/>
              <a:t>top five top trends for healthcare customer </a:t>
            </a:r>
            <a:r>
              <a:rPr lang="en-US" sz="1800" b="1" dirty="0" smtClean="0"/>
              <a:t>experience</a:t>
            </a:r>
            <a:r>
              <a:rPr lang="en-US" sz="1800" baseline="30000" dirty="0" smtClean="0"/>
              <a:t>(4)</a:t>
            </a:r>
            <a:endParaRPr lang="en-US" sz="1800" b="1" dirty="0"/>
          </a:p>
          <a:p>
            <a:pPr lvl="1"/>
            <a:r>
              <a:rPr lang="en-US" sz="1800" b="1" dirty="0"/>
              <a:t>Patient Personalization</a:t>
            </a:r>
            <a:endParaRPr lang="en-US" sz="1800" dirty="0"/>
          </a:p>
          <a:p>
            <a:pPr lvl="1"/>
            <a:r>
              <a:rPr lang="en-US" sz="1800" dirty="0"/>
              <a:t>Hospitals Using </a:t>
            </a:r>
            <a:r>
              <a:rPr lang="en-US" sz="1800" b="1" dirty="0"/>
              <a:t>Smart Technology</a:t>
            </a:r>
          </a:p>
          <a:p>
            <a:endParaRPr lang="en-US" sz="1800" dirty="0"/>
          </a:p>
          <a:p>
            <a:endParaRPr lang="en-US" sz="1800" baseline="30000" dirty="0"/>
          </a:p>
          <a:p>
            <a:endParaRPr lang="fr-FR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2907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AI</a:t>
            </a:r>
            <a:r>
              <a:rPr lang="en-US" b="1" baseline="30000" dirty="0"/>
              <a:t>2</a:t>
            </a:r>
            <a:r>
              <a:rPr lang="en-US" b="1" dirty="0"/>
              <a:t> – </a:t>
            </a:r>
            <a:r>
              <a:rPr lang="en-US" b="1" dirty="0" smtClean="0"/>
              <a:t>Smart </a:t>
            </a:r>
            <a:r>
              <a:rPr lang="en-US" b="1" dirty="0"/>
              <a:t>lung diagnosis and personalized follow-up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75321" y="1877923"/>
            <a:ext cx="8201135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</a:t>
            </a:r>
            <a:r>
              <a:rPr lang="en-US" sz="2400" b="1" dirty="0" smtClean="0">
                <a:solidFill>
                  <a:schemeClr val="bg1"/>
                </a:solidFill>
              </a:rPr>
              <a:t>to enable radiologists to focus on more value-added core responsibilities, while leveraging a smart connected hospital?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2860159"/>
            <a:ext cx="5400600" cy="38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heroinn\Downloads\doctor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21" y="2169368"/>
            <a:ext cx="1031063" cy="10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3118"/>
            <a:ext cx="1767262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2771800" y="2247784"/>
            <a:ext cx="864096" cy="4055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Edema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6200000">
            <a:off x="2159994" y="2166460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689273" y="372771"/>
            <a:ext cx="342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 diagnostic:</a:t>
            </a:r>
            <a:r>
              <a:rPr lang="en-US" dirty="0" smtClean="0"/>
              <a:t> detection up to 14 different diseases from x-rays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347" y="3059668"/>
            <a:ext cx="3672000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Automated </a:t>
            </a:r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iagnostic assistance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557" y="349120"/>
            <a:ext cx="3696006" cy="30798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767866" y="3652261"/>
            <a:ext cx="333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Prioritization between X-rays results </a:t>
            </a:r>
            <a:r>
              <a:rPr lang="en-US" dirty="0" smtClean="0"/>
              <a:t>and</a:t>
            </a:r>
            <a:r>
              <a:rPr lang="en-US" b="1" dirty="0" smtClean="0"/>
              <a:t> smart planning of specialists’ calendars</a:t>
            </a:r>
            <a:endParaRPr lang="en-US" b="1" dirty="0"/>
          </a:p>
        </p:txBody>
      </p:sp>
      <p:pic>
        <p:nvPicPr>
          <p:cNvPr id="2050" name="Picture 2" descr="C:\Users\heroinn\Downloads\wall-calend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74" y="4859942"/>
            <a:ext cx="1258061" cy="125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eroinn\Downloads\numbered-inform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70" y="4799925"/>
            <a:ext cx="1378096" cy="1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09710" y="3659768"/>
            <a:ext cx="3696006" cy="3081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433716" y="6370602"/>
            <a:ext cx="3672000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Administrative workflow assistance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9" name="Picture 2" descr="C:\Users\heroinn\Downloads\dermatolog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48" y="3651290"/>
            <a:ext cx="900207" cy="9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5077511" y="1926974"/>
            <a:ext cx="3696006" cy="307988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6372200" y="2147079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Optimisation of </a:t>
            </a:r>
            <a:r>
              <a:rPr lang="en-US" dirty="0" smtClean="0">
                <a:solidFill>
                  <a:srgbClr val="0070C0"/>
                </a:solidFill>
              </a:rPr>
              <a:t>pulmonologist </a:t>
            </a:r>
            <a:r>
              <a:rPr lang="en-US" dirty="0">
                <a:solidFill>
                  <a:srgbClr val="0070C0"/>
                </a:solidFill>
              </a:rPr>
              <a:t>‘s </a:t>
            </a:r>
            <a:r>
              <a:rPr lang="en-US" dirty="0" smtClean="0">
                <a:solidFill>
                  <a:srgbClr val="0070C0"/>
                </a:solidFill>
              </a:rPr>
              <a:t>calendar, matching patients 'needs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en-029" dirty="0">
                <a:solidFill>
                  <a:srgbClr val="0070C0"/>
                </a:solidFill>
                <a:sym typeface="Wingdings"/>
              </a:rPr>
              <a:t>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2200" y="3778227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dirty="0" smtClean="0">
                <a:solidFill>
                  <a:srgbClr val="0070C0"/>
                </a:solidFill>
              </a:rPr>
              <a:t>Faster and more accurate diagnosis and treatment </a:t>
            </a:r>
            <a:r>
              <a:rPr lang="en-029" dirty="0" smtClean="0">
                <a:solidFill>
                  <a:srgbClr val="0070C0"/>
                </a:solidFill>
                <a:sym typeface="Wingdings"/>
              </a:rPr>
              <a:t>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355976" y="3140968"/>
            <a:ext cx="489204" cy="75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73" y="4148"/>
            <a:ext cx="1543304" cy="108853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20268739">
            <a:off x="205262" y="176662"/>
            <a:ext cx="468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AI</a:t>
            </a:r>
            <a:r>
              <a:rPr lang="fr-FR" baseline="30000" dirty="0" smtClean="0"/>
              <a:t>1</a:t>
            </a:r>
            <a:endParaRPr lang="fr-FR" baseline="30000" dirty="0"/>
          </a:p>
        </p:txBody>
      </p:sp>
      <p:sp>
        <p:nvSpPr>
          <p:cNvPr id="40" name="TextBox 39"/>
          <p:cNvSpPr txBox="1"/>
          <p:nvPr/>
        </p:nvSpPr>
        <p:spPr>
          <a:xfrm rot="20268739">
            <a:off x="231923" y="3633046"/>
            <a:ext cx="468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AI</a:t>
            </a:r>
            <a:r>
              <a:rPr lang="fr-FR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23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/>
          <p:nvPr/>
        </p:nvCxnSpPr>
        <p:spPr>
          <a:xfrm>
            <a:off x="2257962" y="5373216"/>
            <a:ext cx="649050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41938" y="4193378"/>
            <a:ext cx="649050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>
            <a:off x="1969930" y="2933888"/>
            <a:ext cx="6490502" cy="0"/>
          </a:xfrm>
          <a:prstGeom prst="straightConnector1">
            <a:avLst/>
          </a:prstGeom>
          <a:ln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eroinn\Downloads\dermatolog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30" y="242096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eroinn\Downloads\dermatolog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9" y="36451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eroinn\Downloads\dermatolog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8" y="48692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132936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Patient A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4397" y="3347780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Patient B</a:t>
            </a:r>
            <a:endParaRPr lang="fr-F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66" y="4571916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Patient C</a:t>
            </a:r>
            <a:endParaRPr lang="fr-FR" b="1" dirty="0"/>
          </a:p>
        </p:txBody>
      </p:sp>
      <p:sp>
        <p:nvSpPr>
          <p:cNvPr id="17" name="Curved Down Arrow 16"/>
          <p:cNvSpPr/>
          <p:nvPr/>
        </p:nvSpPr>
        <p:spPr>
          <a:xfrm>
            <a:off x="1557423" y="2158414"/>
            <a:ext cx="2006465" cy="2624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27" name="Picture 3" descr="C:\Users\heroinn\Downloads\doctor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1" y="1124744"/>
            <a:ext cx="841148" cy="8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213930" y="2753888"/>
            <a:ext cx="75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1</a:t>
            </a:r>
            <a:endParaRPr lang="fr-FR" dirty="0"/>
          </a:p>
        </p:txBody>
      </p:sp>
      <p:sp>
        <p:nvSpPr>
          <p:cNvPr id="22" name="Rounded Rectangle 21"/>
          <p:cNvSpPr/>
          <p:nvPr/>
        </p:nvSpPr>
        <p:spPr>
          <a:xfrm>
            <a:off x="1314799" y="4005104"/>
            <a:ext cx="75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2</a:t>
            </a:r>
            <a:endParaRPr lang="fr-FR" dirty="0"/>
          </a:p>
        </p:txBody>
      </p:sp>
      <p:sp>
        <p:nvSpPr>
          <p:cNvPr id="23" name="Rounded Rectangle 22"/>
          <p:cNvSpPr/>
          <p:nvPr/>
        </p:nvSpPr>
        <p:spPr>
          <a:xfrm>
            <a:off x="1511744" y="5208343"/>
            <a:ext cx="75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3</a:t>
            </a:r>
            <a:endParaRPr lang="fr-FR" dirty="0"/>
          </a:p>
        </p:txBody>
      </p:sp>
      <p:sp>
        <p:nvSpPr>
          <p:cNvPr id="30" name="Rounded Rectangle 29"/>
          <p:cNvSpPr/>
          <p:nvPr/>
        </p:nvSpPr>
        <p:spPr>
          <a:xfrm>
            <a:off x="3202128" y="2780968"/>
            <a:ext cx="183600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40 - Radio 1  </a:t>
            </a:r>
            <a:endParaRPr lang="fr-FR" dirty="0"/>
          </a:p>
        </p:txBody>
      </p:sp>
      <p:sp>
        <p:nvSpPr>
          <p:cNvPr id="31" name="Rounded Rectangle 30"/>
          <p:cNvSpPr/>
          <p:nvPr/>
        </p:nvSpPr>
        <p:spPr>
          <a:xfrm>
            <a:off x="3351672" y="4005104"/>
            <a:ext cx="186840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45 - Radio 2  </a:t>
            </a:r>
            <a:endParaRPr lang="fr-FR" dirty="0"/>
          </a:p>
        </p:txBody>
      </p:sp>
      <p:sp>
        <p:nvSpPr>
          <p:cNvPr id="32" name="Rounded Rectangle 31"/>
          <p:cNvSpPr/>
          <p:nvPr/>
        </p:nvSpPr>
        <p:spPr>
          <a:xfrm>
            <a:off x="2705318" y="5201059"/>
            <a:ext cx="186840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35 - Radio 3  </a:t>
            </a:r>
            <a:endParaRPr lang="fr-FR" dirty="0"/>
          </a:p>
        </p:txBody>
      </p:sp>
      <p:sp>
        <p:nvSpPr>
          <p:cNvPr id="34" name="Curved Down Arrow 33"/>
          <p:cNvSpPr/>
          <p:nvPr/>
        </p:nvSpPr>
        <p:spPr>
          <a:xfrm>
            <a:off x="4932040" y="2158414"/>
            <a:ext cx="1693919" cy="2623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3718" y="1137518"/>
            <a:ext cx="417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Pulmonologist interprets X-rays results and initiate follow-up exams / appointment depending on her availability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205748" y="2753888"/>
            <a:ext cx="864000" cy="3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60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084168" y="4005104"/>
            <a:ext cx="864000" cy="3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56</a:t>
            </a:r>
            <a:endParaRPr lang="fr-FR" dirty="0"/>
          </a:p>
        </p:txBody>
      </p:sp>
      <p:sp>
        <p:nvSpPr>
          <p:cNvPr id="39" name="Rounded Rectangle 38"/>
          <p:cNvSpPr/>
          <p:nvPr/>
        </p:nvSpPr>
        <p:spPr>
          <a:xfrm>
            <a:off x="7308400" y="5208343"/>
            <a:ext cx="864000" cy="3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75</a:t>
            </a:r>
            <a:endParaRPr lang="fr-FR" dirty="0"/>
          </a:p>
        </p:txBody>
      </p:sp>
      <p:sp>
        <p:nvSpPr>
          <p:cNvPr id="20" name="Explosion 1 19"/>
          <p:cNvSpPr/>
          <p:nvPr/>
        </p:nvSpPr>
        <p:spPr>
          <a:xfrm>
            <a:off x="7956376" y="4823846"/>
            <a:ext cx="648072" cy="626408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3491880" y="5682952"/>
            <a:ext cx="5256584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Patient C had the most serious illness, and would have benefited from being seen 2 weeks before, instead of Patient A (who suffer from a less serious disease)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99088" y="1137518"/>
            <a:ext cx="196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ulmonologist sees her patients and ask for X-rays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20982" y="2560059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4A7EBB"/>
                </a:solidFill>
              </a:rPr>
              <a:t>Patient’s journey</a:t>
            </a:r>
            <a:endParaRPr lang="en-US" i="1" dirty="0">
              <a:solidFill>
                <a:srgbClr val="4A7EBB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73" y="4148"/>
            <a:ext cx="1543304" cy="10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/>
          <p:nvPr/>
        </p:nvCxnSpPr>
        <p:spPr>
          <a:xfrm>
            <a:off x="2257962" y="5373216"/>
            <a:ext cx="649050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41938" y="4193378"/>
            <a:ext cx="649050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>
            <a:off x="1969930" y="2933888"/>
            <a:ext cx="649050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eroinn\Downloads\dermatolog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30" y="242096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eroinn\Downloads\dermatolog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9" y="36451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eroinn\Downloads\dermatolog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8" y="48692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132936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Patient A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4397" y="3347780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Patient B</a:t>
            </a:r>
            <a:endParaRPr lang="fr-F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66" y="4571916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Patient C</a:t>
            </a:r>
            <a:endParaRPr lang="fr-FR" b="1" dirty="0"/>
          </a:p>
        </p:txBody>
      </p:sp>
      <p:sp>
        <p:nvSpPr>
          <p:cNvPr id="17" name="Curved Down Arrow 16"/>
          <p:cNvSpPr/>
          <p:nvPr/>
        </p:nvSpPr>
        <p:spPr>
          <a:xfrm>
            <a:off x="1557423" y="2158414"/>
            <a:ext cx="2006465" cy="2624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13930" y="2753888"/>
            <a:ext cx="75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1</a:t>
            </a:r>
            <a:endParaRPr lang="fr-FR" dirty="0"/>
          </a:p>
        </p:txBody>
      </p:sp>
      <p:sp>
        <p:nvSpPr>
          <p:cNvPr id="22" name="Rounded Rectangle 21"/>
          <p:cNvSpPr/>
          <p:nvPr/>
        </p:nvSpPr>
        <p:spPr>
          <a:xfrm>
            <a:off x="1314799" y="4005104"/>
            <a:ext cx="75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2</a:t>
            </a:r>
            <a:endParaRPr lang="fr-FR" dirty="0"/>
          </a:p>
        </p:txBody>
      </p:sp>
      <p:sp>
        <p:nvSpPr>
          <p:cNvPr id="23" name="Rounded Rectangle 22"/>
          <p:cNvSpPr/>
          <p:nvPr/>
        </p:nvSpPr>
        <p:spPr>
          <a:xfrm>
            <a:off x="1511744" y="5208343"/>
            <a:ext cx="75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3</a:t>
            </a:r>
            <a:endParaRPr lang="fr-FR" dirty="0"/>
          </a:p>
        </p:txBody>
      </p:sp>
      <p:sp>
        <p:nvSpPr>
          <p:cNvPr id="30" name="Rounded Rectangle 29"/>
          <p:cNvSpPr/>
          <p:nvPr/>
        </p:nvSpPr>
        <p:spPr>
          <a:xfrm>
            <a:off x="3202128" y="2780968"/>
            <a:ext cx="183600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40 - Radio 1  </a:t>
            </a:r>
            <a:endParaRPr lang="fr-FR" dirty="0"/>
          </a:p>
        </p:txBody>
      </p:sp>
      <p:sp>
        <p:nvSpPr>
          <p:cNvPr id="31" name="Rounded Rectangle 30"/>
          <p:cNvSpPr/>
          <p:nvPr/>
        </p:nvSpPr>
        <p:spPr>
          <a:xfrm>
            <a:off x="3351672" y="4005104"/>
            <a:ext cx="186840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45 - Radio 2  </a:t>
            </a:r>
            <a:endParaRPr lang="fr-FR" dirty="0"/>
          </a:p>
        </p:txBody>
      </p:sp>
      <p:sp>
        <p:nvSpPr>
          <p:cNvPr id="32" name="Rounded Rectangle 31"/>
          <p:cNvSpPr/>
          <p:nvPr/>
        </p:nvSpPr>
        <p:spPr>
          <a:xfrm>
            <a:off x="2705318" y="5201059"/>
            <a:ext cx="186840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35 - Radio 3  </a:t>
            </a:r>
            <a:endParaRPr lang="fr-FR" dirty="0"/>
          </a:p>
        </p:txBody>
      </p:sp>
      <p:sp>
        <p:nvSpPr>
          <p:cNvPr id="37" name="Rounded Rectangle 36"/>
          <p:cNvSpPr/>
          <p:nvPr/>
        </p:nvSpPr>
        <p:spPr>
          <a:xfrm>
            <a:off x="6205748" y="2753888"/>
            <a:ext cx="864000" cy="3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60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084168" y="4005104"/>
            <a:ext cx="864000" cy="3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56</a:t>
            </a:r>
            <a:endParaRPr lang="fr-FR" dirty="0"/>
          </a:p>
        </p:txBody>
      </p:sp>
      <p:sp>
        <p:nvSpPr>
          <p:cNvPr id="39" name="Rounded Rectangle 38"/>
          <p:cNvSpPr/>
          <p:nvPr/>
        </p:nvSpPr>
        <p:spPr>
          <a:xfrm>
            <a:off x="5076056" y="5208343"/>
            <a:ext cx="864000" cy="360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40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887416" y="1403202"/>
            <a:ext cx="5256584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IA interprets X-rays and depending on the result, is able to optimize pulmonologist ‘s calendar depending on her patients 'needs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308400" y="5208343"/>
            <a:ext cx="864000" cy="360000"/>
          </a:xfrm>
          <a:prstGeom prst="roundRect">
            <a:avLst/>
          </a:prstGeom>
          <a:pattFill prst="pct5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Day 75</a:t>
            </a:r>
            <a:endParaRPr lang="fr-FR" dirty="0"/>
          </a:p>
        </p:txBody>
      </p:sp>
      <p:sp>
        <p:nvSpPr>
          <p:cNvPr id="2" name="Curved Up Arrow 1"/>
          <p:cNvSpPr/>
          <p:nvPr/>
        </p:nvSpPr>
        <p:spPr>
          <a:xfrm rot="10800000">
            <a:off x="5580113" y="4756581"/>
            <a:ext cx="1950638" cy="342927"/>
          </a:xfrm>
          <a:prstGeom prst="curvedUpArrow">
            <a:avLst>
              <a:gd name="adj1" fmla="val 25000"/>
              <a:gd name="adj2" fmla="val 111086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20982" y="2560059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4A7EBB"/>
                </a:solidFill>
              </a:rPr>
              <a:t>Patient’s journey</a:t>
            </a:r>
            <a:endParaRPr lang="en-US" i="1" dirty="0">
              <a:solidFill>
                <a:srgbClr val="4A7EBB"/>
              </a:solidFill>
            </a:endParaRPr>
          </a:p>
        </p:txBody>
      </p:sp>
      <p:pic>
        <p:nvPicPr>
          <p:cNvPr id="36" name="Picture 3" descr="C:\Users\heroinn\Downloads\doctor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1" y="1124744"/>
            <a:ext cx="841148" cy="8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599088" y="1137518"/>
            <a:ext cx="196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ulmonologist sees her patients and ask for X-rays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82887" y="3774271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54358" y="2420888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fr-FR" dirty="0">
              <a:solidFill>
                <a:srgbClr val="00B05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73" y="4148"/>
            <a:ext cx="1543304" cy="10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Bibliography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(</a:t>
            </a:r>
            <a:r>
              <a:rPr lang="fr-FR" sz="1800" dirty="0"/>
              <a:t>1) </a:t>
            </a:r>
            <a:r>
              <a:rPr lang="en-US" sz="1800" dirty="0">
                <a:hlinkClick r:id="rId2"/>
              </a:rPr>
              <a:t>https://www.forbes.com/sites/brucejapsen/2017/03/19/doctor-wait-times-soar-amid-trumpcare-debate/#113483e62e74</a:t>
            </a:r>
            <a:endParaRPr lang="en-US" sz="1800" dirty="0"/>
          </a:p>
          <a:p>
            <a:r>
              <a:rPr lang="fr-FR" sz="1800" dirty="0"/>
              <a:t>(2) </a:t>
            </a:r>
            <a:r>
              <a:rPr lang="en-US" sz="1800" dirty="0"/>
              <a:t> Goddard P, Leslie A, Jones A, </a:t>
            </a:r>
            <a:r>
              <a:rPr lang="en-US" sz="1800" dirty="0" err="1"/>
              <a:t>Wakeley</a:t>
            </a:r>
            <a:r>
              <a:rPr lang="en-US" sz="1800" dirty="0"/>
              <a:t> C, Kabala J. Error in radiology. Br J </a:t>
            </a:r>
            <a:r>
              <a:rPr lang="en-US" sz="1800" dirty="0" err="1"/>
              <a:t>Radiol</a:t>
            </a:r>
            <a:r>
              <a:rPr lang="en-US" sz="1800" dirty="0"/>
              <a:t>. 2001;74(886):949–51</a:t>
            </a:r>
          </a:p>
          <a:p>
            <a:r>
              <a:rPr lang="en-US" sz="1800" dirty="0"/>
              <a:t>(3) </a:t>
            </a:r>
            <a:r>
              <a:rPr lang="en-US" sz="1800" dirty="0" err="1"/>
              <a:t>Pesapane</a:t>
            </a:r>
            <a:r>
              <a:rPr lang="en-US" sz="1800" dirty="0"/>
              <a:t> F, </a:t>
            </a:r>
            <a:r>
              <a:rPr lang="en-US" sz="1800" dirty="0" err="1"/>
              <a:t>Codari</a:t>
            </a:r>
            <a:r>
              <a:rPr lang="en-US" sz="1800" dirty="0"/>
              <a:t> M, </a:t>
            </a:r>
            <a:r>
              <a:rPr lang="en-US" sz="1800" dirty="0" err="1"/>
              <a:t>Sardanelli</a:t>
            </a:r>
            <a:r>
              <a:rPr lang="en-US" sz="1800" dirty="0"/>
              <a:t> F. Artificial intelligence in medical imaging: threat or opportunity? Radiologists again at the forefront of innovation in medicine. </a:t>
            </a:r>
            <a:r>
              <a:rPr lang="en-US" sz="1800" i="1" dirty="0" err="1"/>
              <a:t>Eur</a:t>
            </a:r>
            <a:r>
              <a:rPr lang="en-US" sz="1800" i="1" dirty="0"/>
              <a:t> </a:t>
            </a:r>
            <a:r>
              <a:rPr lang="en-US" sz="1800" i="1" dirty="0" err="1"/>
              <a:t>Radiol</a:t>
            </a:r>
            <a:r>
              <a:rPr lang="en-US" sz="1800" i="1" dirty="0"/>
              <a:t> Exp</a:t>
            </a:r>
            <a:r>
              <a:rPr lang="en-US" sz="1800" dirty="0"/>
              <a:t>. 2018;2(1):35. Published 2018 Oct 24. doi:10.1186/s41747-018-0061-6</a:t>
            </a:r>
          </a:p>
          <a:p>
            <a:r>
              <a:rPr lang="en-US" sz="1800" dirty="0"/>
              <a:t>(4) </a:t>
            </a:r>
            <a:r>
              <a:rPr lang="en-US" sz="1800" dirty="0">
                <a:hlinkClick r:id="rId3"/>
              </a:rPr>
              <a:t>https://www.forbes.com/sites/blakemorgan/2018/01/09/the-top-5-trends-in-customer-experience-for-healthcare/#19398d5923e6</a:t>
            </a:r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97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LANG" val="RXPEnglish"/>
  <p:tag name="VARPPTCOMPATIBLERD03" val="RXP"/>
  <p:tag name="VARPPTTYPE" val="RXP"/>
  <p:tag name="VARPPTSLIDEFORMAT" val="RXP"/>
  <p:tag name="VARSAVEMESSAGETIMESTAMP" val="RXP31.03.201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361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AI2 – Smart lung diagnosis and personalized follow-up</vt:lpstr>
      <vt:lpstr>AI2 – Smart lung diagnosis and personalized follow-up</vt:lpstr>
      <vt:lpstr>PowerPoint Presentation</vt:lpstr>
      <vt:lpstr>PowerPoint Presentation</vt:lpstr>
      <vt:lpstr>PowerPoint Presentation</vt:lpstr>
      <vt:lpstr>Bibliography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Heroin, Noemie {FF..~Basel}</dc:creator>
  <cp:lastModifiedBy>Heroin, Noemie {FF..~Basel}</cp:lastModifiedBy>
  <cp:revision>45</cp:revision>
  <dcterms:created xsi:type="dcterms:W3CDTF">2019-03-30T14:17:41Z</dcterms:created>
  <dcterms:modified xsi:type="dcterms:W3CDTF">2019-03-31T09:09:35Z</dcterms:modified>
</cp:coreProperties>
</file>