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5"/>
    <p:restoredTop sz="94706"/>
  </p:normalViewPr>
  <p:slideViewPr>
    <p:cSldViewPr snapToGrid="0" snapToObjects="1">
      <p:cViewPr>
        <p:scale>
          <a:sx n="111" d="100"/>
          <a:sy n="111" d="100"/>
        </p:scale>
        <p:origin x="10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1C52-3049-9449-9447-7F2EC8CAE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37354-3550-1247-B722-751C733C6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57B4-776C-7A44-BD72-EE6C5DD5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C55E-8ED6-544B-A4FC-D18B03E6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D5ED0-3A70-5649-BA73-F7BCBF5B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3A5D-4AC8-B140-B5D5-95E71A96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0F48D-E09F-3449-892E-59153CD93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DC53-70D8-704D-873F-03727B33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34662-E308-034C-88B6-07B855D0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50DA-3051-094E-8DAF-2FC07148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427B5-7C74-544C-8D33-8758341A0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41F71-0FD5-0F46-A746-A88355EE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87B1-D3F0-574A-BAE1-EF5A8ADF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7CDF-42AF-9941-AA6E-14E7E257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6E66-41E6-AA4B-B9DA-E828DAA1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EEE-DF24-5D40-B628-94015155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6E96-1D5A-8F4F-921A-CC6ABA74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BF7D-4EAA-134C-BC73-E4CA8ABC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8F7C-7008-5241-9459-7388392E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21C1-1FB1-5E43-88E1-BFCD4061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7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C420-9A7E-3B4E-AB28-B51293D5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8A51F-F166-8649-832D-AED1F92E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5C1B-9B7B-B844-9FC5-1B61E20C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5A02-F9BD-2A47-A182-C010C465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DBE1-345A-1D45-9CFE-D940B7FB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4523-7D53-044A-B53D-266BF0BB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FCE5-AF15-8A4D-A856-35AB68D9B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A8BD2-6A27-D74E-A0D1-F8E2D680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07B9-EA24-2B4B-95CF-0A292EBD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301B1-BA14-A248-97D5-5FD4B97E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0B338-925E-8041-B255-4FC31CE6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0DAF-BF48-C04F-9631-D2697400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B671F-70F0-E748-8F8E-F3BB043A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79EFD-E56E-7C4A-8D7C-AF7977382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469BE-72B3-E845-A192-A374005E5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A8214-D9F1-004F-B47A-747743474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F83A3-8449-6949-A002-75E85268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AF8B4-E1C0-8A4F-BE2F-BB99D09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A9A47-2575-5845-B889-77B982AF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E50C-D9BC-AE44-B41F-FC249878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8D32B-9380-DE48-8C28-66BA6A29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0323C-3D11-224D-B530-32435714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94803-5AB0-FC43-91B5-5BFE6181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F278B-6273-0A4D-A17B-C63B543E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E2A67-1012-F246-BC3D-137624F4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D5551-F634-5C48-8999-0453CF45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11D2-4EF2-3A43-AA55-FF407F70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6433-C9AB-E145-924E-57E3A9D5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FED3-F968-3C4B-98ED-6792FC98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0A08-4703-4A43-A41E-7FEEB0C3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24FF-AAB9-E648-AFA3-EDA7EB2B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644A-CE60-614D-9B7E-3075B258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DA3-215E-3A4D-851B-7A5D27B2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31701-450A-F046-9243-E39FE5BA1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55F3C-3AC5-F042-BA8F-19C1C105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A2F73-C6A8-834A-9C35-384C8C3D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37419-0746-9544-AF48-42FD3A89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F54E-A31D-B74D-8C3A-189FE82B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4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01ED0-D63A-FD46-85F5-1FE506EF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51421-66BC-034E-9E1D-2D6499BA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B03FD-FEA6-CA45-B467-270AE3B3E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AA7A-B4BA-4F47-8490-6C87C8B93A4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A868-F9BC-1048-9B59-928DF7FE2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4285-1C1D-E44E-9F8A-B07768073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B766-3CAF-D649-92F2-E21AD885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3259-4F83-4F43-9FFF-3604722C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UK Charts Artist Breakdown with Spotify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5D965-2526-2E4B-8FAC-DB9E50E23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Capstone Project by Miles Mathiason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8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D2675-D08C-444A-A599-B36DBD76D39E}"/>
              </a:ext>
            </a:extLst>
          </p:cNvPr>
          <p:cNvSpPr txBox="1"/>
          <p:nvPr/>
        </p:nvSpPr>
        <p:spPr>
          <a:xfrm>
            <a:off x="0" y="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1333F"/>
                </a:solidFill>
                <a:latin typeface="Source Sans Pro" panose="020B0503030403020204" pitchFamily="34" charset="0"/>
              </a:rPr>
              <a:t>Problem Statement</a:t>
            </a:r>
            <a:endParaRPr lang="en-US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5F6F7-91A6-6B41-94F9-4A129BBC8183}"/>
              </a:ext>
            </a:extLst>
          </p:cNvPr>
          <p:cNvSpPr txBox="1"/>
          <p:nvPr/>
        </p:nvSpPr>
        <p:spPr>
          <a:xfrm>
            <a:off x="754380" y="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378189-58E3-A54D-9264-80F79EAE595C}"/>
              </a:ext>
            </a:extLst>
          </p:cNvPr>
          <p:cNvSpPr/>
          <p:nvPr/>
        </p:nvSpPr>
        <p:spPr>
          <a:xfrm>
            <a:off x="719655" y="2060972"/>
            <a:ext cx="4622800" cy="237642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The goal of this project was to log and create a library of the music artists who have had a song in the UK Charts top 100. </a:t>
            </a:r>
          </a:p>
          <a:p>
            <a:pPr algn="ctr"/>
            <a:endParaRPr lang="en-GB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And then, make use of the Spotify Web API to  provide extra data on these artists.</a:t>
            </a:r>
            <a:endParaRPr lang="en-US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8C467-088B-1442-A7DC-1D6E807F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25" y="1474087"/>
            <a:ext cx="2365993" cy="804438"/>
          </a:xfrm>
          <a:prstGeom prst="rect">
            <a:avLst/>
          </a:prstGeom>
        </p:spPr>
      </p:pic>
      <p:pic>
        <p:nvPicPr>
          <p:cNvPr id="1034" name="Picture 10" descr="Spotify Logo Vector Logo - Download ...">
            <a:extLst>
              <a:ext uri="{FF2B5EF4-FFF2-40B4-BE49-F238E27FC236}">
                <a16:creationId xmlns:a16="http://schemas.microsoft.com/office/drawing/2014/main" id="{CF885584-8D67-6140-88C2-B7603C9F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240" y="1474087"/>
            <a:ext cx="2681460" cy="8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 Arrow 11">
            <a:extLst>
              <a:ext uri="{FF2B5EF4-FFF2-40B4-BE49-F238E27FC236}">
                <a16:creationId xmlns:a16="http://schemas.microsoft.com/office/drawing/2014/main" id="{AFF2F059-30C0-3740-A2FB-B02B4CE215BE}"/>
              </a:ext>
            </a:extLst>
          </p:cNvPr>
          <p:cNvSpPr/>
          <p:nvPr/>
        </p:nvSpPr>
        <p:spPr>
          <a:xfrm rot="8628982">
            <a:off x="6819803" y="2615054"/>
            <a:ext cx="939962" cy="1268259"/>
          </a:xfrm>
          <a:prstGeom prst="upArrow">
            <a:avLst>
              <a:gd name="adj1" fmla="val 33784"/>
              <a:gd name="adj2" fmla="val 4697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6426094-549F-4C45-8290-A88166A50768}"/>
              </a:ext>
            </a:extLst>
          </p:cNvPr>
          <p:cNvSpPr/>
          <p:nvPr/>
        </p:nvSpPr>
        <p:spPr>
          <a:xfrm rot="13270762">
            <a:off x="9893245" y="2617621"/>
            <a:ext cx="939962" cy="1268259"/>
          </a:xfrm>
          <a:prstGeom prst="upArrow">
            <a:avLst>
              <a:gd name="adj1" fmla="val 33784"/>
              <a:gd name="adj2" fmla="val 4697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phone&#10;&#10;Description automatically generated">
            <a:extLst>
              <a:ext uri="{FF2B5EF4-FFF2-40B4-BE49-F238E27FC236}">
                <a16:creationId xmlns:a16="http://schemas.microsoft.com/office/drawing/2014/main" id="{F30DF272-1B68-E54A-A585-4D8E630C5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434" y="4041718"/>
            <a:ext cx="1858216" cy="348226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09FBF1C-A6DF-4D48-8F00-81423CE687CD}"/>
              </a:ext>
            </a:extLst>
          </p:cNvPr>
          <p:cNvSpPr/>
          <p:nvPr/>
        </p:nvSpPr>
        <p:spPr>
          <a:xfrm>
            <a:off x="7418023" y="5620227"/>
            <a:ext cx="2681459" cy="2013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76A958-8DC0-CA4F-A694-AC05DC6D99E0}"/>
              </a:ext>
            </a:extLst>
          </p:cNvPr>
          <p:cNvSpPr/>
          <p:nvPr/>
        </p:nvSpPr>
        <p:spPr>
          <a:xfrm>
            <a:off x="7477003" y="4038473"/>
            <a:ext cx="2681459" cy="157344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778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4A938-B1B9-234F-85F7-04688107A213}"/>
              </a:ext>
            </a:extLst>
          </p:cNvPr>
          <p:cNvSpPr/>
          <p:nvPr/>
        </p:nvSpPr>
        <p:spPr>
          <a:xfrm>
            <a:off x="1205441" y="478210"/>
            <a:ext cx="2542710" cy="8153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Official Charts Website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98D067-34E4-A646-ACF9-58C2D1A223B6}"/>
              </a:ext>
            </a:extLst>
          </p:cNvPr>
          <p:cNvCxnSpPr>
            <a:cxnSpLocks/>
          </p:cNvCxnSpPr>
          <p:nvPr/>
        </p:nvCxnSpPr>
        <p:spPr>
          <a:xfrm>
            <a:off x="2472785" y="1311359"/>
            <a:ext cx="4011" cy="6018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99B146-D531-7C40-A755-34055ED0B16B}"/>
              </a:ext>
            </a:extLst>
          </p:cNvPr>
          <p:cNvSpPr txBox="1"/>
          <p:nvPr/>
        </p:nvSpPr>
        <p:spPr>
          <a:xfrm>
            <a:off x="1793281" y="1419042"/>
            <a:ext cx="135900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1333F"/>
                </a:solidFill>
                <a:latin typeface="Source Sans Pro" panose="020B0503030403020204" pitchFamily="34" charset="0"/>
              </a:rPr>
              <a:t>Web Scrape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ADB04-69B8-624F-868E-3968B9387CFB}"/>
              </a:ext>
            </a:extLst>
          </p:cNvPr>
          <p:cNvSpPr/>
          <p:nvPr/>
        </p:nvSpPr>
        <p:spPr>
          <a:xfrm>
            <a:off x="1531314" y="1913168"/>
            <a:ext cx="1898986" cy="608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31333F"/>
                </a:solidFill>
                <a:latin typeface="Source Sans Pro" panose="020B0503030403020204" pitchFamily="34" charset="0"/>
              </a:rPr>
              <a:t>Python Script  on CRON Job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85F44-DE90-004E-A4C3-8B352D2471D1}"/>
              </a:ext>
            </a:extLst>
          </p:cNvPr>
          <p:cNvSpPr/>
          <p:nvPr/>
        </p:nvSpPr>
        <p:spPr>
          <a:xfrm>
            <a:off x="1209452" y="3260925"/>
            <a:ext cx="2542710" cy="8153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Pagilla – PostgreSQL 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7B5EE0-250E-3C49-81F8-06858C5DC99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472784" y="4076309"/>
            <a:ext cx="0" cy="6992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1E8FAB-5151-F34A-8398-DA84C17F2B8B}"/>
              </a:ext>
            </a:extLst>
          </p:cNvPr>
          <p:cNvSpPr txBox="1"/>
          <p:nvPr/>
        </p:nvSpPr>
        <p:spPr>
          <a:xfrm>
            <a:off x="1908653" y="4225369"/>
            <a:ext cx="114430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1333F"/>
                </a:solidFill>
                <a:latin typeface="Source Sans Pro" panose="020B0503030403020204" pitchFamily="34" charset="0"/>
              </a:rPr>
              <a:t>Psycopg2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6E93E-086B-AE48-9727-1C448BACE3F2}"/>
              </a:ext>
            </a:extLst>
          </p:cNvPr>
          <p:cNvSpPr/>
          <p:nvPr/>
        </p:nvSpPr>
        <p:spPr>
          <a:xfrm>
            <a:off x="1523291" y="4775563"/>
            <a:ext cx="1898986" cy="608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1333F"/>
                </a:solidFill>
                <a:latin typeface="Source Sans Pro" panose="020B0503030403020204" pitchFamily="34" charset="0"/>
              </a:rPr>
              <a:t>Python Instance on Streamlit Community Cloud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BAD9DF-7BAB-8D4A-B668-B3B174D3950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422277" y="5080042"/>
            <a:ext cx="12396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01C8A8-E882-F646-A370-59FBC3B8813C}"/>
              </a:ext>
            </a:extLst>
          </p:cNvPr>
          <p:cNvCxnSpPr>
            <a:cxnSpLocks/>
          </p:cNvCxnSpPr>
          <p:nvPr/>
        </p:nvCxnSpPr>
        <p:spPr>
          <a:xfrm>
            <a:off x="2480806" y="5384521"/>
            <a:ext cx="0" cy="4592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DA4D2CF-6A79-934F-8E53-4CA8AD3076C8}"/>
              </a:ext>
            </a:extLst>
          </p:cNvPr>
          <p:cNvSpPr/>
          <p:nvPr/>
        </p:nvSpPr>
        <p:spPr>
          <a:xfrm>
            <a:off x="1531314" y="5843797"/>
            <a:ext cx="1898986" cy="608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Streamlit Web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DCA3A9-F528-FB4F-9F0D-55739F382935}"/>
              </a:ext>
            </a:extLst>
          </p:cNvPr>
          <p:cNvSpPr/>
          <p:nvPr/>
        </p:nvSpPr>
        <p:spPr>
          <a:xfrm>
            <a:off x="4685609" y="4672350"/>
            <a:ext cx="2542710" cy="8153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Spotify Web 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24B0A6-13C0-1147-941B-C4F5D6335967}"/>
              </a:ext>
            </a:extLst>
          </p:cNvPr>
          <p:cNvSpPr/>
          <p:nvPr/>
        </p:nvSpPr>
        <p:spPr>
          <a:xfrm>
            <a:off x="1064302" y="4533146"/>
            <a:ext cx="6490741" cy="11410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E29963-13D1-9243-9264-BD3E09F20DE2}"/>
              </a:ext>
            </a:extLst>
          </p:cNvPr>
          <p:cNvSpPr/>
          <p:nvPr/>
        </p:nvSpPr>
        <p:spPr>
          <a:xfrm>
            <a:off x="5146310" y="473655"/>
            <a:ext cx="6490741" cy="36522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99276A-8433-1E4A-B7DE-B7EE05D53D19}"/>
              </a:ext>
            </a:extLst>
          </p:cNvPr>
          <p:cNvSpPr/>
          <p:nvPr/>
        </p:nvSpPr>
        <p:spPr>
          <a:xfrm>
            <a:off x="5572921" y="972431"/>
            <a:ext cx="2297298" cy="26721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48DF72-C8F2-6444-A1C8-E7DAC4877389}"/>
              </a:ext>
            </a:extLst>
          </p:cNvPr>
          <p:cNvSpPr txBox="1"/>
          <p:nvPr/>
        </p:nvSpPr>
        <p:spPr>
          <a:xfrm>
            <a:off x="6042057" y="1042694"/>
            <a:ext cx="13981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1333F"/>
                </a:solidFill>
                <a:latin typeface="Source Sans Pro" panose="020B0503030403020204" pitchFamily="34" charset="0"/>
              </a:rPr>
              <a:t>Python Instance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89E5E-F6DF-1F4A-80C4-0C8FEE0C50D9}"/>
              </a:ext>
            </a:extLst>
          </p:cNvPr>
          <p:cNvSpPr/>
          <p:nvPr/>
        </p:nvSpPr>
        <p:spPr>
          <a:xfrm>
            <a:off x="8898903" y="972431"/>
            <a:ext cx="2297298" cy="26721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6EE31A-AFEA-E543-8AA9-06B83B97E8FE}"/>
              </a:ext>
            </a:extLst>
          </p:cNvPr>
          <p:cNvSpPr txBox="1"/>
          <p:nvPr/>
        </p:nvSpPr>
        <p:spPr>
          <a:xfrm>
            <a:off x="9369770" y="1042694"/>
            <a:ext cx="13555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1333F"/>
                </a:solidFill>
                <a:latin typeface="Source Sans Pro" panose="020B0503030403020204" pitchFamily="34" charset="0"/>
              </a:rPr>
              <a:t>Spotify Web API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43D62E-DCD7-4943-922E-7D351A0C6C74}"/>
              </a:ext>
            </a:extLst>
          </p:cNvPr>
          <p:cNvSpPr/>
          <p:nvPr/>
        </p:nvSpPr>
        <p:spPr>
          <a:xfrm>
            <a:off x="5907880" y="1409084"/>
            <a:ext cx="1640064" cy="6713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1333F"/>
                </a:solidFill>
                <a:latin typeface="Source Sans Pro" panose="020B0503030403020204" pitchFamily="34" charset="0"/>
              </a:rPr>
              <a:t>Requests access token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6BD98F-210F-C642-ABE0-8F028CF6D690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7547944" y="1744742"/>
            <a:ext cx="167957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FC9E596-9C20-B646-8171-8A1D71953C95}"/>
              </a:ext>
            </a:extLst>
          </p:cNvPr>
          <p:cNvSpPr/>
          <p:nvPr/>
        </p:nvSpPr>
        <p:spPr>
          <a:xfrm>
            <a:off x="9227520" y="1409083"/>
            <a:ext cx="1640064" cy="6713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1333F"/>
                </a:solidFill>
                <a:latin typeface="Source Sans Pro" panose="020B0503030403020204" pitchFamily="34" charset="0"/>
              </a:rPr>
              <a:t>Returns access token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F6F2CD-D586-BC4B-A2E9-6F7185CAADDC}"/>
              </a:ext>
            </a:extLst>
          </p:cNvPr>
          <p:cNvCxnSpPr>
            <a:cxnSpLocks/>
          </p:cNvCxnSpPr>
          <p:nvPr/>
        </p:nvCxnSpPr>
        <p:spPr>
          <a:xfrm>
            <a:off x="6715771" y="473655"/>
            <a:ext cx="0" cy="4987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110CFB-8CBE-7646-9931-788802716C12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721570" y="3644537"/>
            <a:ext cx="0" cy="4813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6B385A1-15B1-4348-851A-AF1330210C19}"/>
              </a:ext>
            </a:extLst>
          </p:cNvPr>
          <p:cNvSpPr/>
          <p:nvPr/>
        </p:nvSpPr>
        <p:spPr>
          <a:xfrm>
            <a:off x="5907880" y="2536568"/>
            <a:ext cx="1640064" cy="77311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1333F"/>
                </a:solidFill>
                <a:latin typeface="Source Sans Pro" panose="020B0503030403020204" pitchFamily="34" charset="0"/>
              </a:rPr>
              <a:t>API request with access token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3828527-4794-EE44-BF6E-5A058456C1D7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 rot="5400000">
            <a:off x="8159648" y="648664"/>
            <a:ext cx="456168" cy="331964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E2DAAB6-F82B-EE45-BA62-B46334B7E1E2}"/>
              </a:ext>
            </a:extLst>
          </p:cNvPr>
          <p:cNvSpPr/>
          <p:nvPr/>
        </p:nvSpPr>
        <p:spPr>
          <a:xfrm>
            <a:off x="9216567" y="2517053"/>
            <a:ext cx="1640064" cy="79263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1333F"/>
                </a:solidFill>
                <a:latin typeface="Source Sans Pro" panose="020B0503030403020204" pitchFamily="34" charset="0"/>
              </a:rPr>
              <a:t>Returns requested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74C63B-92E0-CB47-8304-9EB4EA906FD9}"/>
              </a:ext>
            </a:extLst>
          </p:cNvPr>
          <p:cNvSpPr txBox="1"/>
          <p:nvPr/>
        </p:nvSpPr>
        <p:spPr>
          <a:xfrm>
            <a:off x="7913885" y="1341738"/>
            <a:ext cx="947695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31333F"/>
                </a:solidFill>
                <a:latin typeface="Source Sans Pro" panose="020B0503030403020204" pitchFamily="34" charset="0"/>
              </a:rPr>
              <a:t>client_id,</a:t>
            </a:r>
          </a:p>
          <a:p>
            <a:pPr algn="ctr"/>
            <a:r>
              <a:rPr lang="en-US" sz="1100" dirty="0">
                <a:solidFill>
                  <a:srgbClr val="31333F"/>
                </a:solidFill>
                <a:latin typeface="Source Sans Pro" panose="020B0503030403020204" pitchFamily="34" charset="0"/>
              </a:rPr>
              <a:t>client_secret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BF4F10-FF19-6A49-BEB1-B8C9C84967A1}"/>
              </a:ext>
            </a:extLst>
          </p:cNvPr>
          <p:cNvSpPr txBox="1"/>
          <p:nvPr/>
        </p:nvSpPr>
        <p:spPr>
          <a:xfrm>
            <a:off x="7874892" y="2075735"/>
            <a:ext cx="98616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31333F"/>
                </a:solidFill>
                <a:latin typeface="Source Sans Pro" panose="020B0503030403020204" pitchFamily="34" charset="0"/>
              </a:rPr>
              <a:t>access_token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0A3A50-3E32-8344-B256-5D6EE06ABDBC}"/>
              </a:ext>
            </a:extLst>
          </p:cNvPr>
          <p:cNvCxnSpPr>
            <a:cxnSpLocks/>
          </p:cNvCxnSpPr>
          <p:nvPr/>
        </p:nvCxnSpPr>
        <p:spPr>
          <a:xfrm>
            <a:off x="7555043" y="2748528"/>
            <a:ext cx="167247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B33A6A-F2A1-8747-9C54-BAD0C856C261}"/>
              </a:ext>
            </a:extLst>
          </p:cNvPr>
          <p:cNvSpPr txBox="1"/>
          <p:nvPr/>
        </p:nvSpPr>
        <p:spPr>
          <a:xfrm>
            <a:off x="7884162" y="2513812"/>
            <a:ext cx="98616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31333F"/>
                </a:solidFill>
                <a:latin typeface="Source Sans Pro" panose="020B0503030403020204" pitchFamily="34" charset="0"/>
              </a:rPr>
              <a:t>access_token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0EFB3B0-E8E6-2D4F-88BC-DCE077A2D307}"/>
              </a:ext>
            </a:extLst>
          </p:cNvPr>
          <p:cNvCxnSpPr/>
          <p:nvPr/>
        </p:nvCxnSpPr>
        <p:spPr>
          <a:xfrm flipH="1">
            <a:off x="7547944" y="3133369"/>
            <a:ext cx="167957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493FF15-4E1C-F444-97A9-526FBFF0A631}"/>
              </a:ext>
            </a:extLst>
          </p:cNvPr>
          <p:cNvSpPr txBox="1"/>
          <p:nvPr/>
        </p:nvSpPr>
        <p:spPr>
          <a:xfrm>
            <a:off x="7918509" y="2903071"/>
            <a:ext cx="91403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31333F"/>
                </a:solidFill>
                <a:latin typeface="Source Sans Pro" panose="020B0503030403020204" pitchFamily="34" charset="0"/>
              </a:rPr>
              <a:t>JSON object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BF719E-5506-F14A-8B54-920E547EFE9D}"/>
              </a:ext>
            </a:extLst>
          </p:cNvPr>
          <p:cNvCxnSpPr>
            <a:cxnSpLocks/>
          </p:cNvCxnSpPr>
          <p:nvPr/>
        </p:nvCxnSpPr>
        <p:spPr>
          <a:xfrm>
            <a:off x="2472782" y="2532742"/>
            <a:ext cx="8025" cy="7281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8B3ECE-7653-C747-B33B-8AA260CF288B}"/>
              </a:ext>
            </a:extLst>
          </p:cNvPr>
          <p:cNvSpPr txBox="1"/>
          <p:nvPr/>
        </p:nvSpPr>
        <p:spPr>
          <a:xfrm>
            <a:off x="1948588" y="2717864"/>
            <a:ext cx="104838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1333F"/>
                </a:solidFill>
                <a:latin typeface="Source Sans Pro" panose="020B0503030403020204" pitchFamily="34" charset="0"/>
              </a:rPr>
              <a:t>Psycopg2</a:t>
            </a:r>
          </a:p>
        </p:txBody>
      </p:sp>
    </p:spTree>
    <p:extLst>
      <p:ext uri="{BB962C8B-B14F-4D97-AF65-F5344CB8AC3E}">
        <p14:creationId xmlns:p14="http://schemas.microsoft.com/office/powerpoint/2010/main" val="10590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6" grpId="0" animBg="1"/>
      <p:bldP spid="55" grpId="0" animBg="1"/>
      <p:bldP spid="58" grpId="0" animBg="1"/>
      <p:bldP spid="67" grpId="0"/>
      <p:bldP spid="69" grpId="0"/>
      <p:bldP spid="74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D2675-D08C-444A-A599-B36DBD76D39E}"/>
              </a:ext>
            </a:extLst>
          </p:cNvPr>
          <p:cNvSpPr txBox="1"/>
          <p:nvPr/>
        </p:nvSpPr>
        <p:spPr>
          <a:xfrm>
            <a:off x="0" y="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1333F"/>
                </a:solidFill>
                <a:latin typeface="Source Sans Pro" panose="020B0503030403020204" pitchFamily="34" charset="0"/>
              </a:rPr>
              <a:t>Scraping The Official Charts</a:t>
            </a:r>
            <a:endParaRPr lang="en-US" sz="2800" b="1" dirty="0">
              <a:latin typeface="+mj-lt"/>
            </a:endParaRPr>
          </a:p>
        </p:txBody>
      </p:sp>
      <p:pic>
        <p:nvPicPr>
          <p:cNvPr id="6" name="Picture 5" descr="A screenshot of a website&#10;&#10;Description automatically generated">
            <a:extLst>
              <a:ext uri="{FF2B5EF4-FFF2-40B4-BE49-F238E27FC236}">
                <a16:creationId xmlns:a16="http://schemas.microsoft.com/office/drawing/2014/main" id="{3B266552-2C2A-144E-8C3C-5600BB3D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64" y="845820"/>
            <a:ext cx="4959096" cy="51949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5F6F7-91A6-6B41-94F9-4A129BBC8183}"/>
              </a:ext>
            </a:extLst>
          </p:cNvPr>
          <p:cNvSpPr txBox="1"/>
          <p:nvPr/>
        </p:nvSpPr>
        <p:spPr>
          <a:xfrm>
            <a:off x="754380" y="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263AA-FAB7-BC4B-86EA-4B81EF8B827A}"/>
              </a:ext>
            </a:extLst>
          </p:cNvPr>
          <p:cNvSpPr txBox="1"/>
          <p:nvPr/>
        </p:nvSpPr>
        <p:spPr>
          <a:xfrm>
            <a:off x="155445" y="1249400"/>
            <a:ext cx="6208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BeautifulSoup from bs4 to scrape webpage HTML</a:t>
            </a:r>
          </a:p>
          <a:p>
            <a:endParaRPr lang="en-GB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endParaRPr lang="en-GB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String separation using list comprehension: “ FT ”, “ / ”, “ &amp; 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10" name="Picture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E2089AB-A838-A34E-9880-FCAD0B1EE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2967990"/>
            <a:ext cx="5303227" cy="29337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28E91FA-867D-6B49-BDE4-2551C5CD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6" y="3273553"/>
            <a:ext cx="4581507" cy="160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D2675-D08C-444A-A599-B36DBD76D39E}"/>
              </a:ext>
            </a:extLst>
          </p:cNvPr>
          <p:cNvSpPr txBox="1"/>
          <p:nvPr/>
        </p:nvSpPr>
        <p:spPr>
          <a:xfrm>
            <a:off x="0" y="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31333F"/>
                </a:solidFill>
                <a:latin typeface="Source Sans Pro" panose="020B0503030403020204" pitchFamily="34" charset="0"/>
              </a:rPr>
              <a:t>Storage</a:t>
            </a:r>
            <a:endParaRPr lang="en-US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5F6F7-91A6-6B41-94F9-4A129BBC8183}"/>
              </a:ext>
            </a:extLst>
          </p:cNvPr>
          <p:cNvSpPr txBox="1"/>
          <p:nvPr/>
        </p:nvSpPr>
        <p:spPr>
          <a:xfrm>
            <a:off x="754380" y="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F9026-1CF1-4448-A08E-940099901E60}"/>
              </a:ext>
            </a:extLst>
          </p:cNvPr>
          <p:cNvSpPr txBox="1"/>
          <p:nvPr/>
        </p:nvSpPr>
        <p:spPr>
          <a:xfrm>
            <a:off x="155445" y="1249400"/>
            <a:ext cx="6363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Data stored on a PostgreSQL database hosted on AWS Cloud. Connected to periodically run python script using psycopg2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Python function to update the table in the database with the artists and chart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Python function to read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If statement to only update the table with data not already entered</a:t>
            </a:r>
          </a:p>
          <a:p>
            <a:endParaRPr lang="en-GB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Script run periodically through a CRON job on an Amazon EC2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11" name="Picture 10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CCDE70B-1C4F-9343-BA6A-74FFC081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35" y="1691640"/>
            <a:ext cx="4733173" cy="3015827"/>
          </a:xfrm>
          <a:prstGeom prst="rect">
            <a:avLst/>
          </a:prstGeom>
        </p:spPr>
      </p:pic>
      <p:pic>
        <p:nvPicPr>
          <p:cNvPr id="12" name="Picture 1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495D74A-C4B8-6943-BDA3-02239D98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99" y="1755315"/>
            <a:ext cx="4603474" cy="3015827"/>
          </a:xfrm>
          <a:prstGeom prst="rect">
            <a:avLst/>
          </a:prstGeom>
        </p:spPr>
      </p:pic>
      <p:pic>
        <p:nvPicPr>
          <p:cNvPr id="14" name="Picture 1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EA7C5E74-FAF3-ED4E-926D-E17026D9B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77" y="2656342"/>
            <a:ext cx="5093888" cy="844441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6112B636-693A-7C4D-9473-D72E53304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771" y="2212180"/>
            <a:ext cx="4991100" cy="172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B55B4B-75E0-B340-B279-2383D0AA4BC4}"/>
              </a:ext>
            </a:extLst>
          </p:cNvPr>
          <p:cNvSpPr txBox="1"/>
          <p:nvPr/>
        </p:nvSpPr>
        <p:spPr>
          <a:xfrm>
            <a:off x="155445" y="2076272"/>
            <a:ext cx="63638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1333F"/>
                </a:solidFill>
                <a:latin typeface="Source Sans Pro" panose="020B0503030403020204" pitchFamily="34" charset="0"/>
              </a:rPr>
              <a:t>Python function to update the table in the database with the artists and chart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03221-1FC0-F549-B699-E59DA0F29811}"/>
              </a:ext>
            </a:extLst>
          </p:cNvPr>
          <p:cNvSpPr txBox="1"/>
          <p:nvPr/>
        </p:nvSpPr>
        <p:spPr>
          <a:xfrm>
            <a:off x="162377" y="2893897"/>
            <a:ext cx="6363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1333F"/>
                </a:solidFill>
                <a:latin typeface="Source Sans Pro" panose="020B0503030403020204" pitchFamily="34" charset="0"/>
              </a:rPr>
              <a:t>Python function to read the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23EA1E-AE9B-C046-A749-10F56BFB9C02}"/>
              </a:ext>
            </a:extLst>
          </p:cNvPr>
          <p:cNvSpPr txBox="1"/>
          <p:nvPr/>
        </p:nvSpPr>
        <p:spPr>
          <a:xfrm>
            <a:off x="148513" y="3438778"/>
            <a:ext cx="63638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1333F"/>
                </a:solidFill>
                <a:latin typeface="Source Sans Pro" panose="020B0503030403020204" pitchFamily="34" charset="0"/>
              </a:rPr>
              <a:t>If statement to only update the table with data not already entered</a:t>
            </a:r>
          </a:p>
        </p:txBody>
      </p:sp>
    </p:spTree>
    <p:extLst>
      <p:ext uri="{BB962C8B-B14F-4D97-AF65-F5344CB8AC3E}">
        <p14:creationId xmlns:p14="http://schemas.microsoft.com/office/powerpoint/2010/main" val="41834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D2675-D08C-444A-A599-B36DBD76D39E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1333F"/>
                </a:solidFill>
                <a:latin typeface="Source Sans Pro" panose="020B0503030403020204" pitchFamily="34" charset="0"/>
              </a:rPr>
              <a:t>Interacting with Spotify Web  API</a:t>
            </a:r>
            <a:endParaRPr lang="en-US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5F6F7-91A6-6B41-94F9-4A129BBC8183}"/>
              </a:ext>
            </a:extLst>
          </p:cNvPr>
          <p:cNvSpPr txBox="1"/>
          <p:nvPr/>
        </p:nvSpPr>
        <p:spPr>
          <a:xfrm>
            <a:off x="754380" y="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92139-2F26-D544-BD53-B312BA968343}"/>
              </a:ext>
            </a:extLst>
          </p:cNvPr>
          <p:cNvSpPr txBox="1"/>
          <p:nvPr/>
        </p:nvSpPr>
        <p:spPr>
          <a:xfrm>
            <a:off x="155445" y="1249400"/>
            <a:ext cx="6363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First, need credentials (client_id and client_secret) to request access_token (valid for 1 hour) which must be contained in the headers of each get request to a Spotify API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 I used </a:t>
            </a:r>
            <a:r>
              <a:rPr lang="en-GB" dirty="0" err="1">
                <a:solidFill>
                  <a:srgbClr val="31333F"/>
                </a:solidFill>
                <a:latin typeface="Source Sans Pro" panose="020B0503030403020204" pitchFamily="34" charset="0"/>
              </a:rPr>
              <a:t>st.connection</a:t>
            </a: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 with database credentials stored in ~/.</a:t>
            </a:r>
            <a:r>
              <a:rPr lang="en-GB" dirty="0" err="1">
                <a:solidFill>
                  <a:srgbClr val="31333F"/>
                </a:solidFill>
                <a:latin typeface="Source Sans Pro" panose="020B0503030403020204" pitchFamily="34" charset="0"/>
              </a:rPr>
              <a:t>streamlit</a:t>
            </a: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/</a:t>
            </a:r>
            <a:r>
              <a:rPr lang="en-GB" dirty="0" err="1">
                <a:solidFill>
                  <a:srgbClr val="31333F"/>
                </a:solidFill>
                <a:latin typeface="Source Sans Pro" panose="020B0503030403020204" pitchFamily="34" charset="0"/>
              </a:rPr>
              <a:t>secrets.toml</a:t>
            </a: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 to connect to my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Requests for artist data require an artist id number, so I made a function </a:t>
            </a:r>
            <a:r>
              <a:rPr lang="en-GB" dirty="0" err="1">
                <a:solidFill>
                  <a:srgbClr val="7030A0"/>
                </a:solidFill>
                <a:latin typeface="Source Sans Pro" panose="020B0503030403020204" pitchFamily="34" charset="0"/>
              </a:rPr>
              <a:t>search_for_artist</a:t>
            </a:r>
            <a:r>
              <a:rPr lang="en-GB" dirty="0">
                <a:solidFill>
                  <a:srgbClr val="7030A0"/>
                </a:solidFill>
                <a:latin typeface="Source Sans Pro" panose="020B0503030403020204" pitchFamily="34" charset="0"/>
              </a:rPr>
              <a:t>(token, </a:t>
            </a:r>
            <a:r>
              <a:rPr lang="en-GB" dirty="0" err="1">
                <a:solidFill>
                  <a:srgbClr val="7030A0"/>
                </a:solidFill>
                <a:latin typeface="Source Sans Pro" panose="020B0503030403020204" pitchFamily="34" charset="0"/>
              </a:rPr>
              <a:t>artist_name</a:t>
            </a:r>
            <a:r>
              <a:rPr lang="en-GB" dirty="0">
                <a:solidFill>
                  <a:srgbClr val="7030A0"/>
                </a:solidFill>
                <a:latin typeface="Source Sans Pro" panose="020B0503030403020204" pitchFamily="34" charset="0"/>
              </a:rPr>
              <a:t>) </a:t>
            </a: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which returned artist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1333F"/>
                </a:solidFill>
                <a:latin typeface="Source Sans Pro" panose="020B0503030403020204" pitchFamily="34" charset="0"/>
              </a:rPr>
              <a:t>Then, I could make various API requests e.g. </a:t>
            </a: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https://api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.spotify.com/v1/artists/</a:t>
            </a:r>
            <a:r>
              <a:rPr lang="en-GB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{id}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top-tracks?country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{market}</a:t>
            </a:r>
            <a:r>
              <a:rPr lang="en-GB" dirty="0">
                <a:solidFill>
                  <a:srgbClr val="7030A0"/>
                </a:solidFill>
                <a:effectLst/>
              </a:rPr>
              <a:t> </a:t>
            </a:r>
            <a:endParaRPr lang="en-US" u="sng" dirty="0">
              <a:solidFill>
                <a:srgbClr val="7030A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53DB9FB-F489-3E46-9E9F-AB221710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73" y="1284128"/>
            <a:ext cx="5203182" cy="4289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AE11EA-F420-9443-9335-3370A5B6E281}"/>
              </a:ext>
            </a:extLst>
          </p:cNvPr>
          <p:cNvSpPr txBox="1"/>
          <p:nvPr/>
        </p:nvSpPr>
        <p:spPr>
          <a:xfrm>
            <a:off x="6407866" y="2905779"/>
            <a:ext cx="5754396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https://api.spotify.com/v1/artists/</a:t>
            </a:r>
            <a:r>
              <a:rPr lang="en-GB" sz="2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{id}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CBFA645-1366-394E-B54C-730577A8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50" y="1119493"/>
            <a:ext cx="4943027" cy="46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390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Office Theme</vt:lpstr>
      <vt:lpstr>UK Charts Artist Breakdown with Spotify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MATHIASON, MILES (UG)</dc:creator>
  <cp:lastModifiedBy>MATHIASON, MILES (UG)</cp:lastModifiedBy>
  <cp:revision>3</cp:revision>
  <dcterms:created xsi:type="dcterms:W3CDTF">2024-03-26T09:14:29Z</dcterms:created>
  <dcterms:modified xsi:type="dcterms:W3CDTF">2024-03-28T09:19:40Z</dcterms:modified>
</cp:coreProperties>
</file>