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1" r:id="rId5"/>
    <p:sldId id="256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DF5"/>
    <a:srgbClr val="179DA0"/>
    <a:srgbClr val="0064DC"/>
    <a:srgbClr val="FAFAFA"/>
    <a:srgbClr val="001450"/>
    <a:srgbClr val="E01C86"/>
    <a:srgbClr val="64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37DD4-E866-076F-2DE8-8BA6F4E20B61}" v="12" dt="2023-10-20T10:41:27.075"/>
    <p1510:client id="{DC4218B1-4EFB-40E2-B9A2-8B5C2EC313EA}" v="1" dt="2023-10-04T12:30:4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760"/>
  </p:normalViewPr>
  <p:slideViewPr>
    <p:cSldViewPr snapToGrid="0">
      <p:cViewPr varScale="1">
        <p:scale>
          <a:sx n="111" d="100"/>
          <a:sy n="111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64F7-44AC-40E3-B81F-CDE2FC570010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2ED0E-CA6D-4012-8AAC-775B57A4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2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iam</a:t>
            </a:r>
            <a:r>
              <a:rPr lang="en-US" dirty="0"/>
              <a:t>/resources/best-practices/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ED0E-CA6D-4012-8AAC-775B57A4C7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6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344B-C5D6-7EDF-9D09-CF6D78C2F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4770A-1D69-C38C-AA4F-EFB4D8256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87AF-F53D-B875-BFD9-EE765679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A2CA-1CC6-4ECE-3C10-C23E0162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8A22-E756-EC2A-E539-70023330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DB84-8973-9871-D476-8B278781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6D73D-88E6-35D3-142E-EDD454D1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689B-ECA3-C66C-4858-A756500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AD2B-B0A7-4EF9-708F-FCD74C6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11EB-CA16-F44E-44BA-25AA1840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BA938-91A5-C2CF-76C4-7BAF3BF5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2F0CC-A07B-6BE7-55B3-793A1D9E8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1BD3-6C03-4B24-4D60-ACDD5C2A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59D2-E0C8-83D1-66EA-0144609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986C-602F-073F-6D33-676DC7CD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3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A409-CB6E-F1D2-F5B9-238BA33C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D7DD-18B0-4051-433D-800F73F4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890-3631-2F32-0957-F6A0155D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5DD9-E26F-C7CB-7B08-8B28E0E3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C227-3446-9497-E9E6-CE759ACF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9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D44B-8882-4157-FD5D-EA92F736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824D-5A21-11B7-00DC-D3852FF9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988D-898C-DC34-6901-D2665344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B50D-0070-8AFA-EFDE-1FB8131E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C080-8ED5-06D5-3559-D0A6DB52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3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B472-C4F4-37FD-C950-80ED696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6A1B-EBAF-7E88-5427-B378DD18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8D8D5-82AB-8FDB-95AE-C95D52BD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17C4-9FE7-646A-F8A8-56DAFC1D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B6B8-8F1E-6C5E-6AD1-D005513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39070-EAD7-6BCB-F230-6B3D54A2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5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07B-A7A4-6CBB-D63C-BFA0F4A5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41F0-2E0D-6674-1752-DC8CFDDAC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9029A-24B8-7640-B250-E2FC15156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A00B6-877B-00C1-4C05-5E72E3BDF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41D85-2989-901B-3229-A65F96F2B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3721-472C-655A-9982-39D9BD0D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D25F-0A44-8B80-E6C8-173E0AA6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86C69-7AA8-224B-2704-E1341E5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8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5B38-DB21-5619-410A-423A25A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2D61-2753-EC5C-0430-FF97E433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308B2-501B-D287-5C7C-C7C5050C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BE105-C01D-28F4-91DF-56EC29B8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1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943AE-0E06-41BE-EB9D-EDA98D4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BE33-FA12-57DA-E235-1EE36431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A0686-F182-06B2-E456-EBD166F7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0830-501E-0769-8C0B-53426871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ACE7-22FF-B438-1FDF-6DD64879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113E3-7BCD-DEB6-89CA-CB07CDFE4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61D3-96CA-73DE-D510-674876EB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2402-E022-827D-D2B7-2C4971A2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62BAD-4910-A2AB-B93A-8976526A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FF70-2B4F-4DF4-2FF2-E7402FF2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CD8B2-EBF8-D4A2-F3E7-0359CC25B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C37FA-CF89-6AE9-9379-A2762F77A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76070-00A1-3A2D-1E22-85DE2E6C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2B6E-C12A-1498-50D0-1DF9075F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D407-DC61-3866-ADA8-08D16F3D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4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15250-3107-64CF-78C6-E7759E9C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C561-2FFC-859F-B0BC-E543EEDF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88C3-B92E-AE27-F9B0-55E168DD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06C8-5C95-4525-A7F9-575ACDCE11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ED47-C238-6110-C4D9-3E265C00C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C90C-3265-226A-D241-F8C6909F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1A9E-C453-4C64-BE31-11C70B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6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90625" y="2778747"/>
            <a:ext cx="6054975" cy="1381608"/>
            <a:chOff x="0" y="95249"/>
            <a:chExt cx="12109950" cy="2763216"/>
          </a:xfrm>
        </p:grpSpPr>
        <p:sp>
          <p:nvSpPr>
            <p:cNvPr id="4" name="TextBox 4"/>
            <p:cNvSpPr txBox="1"/>
            <p:nvPr/>
          </p:nvSpPr>
          <p:spPr>
            <a:xfrm>
              <a:off x="0" y="2168789"/>
              <a:ext cx="11621498" cy="689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13"/>
                </a:lnSpc>
              </a:pPr>
              <a:r>
                <a:rPr lang="en-US" sz="2800" dirty="0">
                  <a:solidFill>
                    <a:srgbClr val="E01C86"/>
                  </a:solidFill>
                  <a:latin typeface="Clear Sans Bold" panose="020B0803030202020304" pitchFamily="34" charset="0"/>
                  <a:cs typeface="Clear Sans Bold" panose="020B0803030202020304" pitchFamily="34" charset="0"/>
                </a:rPr>
                <a:t>Well Architected Solution for PETRA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49"/>
              <a:ext cx="12109950" cy="17121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040"/>
                </a:lnSpc>
              </a:pPr>
              <a:r>
                <a:rPr lang="en-US" sz="5400" dirty="0" err="1">
                  <a:solidFill>
                    <a:srgbClr val="0064DC"/>
                  </a:solidFill>
                  <a:latin typeface="Clear Sans Medium"/>
                </a:rPr>
                <a:t>FishTank</a:t>
              </a:r>
              <a:r>
                <a:rPr lang="en-US" sz="5400" dirty="0">
                  <a:solidFill>
                    <a:srgbClr val="0064DC"/>
                  </a:solidFill>
                  <a:latin typeface="Clear Sans Medium"/>
                </a:rPr>
                <a:t> Ltd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095446" y="2075437"/>
            <a:ext cx="4001109" cy="465815"/>
          </a:xfrm>
          <a:custGeom>
            <a:avLst/>
            <a:gdLst/>
            <a:ahLst/>
            <a:cxnLst/>
            <a:rect l="l" t="t" r="r" b="b"/>
            <a:pathLst>
              <a:path w="6001664" h="698723">
                <a:moveTo>
                  <a:pt x="0" y="0"/>
                </a:moveTo>
                <a:lnTo>
                  <a:pt x="6001664" y="0"/>
                </a:lnTo>
                <a:lnTo>
                  <a:pt x="6001664" y="698723"/>
                </a:lnTo>
                <a:lnTo>
                  <a:pt x="0" y="698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8" name="Picture 7" descr="A blue and pink circle on a black background&#10;&#10;Description automatically generated">
            <a:extLst>
              <a:ext uri="{FF2B5EF4-FFF2-40B4-BE49-F238E27FC236}">
                <a16:creationId xmlns:a16="http://schemas.microsoft.com/office/drawing/2014/main" id="{2A0B9189-855E-0FA4-DCAA-F7C6256FD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69263" y="-351782"/>
            <a:ext cx="7811653" cy="1161876"/>
            <a:chOff x="-1359230" y="-3723548"/>
            <a:chExt cx="15623307" cy="6371689"/>
          </a:xfrm>
        </p:grpSpPr>
        <p:sp>
          <p:nvSpPr>
            <p:cNvPr id="4" name="TextBox 4"/>
            <p:cNvSpPr txBox="1"/>
            <p:nvPr/>
          </p:nvSpPr>
          <p:spPr>
            <a:xfrm>
              <a:off x="-1359230" y="-3723548"/>
              <a:ext cx="15623307" cy="40107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934"/>
                </a:lnSpc>
              </a:pPr>
              <a:r>
                <a:rPr lang="en-US" sz="2000" dirty="0">
                  <a:solidFill>
                    <a:srgbClr val="0B5CFF"/>
                  </a:solidFill>
                  <a:latin typeface="Clear Sans Medium" panose="020B0603030202020304" pitchFamily="34" charset="0"/>
                  <a:cs typeface="Clear Sans Medium" panose="020B0603030202020304" pitchFamily="34" charset="0"/>
                </a:rPr>
                <a:t>Previous Schematic Diagram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987703"/>
              <a:ext cx="14264079" cy="660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endParaRPr lang="en-US" spc="-56" dirty="0">
                <a:solidFill>
                  <a:srgbClr val="14110F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0197D7FA-1F37-3F21-6037-3C001DF74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539" y="6472238"/>
            <a:ext cx="1557475" cy="181323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4B1C35F-27FB-534F-992F-E91654F03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09" y="-73279"/>
            <a:ext cx="4237166" cy="694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73052-D916-C14B-AA6A-C5341A58BF04}"/>
              </a:ext>
            </a:extLst>
          </p:cNvPr>
          <p:cNvSpPr txBox="1"/>
          <p:nvPr/>
        </p:nvSpPr>
        <p:spPr>
          <a:xfrm>
            <a:off x="8472998" y="409984"/>
            <a:ext cx="2923309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Considering Security…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Lack of Attack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include a strong identity foundation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EB96D-B7C7-C24F-B7C7-12DD771F76AD}"/>
              </a:ext>
            </a:extLst>
          </p:cNvPr>
          <p:cNvSpPr txBox="1"/>
          <p:nvPr/>
        </p:nvSpPr>
        <p:spPr>
          <a:xfrm>
            <a:off x="411256" y="548534"/>
            <a:ext cx="3350760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Considering Sustainability…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Lacking tools to measure impact of the cloud work-load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utilize newer, more efficient software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utilize managed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minimize idle resources – </a:t>
            </a:r>
            <a:r>
              <a:rPr lang="en-US" sz="1400" dirty="0" err="1"/>
              <a:t>eg</a:t>
            </a:r>
            <a:r>
              <a:rPr lang="en-US" sz="1400" dirty="0"/>
              <a:t> DB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9FD2B-A7BB-5F45-85BB-96BCA3B35B30}"/>
              </a:ext>
            </a:extLst>
          </p:cNvPr>
          <p:cNvSpPr txBox="1"/>
          <p:nvPr/>
        </p:nvSpPr>
        <p:spPr>
          <a:xfrm>
            <a:off x="8472996" y="2138035"/>
            <a:ext cx="2923309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Considering Operational Excellence…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implement observability with actionable alerts configured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utilize managed services – To reduce operational burden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C682-FE21-7144-99BB-F8CAD42F1EBF}"/>
              </a:ext>
            </a:extLst>
          </p:cNvPr>
          <p:cNvSpPr txBox="1"/>
          <p:nvPr/>
        </p:nvSpPr>
        <p:spPr>
          <a:xfrm>
            <a:off x="421426" y="3127651"/>
            <a:ext cx="3350760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Considering Reliability…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Resources should be monitored – With alarms to alert on failures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should be a plan for disaster recovery and data should be backed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F07AA-6E49-194E-972D-8955FCFA6B17}"/>
              </a:ext>
            </a:extLst>
          </p:cNvPr>
          <p:cNvSpPr txBox="1"/>
          <p:nvPr/>
        </p:nvSpPr>
        <p:spPr>
          <a:xfrm>
            <a:off x="8472997" y="4358529"/>
            <a:ext cx="2923309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Considering Performance Efficiency…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Could utilize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monitor workload to ensure compute is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8933C-C1AE-C341-B45E-3F9B485CFDA6}"/>
              </a:ext>
            </a:extLst>
          </p:cNvPr>
          <p:cNvSpPr txBox="1"/>
          <p:nvPr/>
        </p:nvSpPr>
        <p:spPr>
          <a:xfrm>
            <a:off x="411256" y="5060438"/>
            <a:ext cx="3350760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Considering Cost Optimization…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measure and analyze expenditure – Identify unexpected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1213006" y="-312518"/>
            <a:ext cx="5073760" cy="731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  <a:spcBef>
                <a:spcPct val="0"/>
              </a:spcBef>
            </a:pPr>
            <a:r>
              <a:rPr lang="en-US" sz="2000" spc="-53" dirty="0">
                <a:solidFill>
                  <a:srgbClr val="0B5CFF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rPr>
              <a:t>New Schematic diagram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38348ED-24FB-C840-D64D-AF42DD65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539" y="6472238"/>
            <a:ext cx="1557475" cy="1813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67115A8-74E5-EE43-9380-C66E50D98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033"/>
            <a:ext cx="12192000" cy="6130418"/>
          </a:xfrm>
          <a:prstGeom prst="rect">
            <a:avLst/>
          </a:prstGeom>
        </p:spPr>
      </p:pic>
      <p:pic>
        <p:nvPicPr>
          <p:cNvPr id="9" name="Picture 8" descr="A green square with white gear with check mark and arrows&#10;&#10;Description automatically generated">
            <a:extLst>
              <a:ext uri="{FF2B5EF4-FFF2-40B4-BE49-F238E27FC236}">
                <a16:creationId xmlns:a16="http://schemas.microsoft.com/office/drawing/2014/main" id="{BFD4537B-BE1D-234C-9C84-646471777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0" y="5719750"/>
            <a:ext cx="1059950" cy="994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1D09D3-CD9B-3047-89BA-EBD1CE96E221}"/>
              </a:ext>
            </a:extLst>
          </p:cNvPr>
          <p:cNvSpPr/>
          <p:nvPr/>
        </p:nvSpPr>
        <p:spPr>
          <a:xfrm>
            <a:off x="10552386" y="4635062"/>
            <a:ext cx="441435" cy="252248"/>
          </a:xfrm>
          <a:prstGeom prst="rect">
            <a:avLst/>
          </a:prstGeom>
          <a:solidFill>
            <a:srgbClr val="DF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38A3B-6DF6-0242-ACB9-3F6F25D77718}"/>
              </a:ext>
            </a:extLst>
          </p:cNvPr>
          <p:cNvSpPr/>
          <p:nvPr/>
        </p:nvSpPr>
        <p:spPr>
          <a:xfrm>
            <a:off x="10316998" y="4728784"/>
            <a:ext cx="626462" cy="102378"/>
          </a:xfrm>
          <a:prstGeom prst="rect">
            <a:avLst/>
          </a:prstGeom>
          <a:solidFill>
            <a:srgbClr val="DF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72254-382D-CF4B-8F1A-5818E26B0F65}"/>
              </a:ext>
            </a:extLst>
          </p:cNvPr>
          <p:cNvSpPr txBox="1"/>
          <p:nvPr/>
        </p:nvSpPr>
        <p:spPr>
          <a:xfrm>
            <a:off x="10462143" y="4569361"/>
            <a:ext cx="7071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Read Replica 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2D95F8E-05CC-8A48-BDCC-B64435B4CA5B}"/>
              </a:ext>
            </a:extLst>
          </p:cNvPr>
          <p:cNvSpPr/>
          <p:nvPr/>
        </p:nvSpPr>
        <p:spPr>
          <a:xfrm>
            <a:off x="8754036" y="243558"/>
            <a:ext cx="672353" cy="157330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8CC68029-CA3D-744A-9153-620554079DF4}"/>
              </a:ext>
            </a:extLst>
          </p:cNvPr>
          <p:cNvSpPr/>
          <p:nvPr/>
        </p:nvSpPr>
        <p:spPr>
          <a:xfrm>
            <a:off x="6402659" y="5766333"/>
            <a:ext cx="1907823" cy="909806"/>
          </a:xfrm>
          <a:prstGeom prst="frame">
            <a:avLst>
              <a:gd name="adj1" fmla="val 70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434E6EF-06FC-9A47-98A8-FE7D9E656C16}"/>
              </a:ext>
            </a:extLst>
          </p:cNvPr>
          <p:cNvSpPr/>
          <p:nvPr/>
        </p:nvSpPr>
        <p:spPr>
          <a:xfrm>
            <a:off x="4579504" y="5776064"/>
            <a:ext cx="1907823" cy="909806"/>
          </a:xfrm>
          <a:prstGeom prst="frame">
            <a:avLst>
              <a:gd name="adj1" fmla="val 70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11722DB-00FE-1646-9A8B-246A7902BFFE}"/>
              </a:ext>
            </a:extLst>
          </p:cNvPr>
          <p:cNvSpPr/>
          <p:nvPr/>
        </p:nvSpPr>
        <p:spPr>
          <a:xfrm>
            <a:off x="2923822" y="5776064"/>
            <a:ext cx="936932" cy="909806"/>
          </a:xfrm>
          <a:prstGeom prst="frame">
            <a:avLst>
              <a:gd name="adj1" fmla="val 70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8591EB9-C4AF-E841-BBDF-3F59D8CE1567}"/>
              </a:ext>
            </a:extLst>
          </p:cNvPr>
          <p:cNvSpPr/>
          <p:nvPr/>
        </p:nvSpPr>
        <p:spPr>
          <a:xfrm>
            <a:off x="10171289" y="3966215"/>
            <a:ext cx="940118" cy="898518"/>
          </a:xfrm>
          <a:prstGeom prst="frame">
            <a:avLst>
              <a:gd name="adj1" fmla="val 70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42A6D48E-CB2A-3C4B-B2E6-5B2C353CE17C}"/>
              </a:ext>
            </a:extLst>
          </p:cNvPr>
          <p:cNvSpPr/>
          <p:nvPr/>
        </p:nvSpPr>
        <p:spPr>
          <a:xfrm>
            <a:off x="3736691" y="5771040"/>
            <a:ext cx="936932" cy="909806"/>
          </a:xfrm>
          <a:prstGeom prst="frame">
            <a:avLst>
              <a:gd name="adj1" fmla="val 70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C2113A8-BCA5-1B47-907A-9A55A805CFCD}"/>
              </a:ext>
            </a:extLst>
          </p:cNvPr>
          <p:cNvSpPr/>
          <p:nvPr/>
        </p:nvSpPr>
        <p:spPr>
          <a:xfrm>
            <a:off x="408193" y="2661356"/>
            <a:ext cx="940118" cy="898518"/>
          </a:xfrm>
          <a:prstGeom prst="frame">
            <a:avLst>
              <a:gd name="adj1" fmla="val 70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38373" y="-169141"/>
            <a:ext cx="7811653" cy="1037108"/>
            <a:chOff x="-1105266" y="-3039323"/>
            <a:chExt cx="15623307" cy="5687464"/>
          </a:xfrm>
        </p:grpSpPr>
        <p:sp>
          <p:nvSpPr>
            <p:cNvPr id="4" name="TextBox 4"/>
            <p:cNvSpPr txBox="1"/>
            <p:nvPr/>
          </p:nvSpPr>
          <p:spPr>
            <a:xfrm>
              <a:off x="-1105266" y="-3039323"/>
              <a:ext cx="15623307" cy="4159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934"/>
                </a:lnSpc>
              </a:pPr>
              <a:r>
                <a:rPr lang="en-US" sz="2800" dirty="0">
                  <a:solidFill>
                    <a:srgbClr val="0B5CFF"/>
                  </a:solidFill>
                  <a:latin typeface="Clear Sans Medium" panose="020B0603030202020304" pitchFamily="34" charset="0"/>
                  <a:cs typeface="Clear Sans Medium" panose="020B0603030202020304" pitchFamily="34" charset="0"/>
                </a:rPr>
                <a:t>Security Benefits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987703"/>
              <a:ext cx="14264079" cy="660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endParaRPr lang="en-US" spc="-56" dirty="0">
                <a:solidFill>
                  <a:srgbClr val="14110F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8748558" y="-1583780"/>
            <a:ext cx="3920240" cy="3563855"/>
          </a:xfrm>
          <a:custGeom>
            <a:avLst/>
            <a:gdLst/>
            <a:ahLst/>
            <a:cxnLst/>
            <a:rect l="l" t="t" r="r" b="b"/>
            <a:pathLst>
              <a:path w="5880360" h="5345782">
                <a:moveTo>
                  <a:pt x="0" y="0"/>
                </a:moveTo>
                <a:lnTo>
                  <a:pt x="5880360" y="0"/>
                </a:lnTo>
                <a:lnTo>
                  <a:pt x="5880360" y="5345782"/>
                </a:lnTo>
                <a:lnTo>
                  <a:pt x="0" y="5345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197D7FA-1F37-3F21-6037-3C001DF74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0539" y="6472238"/>
            <a:ext cx="1557475" cy="181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6E843-582D-4140-BC9F-E7658A8EF86F}"/>
              </a:ext>
            </a:extLst>
          </p:cNvPr>
          <p:cNvSpPr txBox="1"/>
          <p:nvPr/>
        </p:nvSpPr>
        <p:spPr>
          <a:xfrm>
            <a:off x="694023" y="1752777"/>
            <a:ext cx="6995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AWS Shield: </a:t>
            </a:r>
            <a:r>
              <a:rPr lang="en-US" dirty="0"/>
              <a:t>Provides managed protection against large and sophisticated </a:t>
            </a:r>
            <a:r>
              <a:rPr lang="en-US" dirty="0" err="1"/>
              <a:t>DDos</a:t>
            </a:r>
            <a:r>
              <a:rPr lang="en-US" dirty="0"/>
              <a:t>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groups: </a:t>
            </a:r>
            <a:r>
              <a:rPr lang="en-US" dirty="0"/>
              <a:t>Security groups used for web servers, app servers and the database instances. With principle of least privilege this provides an extra layer of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AWS Organizations: </a:t>
            </a:r>
            <a:r>
              <a:rPr lang="en-US" dirty="0"/>
              <a:t>Helps more easily manage policies for groups of accounts and ensure the principle of least privilege is implemented</a:t>
            </a:r>
            <a:endParaRPr lang="en-US" b="1" dirty="0"/>
          </a:p>
        </p:txBody>
      </p:sp>
      <p:pic>
        <p:nvPicPr>
          <p:cNvPr id="1026" name="Picture 2" descr="Control Access with AWS Identity and Access Management | Salesforce">
            <a:extLst>
              <a:ext uri="{FF2B5EF4-FFF2-40B4-BE49-F238E27FC236}">
                <a16:creationId xmlns:a16="http://schemas.microsoft.com/office/drawing/2014/main" id="{735A2F34-9210-E24D-ADA1-012C08BC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15" y="1963605"/>
            <a:ext cx="1332670" cy="13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tect Against DOS and DDoS Attacks with AWS Shield | Salesforce">
            <a:extLst>
              <a:ext uri="{FF2B5EF4-FFF2-40B4-BE49-F238E27FC236}">
                <a16:creationId xmlns:a16="http://schemas.microsoft.com/office/drawing/2014/main" id="{96AF7E55-7EED-3740-AFE4-B62605CE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15" y="3927210"/>
            <a:ext cx="1332670" cy="13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6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2027" b="220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819459" y="-208342"/>
            <a:ext cx="5073760" cy="758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  <a:spcBef>
                <a:spcPct val="0"/>
              </a:spcBef>
            </a:pPr>
            <a:r>
              <a:rPr lang="en-US" sz="2800" spc="-53" dirty="0">
                <a:solidFill>
                  <a:srgbClr val="0B5CFF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rPr>
              <a:t>Sustainability Benefits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8748558" y="-1583780"/>
            <a:ext cx="3920240" cy="3563855"/>
          </a:xfrm>
          <a:custGeom>
            <a:avLst/>
            <a:gdLst/>
            <a:ahLst/>
            <a:cxnLst/>
            <a:rect l="l" t="t" r="r" b="b"/>
            <a:pathLst>
              <a:path w="5880360" h="5345782">
                <a:moveTo>
                  <a:pt x="0" y="0"/>
                </a:moveTo>
                <a:lnTo>
                  <a:pt x="5880360" y="0"/>
                </a:lnTo>
                <a:lnTo>
                  <a:pt x="5880360" y="5345782"/>
                </a:lnTo>
                <a:lnTo>
                  <a:pt x="0" y="5345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38348ED-24FB-C840-D64D-AF42DD659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0539" y="6472238"/>
            <a:ext cx="1557475" cy="181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66AB16-EE78-B944-80AF-6F1CE40F6C81}"/>
              </a:ext>
            </a:extLst>
          </p:cNvPr>
          <p:cNvSpPr txBox="1"/>
          <p:nvPr/>
        </p:nvSpPr>
        <p:spPr>
          <a:xfrm>
            <a:off x="932955" y="1498086"/>
            <a:ext cx="5443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</a:t>
            </a:r>
            <a:r>
              <a:rPr lang="en-US" b="1" dirty="0"/>
              <a:t>managed services </a:t>
            </a:r>
            <a:r>
              <a:rPr lang="en-US" dirty="0"/>
              <a:t>such as RDS. This minimizes environmental impact as it is distributed across many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AWS Customer Carbon Footprint Tool: </a:t>
            </a:r>
            <a:r>
              <a:rPr lang="en-US" dirty="0"/>
              <a:t>This tool makes it easy to measure &amp; report, and plan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CloudWatch to identify idle resources and automate actions such as shutting down or resizing to minimize environmental impact</a:t>
            </a:r>
          </a:p>
        </p:txBody>
      </p:sp>
      <p:pic>
        <p:nvPicPr>
          <p:cNvPr id="2050" name="Picture 2" descr="Amazon Web Services on X: &quot;Accountability=Sustainability. ✔️⚡️⚙️ The AWS  customer carbon footprint tool provides AWS customers with an overview of carbon  emissions associated with usage of AWS services—&amp; forecasts emission  reductions as #">
            <a:extLst>
              <a:ext uri="{FF2B5EF4-FFF2-40B4-BE49-F238E27FC236}">
                <a16:creationId xmlns:a16="http://schemas.microsoft.com/office/drawing/2014/main" id="{D02D2EF1-54EE-9440-AD56-3927F178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276" y="2222998"/>
            <a:ext cx="1899397" cy="189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1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F Colours">
      <a:dk1>
        <a:sysClr val="windowText" lastClr="000000"/>
      </a:dk1>
      <a:lt1>
        <a:sysClr val="window" lastClr="FFFFFF"/>
      </a:lt1>
      <a:dk2>
        <a:srgbClr val="0064DC"/>
      </a:dk2>
      <a:lt2>
        <a:srgbClr val="E7E6E6"/>
      </a:lt2>
      <a:accent1>
        <a:srgbClr val="0064DC"/>
      </a:accent1>
      <a:accent2>
        <a:srgbClr val="E01C86"/>
      </a:accent2>
      <a:accent3>
        <a:srgbClr val="179DA0"/>
      </a:accent3>
      <a:accent4>
        <a:srgbClr val="001450"/>
      </a:accent4>
      <a:accent5>
        <a:srgbClr val="FAFAFA"/>
      </a:accent5>
      <a:accent6>
        <a:srgbClr val="646464"/>
      </a:accent6>
      <a:hlink>
        <a:srgbClr val="0064DC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144d31-7a41-4250-9c47-6521c5694861">
      <Terms xmlns="http://schemas.microsoft.com/office/infopath/2007/PartnerControls"/>
    </lcf76f155ced4ddcb4097134ff3c332f>
    <TaxCatchAll xmlns="a67ee70e-ec8b-4921-be12-5995f5b7e6d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5369CBCC1CF84682E4310028318839" ma:contentTypeVersion="18" ma:contentTypeDescription="Create a new document." ma:contentTypeScope="" ma:versionID="dbea57aea28e16f1cf16a3d6f919cf05">
  <xsd:schema xmlns:xsd="http://www.w3.org/2001/XMLSchema" xmlns:xs="http://www.w3.org/2001/XMLSchema" xmlns:p="http://schemas.microsoft.com/office/2006/metadata/properties" xmlns:ns2="ef144d31-7a41-4250-9c47-6521c5694861" xmlns:ns3="a67ee70e-ec8b-4921-be12-5995f5b7e6df" targetNamespace="http://schemas.microsoft.com/office/2006/metadata/properties" ma:root="true" ma:fieldsID="decba2a22175dcd2af7f1ad9765c17a5" ns2:_="" ns3:_="">
    <xsd:import namespace="ef144d31-7a41-4250-9c47-6521c5694861"/>
    <xsd:import namespace="a67ee70e-ec8b-4921-be12-5995f5b7e6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44d31-7a41-4250-9c47-6521c5694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a637bdc-cdf7-4776-b19c-027b9fe8ed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ee70e-ec8b-4921-be12-5995f5b7e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f112b56-d009-46e6-819b-2bce596f74d7}" ma:internalName="TaxCatchAll" ma:showField="CatchAllData" ma:web="a67ee70e-ec8b-4921-be12-5995f5b7e6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F8435-22F5-48F5-88FF-6C9513389365}">
  <ds:schemaRefs>
    <ds:schemaRef ds:uri="http://schemas.microsoft.com/office/2006/metadata/properties"/>
    <ds:schemaRef ds:uri="http://schemas.microsoft.com/office/infopath/2007/PartnerControls"/>
    <ds:schemaRef ds:uri="ef144d31-7a41-4250-9c47-6521c5694861"/>
    <ds:schemaRef ds:uri="a67ee70e-ec8b-4921-be12-5995f5b7e6df"/>
  </ds:schemaRefs>
</ds:datastoreItem>
</file>

<file path=customXml/itemProps2.xml><?xml version="1.0" encoding="utf-8"?>
<ds:datastoreItem xmlns:ds="http://schemas.openxmlformats.org/officeDocument/2006/customXml" ds:itemID="{AA7345FA-8101-439E-978D-C909E7966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617B34-AB9C-4EE9-8CF3-71C1E10EC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44d31-7a41-4250-9c47-6521c5694861"/>
    <ds:schemaRef ds:uri="a67ee70e-ec8b-4921-be12-5995f5b7e6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274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Clear Sans</vt:lpstr>
      <vt:lpstr>Clear Sans Bold</vt:lpstr>
      <vt:lpstr>Clear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Hill</dc:creator>
  <cp:lastModifiedBy>MATHIASON, MILES (UG)</cp:lastModifiedBy>
  <cp:revision>11</cp:revision>
  <dcterms:created xsi:type="dcterms:W3CDTF">2023-06-26T08:37:38Z</dcterms:created>
  <dcterms:modified xsi:type="dcterms:W3CDTF">2024-03-29T15:20:08Z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7da91-0292-4fc2-ab24-c314d225118a_Enabled">
    <vt:lpwstr>true</vt:lpwstr>
  </property>
  <property fmtid="{D5CDD505-2E9C-101B-9397-08002B2CF9AE}" pid="3" name="MSIP_Label_d417da91-0292-4fc2-ab24-c314d225118a_SetDate">
    <vt:lpwstr>2023-06-27T07:50:23Z</vt:lpwstr>
  </property>
  <property fmtid="{D5CDD505-2E9C-101B-9397-08002B2CF9AE}" pid="4" name="MSIP_Label_d417da91-0292-4fc2-ab24-c314d225118a_Method">
    <vt:lpwstr>Standard</vt:lpwstr>
  </property>
  <property fmtid="{D5CDD505-2E9C-101B-9397-08002B2CF9AE}" pid="5" name="MSIP_Label_d417da91-0292-4fc2-ab24-c314d225118a_Name">
    <vt:lpwstr>General</vt:lpwstr>
  </property>
  <property fmtid="{D5CDD505-2E9C-101B-9397-08002B2CF9AE}" pid="6" name="MSIP_Label_d417da91-0292-4fc2-ab24-c314d225118a_SiteId">
    <vt:lpwstr>24ecd28f-00da-4009-988d-5c4a522aa118</vt:lpwstr>
  </property>
  <property fmtid="{D5CDD505-2E9C-101B-9397-08002B2CF9AE}" pid="7" name="MSIP_Label_d417da91-0292-4fc2-ab24-c314d225118a_ActionId">
    <vt:lpwstr>e0f0f39c-22ed-4a6e-92f0-b617bde6062f</vt:lpwstr>
  </property>
  <property fmtid="{D5CDD505-2E9C-101B-9397-08002B2CF9AE}" pid="8" name="MSIP_Label_d417da91-0292-4fc2-ab24-c314d225118a_ContentBits">
    <vt:lpwstr>0</vt:lpwstr>
  </property>
  <property fmtid="{D5CDD505-2E9C-101B-9397-08002B2CF9AE}" pid="9" name="ContentTypeId">
    <vt:lpwstr>0x010100125369CBCC1CF84682E4310028318839</vt:lpwstr>
  </property>
</Properties>
</file>