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147468434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4B48-7D51-B637-AB0B-E0B62DFF4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6EA4-B551-D7DF-FA2E-25A30CA2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9B3ED-CB19-E511-8A47-F61B0C95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C33F-D092-7141-B3D4-747599C7CBB5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EDD3-1EB2-53A5-5037-CA14CFC1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3870-499D-77ED-7ADD-77E54829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2A9-1492-AE4C-999D-F243CEA5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47BB-6954-E5C6-791E-521F4304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9B7A-929D-A593-E642-8C7EA7F88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610D-0EA4-EBCF-CCBD-CDF1B019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C33F-D092-7141-B3D4-747599C7CBB5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D6079-0117-8175-A464-A736A2FB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2D1D1-F135-9043-4309-A98BFFE5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2A9-1492-AE4C-999D-F243CEA5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C061F-FBF8-F9C6-3B3F-0F5751488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F98FD-FD77-946B-5B2D-82F4B9282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D8F83-03EA-32B6-E58F-C969DAA5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C33F-D092-7141-B3D4-747599C7CBB5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EDF5-DDD6-8D04-A5A6-AF37CB7A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4D36-52F7-96B5-AE43-69DAA6FD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2A9-1492-AE4C-999D-F243CEA5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D65C-5DBF-263D-016D-8C2FF01F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1B3A-0FBD-C22A-4170-95D390B1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CFE5-A5C1-BEAF-036E-0DD8972E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C33F-D092-7141-B3D4-747599C7CBB5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3E45-7024-D440-6961-CB18BC01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BB89-717C-038C-2A74-2556E466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2A9-1492-AE4C-999D-F243CEA5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2C67-9340-CC4B-8858-1128F049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B8107-42D1-9454-4F44-0E1A240DF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49F95-0F18-0B7E-D7AD-D240CB5C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C33F-D092-7141-B3D4-747599C7CBB5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F288-BBBB-52BE-80AE-385AAC6E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9996-81A8-EB33-32EF-E6CA90DA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2A9-1492-AE4C-999D-F243CEA5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680B-2951-ADAC-68E1-B036CAD7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1B2F-4D7B-A43C-BDC5-BF97261B7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77CDC-DF50-A97B-0F9A-7687D910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F06E-BACE-21C3-9201-416DD428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C33F-D092-7141-B3D4-747599C7CBB5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86C4E-941E-2C2A-9893-2BB7FE7D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9FB71-ED7E-A925-60A1-79169C64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2A9-1492-AE4C-999D-F243CEA5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76D1-0997-F121-8FDF-E48826C8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53708-992D-2454-6581-962F1F759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D809C-0860-9421-2617-692509B5E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156D7-52D5-ECC8-F2B5-422C22C1F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896EE-36B4-7E52-CC58-86F985159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90538-0308-4DEC-80DD-79A339BE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C33F-D092-7141-B3D4-747599C7CBB5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A3A2F-1F2D-4E77-9BED-AE3198E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D4EAA-2F2B-0D6C-E3A9-34E425D0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2A9-1492-AE4C-999D-F243CEA5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6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6C77-7063-F9D9-51B0-6259BD36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03145-DD5F-93FA-B561-8A50177F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C33F-D092-7141-B3D4-747599C7CBB5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50B13-F95B-3358-40EC-530F945D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F17A0-D670-1B64-2F7B-A8E34C0A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2A9-1492-AE4C-999D-F243CEA5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E189B-47B6-1F97-BB1B-AA0330AE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C33F-D092-7141-B3D4-747599C7CBB5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3A2D5-DFE1-569D-4A86-EC0651C9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9627D-748F-0CF3-8495-329A9993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2A9-1492-AE4C-999D-F243CEA5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EC80-9D01-E0DE-83B4-19D74174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FFC8-9393-0620-5111-ACFA57662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A7F34-DEA0-3ED4-F2D1-8FDB81ABE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C80F8-B1EE-0EF7-0673-6F4E9FF0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C33F-D092-7141-B3D4-747599C7CBB5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3C87A-C155-2602-E300-6973856C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D3EC4-6048-04A0-B6D4-9350CA65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2A9-1492-AE4C-999D-F243CEA5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5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69B9-250F-E696-CFB6-F7299410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1BA88-15E7-7E57-8C74-E223986A7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2356B-F492-1331-5F33-D7ED4791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33E67-9C14-99A7-BBB8-C724791A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C33F-D092-7141-B3D4-747599C7CBB5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7A4D-99B3-42E4-39C3-816AC8A7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51CB1-1C16-27C1-3105-1EC6EA5B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2A9-1492-AE4C-999D-F243CEA5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3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1CC5A-9EEC-B630-0031-8F386F4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6971-E17F-4834-AF06-DD7B15E7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EE3D-8F4C-128D-A64F-8F048995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8C33F-D092-7141-B3D4-747599C7CBB5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B80B-0990-90BB-ED46-E1F4E411F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808A-51F1-B26D-2DED-6ECD18062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1042A9-1492-AE4C-999D-F243CEA5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DBF1-96CC-4DA9-B216-3C0C92388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105CD-46D3-0AC6-D738-8C0DCDBFB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838D0E-910D-2A61-95E0-5CD4DDBB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1B24F-AF92-D5DC-1B5B-712D33299123}"/>
              </a:ext>
            </a:extLst>
          </p:cNvPr>
          <p:cNvSpPr/>
          <p:nvPr/>
        </p:nvSpPr>
        <p:spPr>
          <a:xfrm>
            <a:off x="2" y="1818409"/>
            <a:ext cx="12191999" cy="4793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3B3931-838E-B9ED-5369-22FFF99261AF}"/>
              </a:ext>
            </a:extLst>
          </p:cNvPr>
          <p:cNvSpPr txBox="1">
            <a:spLocks/>
          </p:cNvSpPr>
          <p:nvPr/>
        </p:nvSpPr>
        <p:spPr>
          <a:xfrm>
            <a:off x="159975" y="246219"/>
            <a:ext cx="11277600" cy="673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Our understanding of the situation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A5D63A-681C-827A-C11B-5CF816C1FAFB}"/>
              </a:ext>
            </a:extLst>
          </p:cNvPr>
          <p:cNvCxnSpPr>
            <a:cxnSpLocks/>
          </p:cNvCxnSpPr>
          <p:nvPr/>
        </p:nvCxnSpPr>
        <p:spPr>
          <a:xfrm>
            <a:off x="6137822" y="2365979"/>
            <a:ext cx="2350" cy="301442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CCE213-56A6-F9E8-F62D-61D3E50C6108}"/>
              </a:ext>
            </a:extLst>
          </p:cNvPr>
          <p:cNvGrpSpPr/>
          <p:nvPr/>
        </p:nvGrpSpPr>
        <p:grpSpPr>
          <a:xfrm>
            <a:off x="431994" y="1272693"/>
            <a:ext cx="1097280" cy="1093285"/>
            <a:chOff x="521202" y="1745957"/>
            <a:chExt cx="1097280" cy="1093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5AF7EF-A8BF-9403-BF8C-AEC5BDE2E298}"/>
                </a:ext>
              </a:extLst>
            </p:cNvPr>
            <p:cNvSpPr/>
            <p:nvPr/>
          </p:nvSpPr>
          <p:spPr>
            <a:xfrm rot="5400000">
              <a:off x="523199" y="1743960"/>
              <a:ext cx="1093285" cy="109728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2" name="Group 124">
              <a:extLst>
                <a:ext uri="{FF2B5EF4-FFF2-40B4-BE49-F238E27FC236}">
                  <a16:creationId xmlns:a16="http://schemas.microsoft.com/office/drawing/2014/main" id="{B660157A-59D7-F879-4E47-93B2F685D0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7638" y="2021170"/>
              <a:ext cx="504405" cy="504405"/>
              <a:chOff x="2402" y="3006"/>
              <a:chExt cx="426" cy="426"/>
            </a:xfrm>
            <a:solidFill>
              <a:srgbClr val="FFFFFF"/>
            </a:solidFill>
          </p:grpSpPr>
          <p:sp>
            <p:nvSpPr>
              <p:cNvPr id="13" name="Freeform 125">
                <a:extLst>
                  <a:ext uri="{FF2B5EF4-FFF2-40B4-BE49-F238E27FC236}">
                    <a16:creationId xmlns:a16="http://schemas.microsoft.com/office/drawing/2014/main" id="{2847B220-2597-6E4A-13EC-965AE6386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2" y="3006"/>
                <a:ext cx="426" cy="426"/>
              </a:xfrm>
              <a:custGeom>
                <a:avLst/>
                <a:gdLst>
                  <a:gd name="T0" fmla="*/ 285 w 288"/>
                  <a:gd name="T1" fmla="*/ 278 h 288"/>
                  <a:gd name="T2" fmla="*/ 177 w 288"/>
                  <a:gd name="T3" fmla="*/ 170 h 288"/>
                  <a:gd name="T4" fmla="*/ 203 w 288"/>
                  <a:gd name="T5" fmla="*/ 102 h 288"/>
                  <a:gd name="T6" fmla="*/ 101 w 288"/>
                  <a:gd name="T7" fmla="*/ 0 h 288"/>
                  <a:gd name="T8" fmla="*/ 0 w 288"/>
                  <a:gd name="T9" fmla="*/ 102 h 288"/>
                  <a:gd name="T10" fmla="*/ 101 w 288"/>
                  <a:gd name="T11" fmla="*/ 204 h 288"/>
                  <a:gd name="T12" fmla="*/ 169 w 288"/>
                  <a:gd name="T13" fmla="*/ 178 h 288"/>
                  <a:gd name="T14" fmla="*/ 277 w 288"/>
                  <a:gd name="T15" fmla="*/ 286 h 288"/>
                  <a:gd name="T16" fmla="*/ 285 w 288"/>
                  <a:gd name="T17" fmla="*/ 286 h 288"/>
                  <a:gd name="T18" fmla="*/ 285 w 288"/>
                  <a:gd name="T19" fmla="*/ 278 h 288"/>
                  <a:gd name="T20" fmla="*/ 165 w 288"/>
                  <a:gd name="T21" fmla="*/ 166 h 288"/>
                  <a:gd name="T22" fmla="*/ 101 w 288"/>
                  <a:gd name="T23" fmla="*/ 192 h 288"/>
                  <a:gd name="T24" fmla="*/ 38 w 288"/>
                  <a:gd name="T25" fmla="*/ 166 h 288"/>
                  <a:gd name="T26" fmla="*/ 12 w 288"/>
                  <a:gd name="T27" fmla="*/ 102 h 288"/>
                  <a:gd name="T28" fmla="*/ 38 w 288"/>
                  <a:gd name="T29" fmla="*/ 39 h 288"/>
                  <a:gd name="T30" fmla="*/ 101 w 288"/>
                  <a:gd name="T31" fmla="*/ 12 h 288"/>
                  <a:gd name="T32" fmla="*/ 165 w 288"/>
                  <a:gd name="T33" fmla="*/ 39 h 288"/>
                  <a:gd name="T34" fmla="*/ 191 w 288"/>
                  <a:gd name="T35" fmla="*/ 102 h 288"/>
                  <a:gd name="T36" fmla="*/ 165 w 288"/>
                  <a:gd name="T37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8" h="288">
                    <a:moveTo>
                      <a:pt x="285" y="278"/>
                    </a:moveTo>
                    <a:cubicBezTo>
                      <a:pt x="177" y="170"/>
                      <a:pt x="177" y="170"/>
                      <a:pt x="177" y="170"/>
                    </a:cubicBezTo>
                    <a:cubicBezTo>
                      <a:pt x="193" y="152"/>
                      <a:pt x="203" y="128"/>
                      <a:pt x="203" y="102"/>
                    </a:cubicBezTo>
                    <a:cubicBezTo>
                      <a:pt x="203" y="46"/>
                      <a:pt x="158" y="0"/>
                      <a:pt x="101" y="0"/>
                    </a:cubicBezTo>
                    <a:cubicBezTo>
                      <a:pt x="45" y="0"/>
                      <a:pt x="0" y="46"/>
                      <a:pt x="0" y="102"/>
                    </a:cubicBezTo>
                    <a:cubicBezTo>
                      <a:pt x="0" y="158"/>
                      <a:pt x="45" y="204"/>
                      <a:pt x="101" y="204"/>
                    </a:cubicBezTo>
                    <a:cubicBezTo>
                      <a:pt x="127" y="204"/>
                      <a:pt x="151" y="194"/>
                      <a:pt x="169" y="178"/>
                    </a:cubicBezTo>
                    <a:cubicBezTo>
                      <a:pt x="277" y="286"/>
                      <a:pt x="277" y="286"/>
                      <a:pt x="277" y="286"/>
                    </a:cubicBezTo>
                    <a:cubicBezTo>
                      <a:pt x="279" y="288"/>
                      <a:pt x="283" y="288"/>
                      <a:pt x="285" y="286"/>
                    </a:cubicBezTo>
                    <a:cubicBezTo>
                      <a:pt x="288" y="284"/>
                      <a:pt x="288" y="280"/>
                      <a:pt x="285" y="278"/>
                    </a:cubicBezTo>
                    <a:close/>
                    <a:moveTo>
                      <a:pt x="165" y="166"/>
                    </a:moveTo>
                    <a:cubicBezTo>
                      <a:pt x="149" y="182"/>
                      <a:pt x="126" y="192"/>
                      <a:pt x="101" y="192"/>
                    </a:cubicBezTo>
                    <a:cubicBezTo>
                      <a:pt x="77" y="192"/>
                      <a:pt x="54" y="182"/>
                      <a:pt x="38" y="166"/>
                    </a:cubicBezTo>
                    <a:cubicBezTo>
                      <a:pt x="22" y="149"/>
                      <a:pt x="12" y="127"/>
                      <a:pt x="12" y="102"/>
                    </a:cubicBezTo>
                    <a:cubicBezTo>
                      <a:pt x="12" y="77"/>
                      <a:pt x="22" y="55"/>
                      <a:pt x="38" y="39"/>
                    </a:cubicBezTo>
                    <a:cubicBezTo>
                      <a:pt x="54" y="22"/>
                      <a:pt x="77" y="12"/>
                      <a:pt x="101" y="12"/>
                    </a:cubicBezTo>
                    <a:cubicBezTo>
                      <a:pt x="126" y="12"/>
                      <a:pt x="149" y="22"/>
                      <a:pt x="165" y="39"/>
                    </a:cubicBezTo>
                    <a:cubicBezTo>
                      <a:pt x="181" y="55"/>
                      <a:pt x="191" y="77"/>
                      <a:pt x="191" y="102"/>
                    </a:cubicBezTo>
                    <a:cubicBezTo>
                      <a:pt x="191" y="127"/>
                      <a:pt x="181" y="149"/>
                      <a:pt x="165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96968C"/>
                  </a:solidFill>
                  <a:effectLst/>
                  <a:uLnTx/>
                  <a:uFillTx/>
                  <a:latin typeface="Graphik"/>
                  <a:ea typeface="+mn-ea"/>
                  <a:cs typeface="Arial" charset="0"/>
                </a:endParaRPr>
              </a:p>
            </p:txBody>
          </p:sp>
          <p:sp>
            <p:nvSpPr>
              <p:cNvPr id="14" name="Freeform 126">
                <a:extLst>
                  <a:ext uri="{FF2B5EF4-FFF2-40B4-BE49-F238E27FC236}">
                    <a16:creationId xmlns:a16="http://schemas.microsoft.com/office/drawing/2014/main" id="{B6303B5D-2777-B737-0FDE-32F17C6A3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" y="3068"/>
                <a:ext cx="185" cy="146"/>
              </a:xfrm>
              <a:custGeom>
                <a:avLst/>
                <a:gdLst>
                  <a:gd name="T0" fmla="*/ 119 w 125"/>
                  <a:gd name="T1" fmla="*/ 87 h 99"/>
                  <a:gd name="T2" fmla="*/ 105 w 125"/>
                  <a:gd name="T3" fmla="*/ 87 h 99"/>
                  <a:gd name="T4" fmla="*/ 105 w 125"/>
                  <a:gd name="T5" fmla="*/ 6 h 99"/>
                  <a:gd name="T6" fmla="*/ 99 w 125"/>
                  <a:gd name="T7" fmla="*/ 0 h 99"/>
                  <a:gd name="T8" fmla="*/ 93 w 125"/>
                  <a:gd name="T9" fmla="*/ 6 h 99"/>
                  <a:gd name="T10" fmla="*/ 93 w 125"/>
                  <a:gd name="T11" fmla="*/ 87 h 99"/>
                  <a:gd name="T12" fmla="*/ 81 w 125"/>
                  <a:gd name="T13" fmla="*/ 87 h 99"/>
                  <a:gd name="T14" fmla="*/ 81 w 125"/>
                  <a:gd name="T15" fmla="*/ 53 h 99"/>
                  <a:gd name="T16" fmla="*/ 75 w 125"/>
                  <a:gd name="T17" fmla="*/ 48 h 99"/>
                  <a:gd name="T18" fmla="*/ 69 w 125"/>
                  <a:gd name="T19" fmla="*/ 53 h 99"/>
                  <a:gd name="T20" fmla="*/ 69 w 125"/>
                  <a:gd name="T21" fmla="*/ 87 h 99"/>
                  <a:gd name="T22" fmla="*/ 57 w 125"/>
                  <a:gd name="T23" fmla="*/ 87 h 99"/>
                  <a:gd name="T24" fmla="*/ 57 w 125"/>
                  <a:gd name="T25" fmla="*/ 34 h 99"/>
                  <a:gd name="T26" fmla="*/ 51 w 125"/>
                  <a:gd name="T27" fmla="*/ 28 h 99"/>
                  <a:gd name="T28" fmla="*/ 45 w 125"/>
                  <a:gd name="T29" fmla="*/ 34 h 99"/>
                  <a:gd name="T30" fmla="*/ 45 w 125"/>
                  <a:gd name="T31" fmla="*/ 87 h 99"/>
                  <a:gd name="T32" fmla="*/ 33 w 125"/>
                  <a:gd name="T33" fmla="*/ 87 h 99"/>
                  <a:gd name="T34" fmla="*/ 33 w 125"/>
                  <a:gd name="T35" fmla="*/ 53 h 99"/>
                  <a:gd name="T36" fmla="*/ 27 w 125"/>
                  <a:gd name="T37" fmla="*/ 48 h 99"/>
                  <a:gd name="T38" fmla="*/ 21 w 125"/>
                  <a:gd name="T39" fmla="*/ 53 h 99"/>
                  <a:gd name="T40" fmla="*/ 21 w 125"/>
                  <a:gd name="T41" fmla="*/ 87 h 99"/>
                  <a:gd name="T42" fmla="*/ 6 w 125"/>
                  <a:gd name="T43" fmla="*/ 87 h 99"/>
                  <a:gd name="T44" fmla="*/ 0 w 125"/>
                  <a:gd name="T45" fmla="*/ 93 h 99"/>
                  <a:gd name="T46" fmla="*/ 6 w 125"/>
                  <a:gd name="T47" fmla="*/ 99 h 99"/>
                  <a:gd name="T48" fmla="*/ 119 w 125"/>
                  <a:gd name="T49" fmla="*/ 99 h 99"/>
                  <a:gd name="T50" fmla="*/ 125 w 125"/>
                  <a:gd name="T51" fmla="*/ 93 h 99"/>
                  <a:gd name="T52" fmla="*/ 119 w 125"/>
                  <a:gd name="T53" fmla="*/ 8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5" h="99">
                    <a:moveTo>
                      <a:pt x="119" y="87"/>
                    </a:move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6"/>
                      <a:pt x="105" y="6"/>
                      <a:pt x="105" y="6"/>
                    </a:cubicBezTo>
                    <a:cubicBezTo>
                      <a:pt x="105" y="3"/>
                      <a:pt x="102" y="0"/>
                      <a:pt x="99" y="0"/>
                    </a:cubicBezTo>
                    <a:cubicBezTo>
                      <a:pt x="95" y="0"/>
                      <a:pt x="93" y="3"/>
                      <a:pt x="93" y="6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0"/>
                      <a:pt x="78" y="48"/>
                      <a:pt x="75" y="48"/>
                    </a:cubicBezTo>
                    <a:cubicBezTo>
                      <a:pt x="71" y="48"/>
                      <a:pt x="69" y="50"/>
                      <a:pt x="69" y="53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57" y="87"/>
                      <a:pt x="57" y="87"/>
                      <a:pt x="57" y="87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0"/>
                      <a:pt x="54" y="28"/>
                      <a:pt x="51" y="28"/>
                    </a:cubicBezTo>
                    <a:cubicBezTo>
                      <a:pt x="47" y="28"/>
                      <a:pt x="45" y="30"/>
                      <a:pt x="45" y="34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33" y="87"/>
                      <a:pt x="33" y="87"/>
                      <a:pt x="33" y="87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0"/>
                      <a:pt x="30" y="48"/>
                      <a:pt x="27" y="48"/>
                    </a:cubicBezTo>
                    <a:cubicBezTo>
                      <a:pt x="23" y="48"/>
                      <a:pt x="21" y="50"/>
                      <a:pt x="21" y="53"/>
                    </a:cubicBezTo>
                    <a:cubicBezTo>
                      <a:pt x="21" y="87"/>
                      <a:pt x="21" y="87"/>
                      <a:pt x="21" y="8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3" y="87"/>
                      <a:pt x="0" y="90"/>
                      <a:pt x="0" y="93"/>
                    </a:cubicBezTo>
                    <a:cubicBezTo>
                      <a:pt x="0" y="96"/>
                      <a:pt x="3" y="99"/>
                      <a:pt x="6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23" y="99"/>
                      <a:pt x="125" y="96"/>
                      <a:pt x="125" y="93"/>
                    </a:cubicBezTo>
                    <a:cubicBezTo>
                      <a:pt x="125" y="90"/>
                      <a:pt x="123" y="87"/>
                      <a:pt x="119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96968C"/>
                  </a:solidFill>
                  <a:effectLst/>
                  <a:uLnTx/>
                  <a:uFillTx/>
                  <a:latin typeface="Graphik"/>
                  <a:ea typeface="+mn-ea"/>
                  <a:cs typeface="Arial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9FCB0A-6DC9-8F31-69E1-5A762AB4A163}"/>
              </a:ext>
            </a:extLst>
          </p:cNvPr>
          <p:cNvGrpSpPr/>
          <p:nvPr/>
        </p:nvGrpSpPr>
        <p:grpSpPr>
          <a:xfrm>
            <a:off x="6360745" y="1272693"/>
            <a:ext cx="1097280" cy="1093285"/>
            <a:chOff x="6566683" y="1745957"/>
            <a:chExt cx="1097280" cy="109328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2422983-0CD8-B025-819F-DDD2E5BC19CB}"/>
                </a:ext>
              </a:extLst>
            </p:cNvPr>
            <p:cNvSpPr/>
            <p:nvPr/>
          </p:nvSpPr>
          <p:spPr>
            <a:xfrm rot="5400000">
              <a:off x="6568680" y="1743960"/>
              <a:ext cx="1093285" cy="109728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20B1969-4CEE-A534-1CFD-EE85C802B7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69771" y="2035289"/>
              <a:ext cx="491102" cy="492306"/>
              <a:chOff x="1378" y="455"/>
              <a:chExt cx="408" cy="409"/>
            </a:xfrm>
            <a:solidFill>
              <a:srgbClr val="FFFFFF"/>
            </a:solidFill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3DA9CE38-EFB6-3E7C-5482-39A38809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2" y="489"/>
                <a:ext cx="340" cy="341"/>
              </a:xfrm>
              <a:custGeom>
                <a:avLst/>
                <a:gdLst>
                  <a:gd name="T0" fmla="*/ 115 w 230"/>
                  <a:gd name="T1" fmla="*/ 230 h 230"/>
                  <a:gd name="T2" fmla="*/ 0 w 230"/>
                  <a:gd name="T3" fmla="*/ 115 h 230"/>
                  <a:gd name="T4" fmla="*/ 115 w 230"/>
                  <a:gd name="T5" fmla="*/ 0 h 230"/>
                  <a:gd name="T6" fmla="*/ 230 w 230"/>
                  <a:gd name="T7" fmla="*/ 115 h 230"/>
                  <a:gd name="T8" fmla="*/ 115 w 230"/>
                  <a:gd name="T9" fmla="*/ 230 h 230"/>
                  <a:gd name="T10" fmla="*/ 115 w 230"/>
                  <a:gd name="T11" fmla="*/ 12 h 230"/>
                  <a:gd name="T12" fmla="*/ 12 w 230"/>
                  <a:gd name="T13" fmla="*/ 115 h 230"/>
                  <a:gd name="T14" fmla="*/ 115 w 230"/>
                  <a:gd name="T15" fmla="*/ 218 h 230"/>
                  <a:gd name="T16" fmla="*/ 218 w 230"/>
                  <a:gd name="T17" fmla="*/ 115 h 230"/>
                  <a:gd name="T18" fmla="*/ 115 w 230"/>
                  <a:gd name="T19" fmla="*/ 12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0" h="230">
                    <a:moveTo>
                      <a:pt x="115" y="230"/>
                    </a:moveTo>
                    <a:cubicBezTo>
                      <a:pt x="52" y="230"/>
                      <a:pt x="0" y="178"/>
                      <a:pt x="0" y="115"/>
                    </a:cubicBezTo>
                    <a:cubicBezTo>
                      <a:pt x="0" y="51"/>
                      <a:pt x="52" y="0"/>
                      <a:pt x="115" y="0"/>
                    </a:cubicBezTo>
                    <a:cubicBezTo>
                      <a:pt x="179" y="0"/>
                      <a:pt x="230" y="51"/>
                      <a:pt x="230" y="115"/>
                    </a:cubicBezTo>
                    <a:cubicBezTo>
                      <a:pt x="230" y="178"/>
                      <a:pt x="179" y="230"/>
                      <a:pt x="115" y="230"/>
                    </a:cubicBezTo>
                    <a:close/>
                    <a:moveTo>
                      <a:pt x="115" y="12"/>
                    </a:moveTo>
                    <a:cubicBezTo>
                      <a:pt x="59" y="12"/>
                      <a:pt x="12" y="58"/>
                      <a:pt x="12" y="115"/>
                    </a:cubicBezTo>
                    <a:cubicBezTo>
                      <a:pt x="12" y="172"/>
                      <a:pt x="59" y="218"/>
                      <a:pt x="115" y="218"/>
                    </a:cubicBezTo>
                    <a:cubicBezTo>
                      <a:pt x="172" y="218"/>
                      <a:pt x="218" y="172"/>
                      <a:pt x="218" y="115"/>
                    </a:cubicBezTo>
                    <a:cubicBezTo>
                      <a:pt x="218" y="58"/>
                      <a:pt x="172" y="12"/>
                      <a:pt x="1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96968C"/>
                  </a:solidFill>
                  <a:effectLst/>
                  <a:uLnTx/>
                  <a:uFillTx/>
                  <a:latin typeface="Graphik"/>
                  <a:ea typeface="+mn-ea"/>
                  <a:cs typeface="Arial" charset="0"/>
                </a:endParaRPr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CF6B21C8-063E-3D09-F853-CBF4DBFC46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8" y="574"/>
                <a:ext cx="170" cy="170"/>
              </a:xfrm>
              <a:custGeom>
                <a:avLst/>
                <a:gdLst>
                  <a:gd name="T0" fmla="*/ 57 w 115"/>
                  <a:gd name="T1" fmla="*/ 115 h 115"/>
                  <a:gd name="T2" fmla="*/ 0 w 115"/>
                  <a:gd name="T3" fmla="*/ 58 h 115"/>
                  <a:gd name="T4" fmla="*/ 57 w 115"/>
                  <a:gd name="T5" fmla="*/ 0 h 115"/>
                  <a:gd name="T6" fmla="*/ 115 w 115"/>
                  <a:gd name="T7" fmla="*/ 58 h 115"/>
                  <a:gd name="T8" fmla="*/ 57 w 115"/>
                  <a:gd name="T9" fmla="*/ 115 h 115"/>
                  <a:gd name="T10" fmla="*/ 57 w 115"/>
                  <a:gd name="T11" fmla="*/ 12 h 115"/>
                  <a:gd name="T12" fmla="*/ 12 w 115"/>
                  <a:gd name="T13" fmla="*/ 58 h 115"/>
                  <a:gd name="T14" fmla="*/ 57 w 115"/>
                  <a:gd name="T15" fmla="*/ 103 h 115"/>
                  <a:gd name="T16" fmla="*/ 103 w 115"/>
                  <a:gd name="T17" fmla="*/ 58 h 115"/>
                  <a:gd name="T18" fmla="*/ 57 w 115"/>
                  <a:gd name="T19" fmla="*/ 1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15">
                    <a:moveTo>
                      <a:pt x="57" y="115"/>
                    </a:moveTo>
                    <a:cubicBezTo>
                      <a:pt x="26" y="115"/>
                      <a:pt x="0" y="90"/>
                      <a:pt x="0" y="58"/>
                    </a:cubicBezTo>
                    <a:cubicBezTo>
                      <a:pt x="0" y="26"/>
                      <a:pt x="26" y="0"/>
                      <a:pt x="57" y="0"/>
                    </a:cubicBezTo>
                    <a:cubicBezTo>
                      <a:pt x="89" y="0"/>
                      <a:pt x="115" y="26"/>
                      <a:pt x="115" y="58"/>
                    </a:cubicBezTo>
                    <a:cubicBezTo>
                      <a:pt x="115" y="90"/>
                      <a:pt x="89" y="115"/>
                      <a:pt x="57" y="115"/>
                    </a:cubicBezTo>
                    <a:close/>
                    <a:moveTo>
                      <a:pt x="57" y="12"/>
                    </a:moveTo>
                    <a:cubicBezTo>
                      <a:pt x="32" y="12"/>
                      <a:pt x="12" y="33"/>
                      <a:pt x="12" y="58"/>
                    </a:cubicBezTo>
                    <a:cubicBezTo>
                      <a:pt x="12" y="83"/>
                      <a:pt x="32" y="103"/>
                      <a:pt x="57" y="103"/>
                    </a:cubicBezTo>
                    <a:cubicBezTo>
                      <a:pt x="83" y="103"/>
                      <a:pt x="103" y="83"/>
                      <a:pt x="103" y="58"/>
                    </a:cubicBezTo>
                    <a:cubicBezTo>
                      <a:pt x="103" y="33"/>
                      <a:pt x="83" y="12"/>
                      <a:pt x="5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96968C"/>
                  </a:solidFill>
                  <a:effectLst/>
                  <a:uLnTx/>
                  <a:uFillTx/>
                  <a:latin typeface="Graphik"/>
                  <a:ea typeface="+mn-ea"/>
                  <a:cs typeface="Arial" charset="0"/>
                </a:endParaRPr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D26FFDF-E8AE-260E-9A40-2F099CFB0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" y="455"/>
                <a:ext cx="18" cy="409"/>
              </a:xfrm>
              <a:custGeom>
                <a:avLst/>
                <a:gdLst>
                  <a:gd name="T0" fmla="*/ 6 w 12"/>
                  <a:gd name="T1" fmla="*/ 276 h 276"/>
                  <a:gd name="T2" fmla="*/ 0 w 12"/>
                  <a:gd name="T3" fmla="*/ 270 h 276"/>
                  <a:gd name="T4" fmla="*/ 0 w 12"/>
                  <a:gd name="T5" fmla="*/ 6 h 276"/>
                  <a:gd name="T6" fmla="*/ 6 w 12"/>
                  <a:gd name="T7" fmla="*/ 0 h 276"/>
                  <a:gd name="T8" fmla="*/ 12 w 12"/>
                  <a:gd name="T9" fmla="*/ 6 h 276"/>
                  <a:gd name="T10" fmla="*/ 12 w 12"/>
                  <a:gd name="T11" fmla="*/ 270 h 276"/>
                  <a:gd name="T12" fmla="*/ 6 w 12"/>
                  <a:gd name="T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76">
                    <a:moveTo>
                      <a:pt x="6" y="276"/>
                    </a:moveTo>
                    <a:cubicBezTo>
                      <a:pt x="3" y="276"/>
                      <a:pt x="0" y="273"/>
                      <a:pt x="0" y="27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270"/>
                      <a:pt x="12" y="270"/>
                      <a:pt x="12" y="270"/>
                    </a:cubicBezTo>
                    <a:cubicBezTo>
                      <a:pt x="12" y="273"/>
                      <a:pt x="10" y="276"/>
                      <a:pt x="6" y="2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96968C"/>
                  </a:solidFill>
                  <a:effectLst/>
                  <a:uLnTx/>
                  <a:uFillTx/>
                  <a:latin typeface="Graphik"/>
                  <a:ea typeface="+mn-ea"/>
                  <a:cs typeface="Arial" charset="0"/>
                </a:endParaRPr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B707BB95-332E-B31E-70F2-3B76F435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" y="651"/>
                <a:ext cx="408" cy="17"/>
              </a:xfrm>
              <a:custGeom>
                <a:avLst/>
                <a:gdLst>
                  <a:gd name="T0" fmla="*/ 270 w 276"/>
                  <a:gd name="T1" fmla="*/ 12 h 12"/>
                  <a:gd name="T2" fmla="*/ 6 w 276"/>
                  <a:gd name="T3" fmla="*/ 12 h 12"/>
                  <a:gd name="T4" fmla="*/ 0 w 276"/>
                  <a:gd name="T5" fmla="*/ 6 h 12"/>
                  <a:gd name="T6" fmla="*/ 6 w 276"/>
                  <a:gd name="T7" fmla="*/ 0 h 12"/>
                  <a:gd name="T8" fmla="*/ 270 w 276"/>
                  <a:gd name="T9" fmla="*/ 0 h 12"/>
                  <a:gd name="T10" fmla="*/ 276 w 276"/>
                  <a:gd name="T11" fmla="*/ 6 h 12"/>
                  <a:gd name="T12" fmla="*/ 270 w 27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12">
                    <a:moveTo>
                      <a:pt x="27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70" y="0"/>
                      <a:pt x="270" y="0"/>
                      <a:pt x="270" y="0"/>
                    </a:cubicBezTo>
                    <a:cubicBezTo>
                      <a:pt x="274" y="0"/>
                      <a:pt x="276" y="3"/>
                      <a:pt x="276" y="6"/>
                    </a:cubicBezTo>
                    <a:cubicBezTo>
                      <a:pt x="276" y="9"/>
                      <a:pt x="274" y="12"/>
                      <a:pt x="27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96968C"/>
                  </a:solidFill>
                  <a:effectLst/>
                  <a:uLnTx/>
                  <a:uFillTx/>
                  <a:latin typeface="Graphik"/>
                  <a:ea typeface="+mn-ea"/>
                  <a:cs typeface="Arial" charset="0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05D7D1-D814-73EE-E975-7F312B6EF570}"/>
              </a:ext>
            </a:extLst>
          </p:cNvPr>
          <p:cNvSpPr txBox="1"/>
          <p:nvPr/>
        </p:nvSpPr>
        <p:spPr>
          <a:xfrm>
            <a:off x="1626768" y="1915728"/>
            <a:ext cx="2886635" cy="314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Current Situation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76C8B2-59A2-71AF-2436-C1EEEE07068F}"/>
              </a:ext>
            </a:extLst>
          </p:cNvPr>
          <p:cNvSpPr txBox="1"/>
          <p:nvPr/>
        </p:nvSpPr>
        <p:spPr>
          <a:xfrm>
            <a:off x="7678597" y="1894151"/>
            <a:ext cx="2886635" cy="314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Target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C8F18-55A3-FCCA-1C55-55CDFDEA4CD9}"/>
              </a:ext>
            </a:extLst>
          </p:cNvPr>
          <p:cNvSpPr txBox="1"/>
          <p:nvPr/>
        </p:nvSpPr>
        <p:spPr>
          <a:xfrm>
            <a:off x="728430" y="919319"/>
            <a:ext cx="1121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Coastal Villages is looking to modernize bait, catch and other analytics surrounding their longline fishing activities.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724C6-9B70-1868-FCAE-0934CE419315}"/>
              </a:ext>
            </a:extLst>
          </p:cNvPr>
          <p:cNvSpPr txBox="1"/>
          <p:nvPr/>
        </p:nvSpPr>
        <p:spPr>
          <a:xfrm>
            <a:off x="6549014" y="2675102"/>
            <a:ext cx="5469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Coastal Villages would like to view the correlation across all fishing efforts with historical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On board system analytics to corroborate bait experimentation and fishing strategy.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Modular technology that allows for new analytics with optimal return on time to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Historical data capture that allows stakeholders to review previous efforts in conjunction with future seasons strategy.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Captain and fisherman’s ability to see near real time analytics of catch performance to adjust strategies.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A55C9-E95E-434C-A3D8-DC169CCB29C7}"/>
              </a:ext>
            </a:extLst>
          </p:cNvPr>
          <p:cNvSpPr txBox="1"/>
          <p:nvPr/>
        </p:nvSpPr>
        <p:spPr>
          <a:xfrm>
            <a:off x="584393" y="2675102"/>
            <a:ext cx="54692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Coastal Villages has a lack of visibility into their longlining fishing operations.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are some assumptions about bait that need verification with data.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Catch performance data is captured on a limited basis.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Captains and fishermen are unable to review historical bait and fishing condition correlations and must rely on tribal knowledge to plan for future efforts.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Systems on board only capture partial data and are not interconnected in a single app or database.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Resources for data integration and analytic development does not exist and is not part of corporate strategy. </a:t>
            </a:r>
          </a:p>
        </p:txBody>
      </p:sp>
    </p:spTree>
    <p:extLst>
      <p:ext uri="{BB962C8B-B14F-4D97-AF65-F5344CB8AC3E}">
        <p14:creationId xmlns:p14="http://schemas.microsoft.com/office/powerpoint/2010/main" val="260788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1DBC-857D-EB75-B121-33F81996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58" y="379237"/>
            <a:ext cx="10515600" cy="654378"/>
          </a:xfrm>
        </p:spPr>
        <p:txBody>
          <a:bodyPr>
            <a:normAutofit/>
          </a:bodyPr>
          <a:lstStyle/>
          <a:p>
            <a:r>
              <a:rPr lang="en-US" sz="2800" dirty="0"/>
              <a:t>Solution: Phased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B5FC51-7DFD-79BF-E400-AC45CFD91E30}"/>
              </a:ext>
            </a:extLst>
          </p:cNvPr>
          <p:cNvSpPr/>
          <p:nvPr/>
        </p:nvSpPr>
        <p:spPr>
          <a:xfrm>
            <a:off x="387178" y="272695"/>
            <a:ext cx="11417643" cy="6313456"/>
          </a:xfrm>
          <a:prstGeom prst="rect">
            <a:avLst/>
          </a:prstGeom>
          <a:noFill/>
          <a:ln>
            <a:solidFill>
              <a:srgbClr val="CC3F23"/>
            </a:solidFill>
          </a:ln>
          <a:effectLst>
            <a:glow rad="25400">
              <a:srgbClr val="CC3F23"/>
            </a:glow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465A1-B98D-00E2-6F46-D25C85D42E79}"/>
              </a:ext>
            </a:extLst>
          </p:cNvPr>
          <p:cNvCxnSpPr/>
          <p:nvPr/>
        </p:nvCxnSpPr>
        <p:spPr>
          <a:xfrm>
            <a:off x="620110" y="1033615"/>
            <a:ext cx="10804634" cy="0"/>
          </a:xfrm>
          <a:prstGeom prst="line">
            <a:avLst/>
          </a:prstGeom>
          <a:ln>
            <a:solidFill>
              <a:srgbClr val="08080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17A142-0865-79E2-8B1A-9DE055FF64B1}"/>
              </a:ext>
            </a:extLst>
          </p:cNvPr>
          <p:cNvSpPr txBox="1"/>
          <p:nvPr/>
        </p:nvSpPr>
        <p:spPr>
          <a:xfrm>
            <a:off x="620110" y="1140157"/>
            <a:ext cx="10804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solution proposal includes three phases of development work that includes discovery, development of initial data capture and a phase 3 of additional functionality in development that would enable additional analytics. Phase 3 discovery would be accomplished in phase 1 of the initial work with a deliverable of the investment amount required to complete additional development for “to-be” analytic requirements.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776F-68C9-5F93-C6B2-8F211FCA9C90}"/>
              </a:ext>
            </a:extLst>
          </p:cNvPr>
          <p:cNvSpPr/>
          <p:nvPr/>
        </p:nvSpPr>
        <p:spPr>
          <a:xfrm>
            <a:off x="1239233" y="2005065"/>
            <a:ext cx="2849671" cy="2514383"/>
          </a:xfrm>
          <a:prstGeom prst="rect">
            <a:avLst/>
          </a:prstGeom>
          <a:noFill/>
          <a:ln>
            <a:solidFill>
              <a:srgbClr val="36363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90E41-AF57-7BBF-0A29-CB887C067935}"/>
              </a:ext>
            </a:extLst>
          </p:cNvPr>
          <p:cNvSpPr/>
          <p:nvPr/>
        </p:nvSpPr>
        <p:spPr>
          <a:xfrm>
            <a:off x="4933162" y="2005065"/>
            <a:ext cx="2849671" cy="2514383"/>
          </a:xfrm>
          <a:prstGeom prst="rect">
            <a:avLst/>
          </a:prstGeom>
          <a:noFill/>
          <a:ln>
            <a:solidFill>
              <a:srgbClr val="36363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7869-64AE-A6DC-675C-BB95208A4CBA}"/>
              </a:ext>
            </a:extLst>
          </p:cNvPr>
          <p:cNvSpPr/>
          <p:nvPr/>
        </p:nvSpPr>
        <p:spPr>
          <a:xfrm>
            <a:off x="8627091" y="2005065"/>
            <a:ext cx="2849671" cy="2514383"/>
          </a:xfrm>
          <a:prstGeom prst="rect">
            <a:avLst/>
          </a:prstGeom>
          <a:noFill/>
          <a:ln>
            <a:solidFill>
              <a:srgbClr val="36363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A5FF0C-EB91-A0C0-5A2C-A5B56D80D4E2}"/>
              </a:ext>
            </a:extLst>
          </p:cNvPr>
          <p:cNvCxnSpPr>
            <a:cxnSpLocks/>
          </p:cNvCxnSpPr>
          <p:nvPr/>
        </p:nvCxnSpPr>
        <p:spPr>
          <a:xfrm>
            <a:off x="1699564" y="2524512"/>
            <a:ext cx="1929008" cy="0"/>
          </a:xfrm>
          <a:prstGeom prst="line">
            <a:avLst/>
          </a:prstGeom>
          <a:ln>
            <a:solidFill>
              <a:srgbClr val="08080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CCF1B0-7C63-996F-CA5A-345695B7D16B}"/>
              </a:ext>
            </a:extLst>
          </p:cNvPr>
          <p:cNvSpPr txBox="1"/>
          <p:nvPr/>
        </p:nvSpPr>
        <p:spPr>
          <a:xfrm>
            <a:off x="1774720" y="2192021"/>
            <a:ext cx="177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Phase 1-Disocovery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9032A-222A-BA9A-C6F3-D295276C0845}"/>
              </a:ext>
            </a:extLst>
          </p:cNvPr>
          <p:cNvSpPr txBox="1"/>
          <p:nvPr/>
        </p:nvSpPr>
        <p:spPr>
          <a:xfrm>
            <a:off x="1477227" y="2630170"/>
            <a:ext cx="23736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Phase 1 would include verification of the project scope for phases 2 and 3.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On board systems would be reviewed with third party vendors and Coastal Villages IT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Team ramp up and sprint plan to be assembled for phase 2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6E6FDF-AC83-01EA-87C7-22938D1EAB92}"/>
              </a:ext>
            </a:extLst>
          </p:cNvPr>
          <p:cNvCxnSpPr>
            <a:cxnSpLocks/>
          </p:cNvCxnSpPr>
          <p:nvPr/>
        </p:nvCxnSpPr>
        <p:spPr>
          <a:xfrm>
            <a:off x="5366276" y="2529737"/>
            <a:ext cx="1929008" cy="0"/>
          </a:xfrm>
          <a:prstGeom prst="line">
            <a:avLst/>
          </a:prstGeom>
          <a:ln>
            <a:solidFill>
              <a:srgbClr val="08080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613FFE-80FB-3EC3-A98D-D80CAF78644C}"/>
              </a:ext>
            </a:extLst>
          </p:cNvPr>
          <p:cNvSpPr txBox="1"/>
          <p:nvPr/>
        </p:nvSpPr>
        <p:spPr>
          <a:xfrm>
            <a:off x="5285940" y="2197246"/>
            <a:ext cx="208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Phase 2 - Development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6A61DC-ECB7-5BCB-F76B-3D9FD3A365AF}"/>
              </a:ext>
            </a:extLst>
          </p:cNvPr>
          <p:cNvCxnSpPr>
            <a:cxnSpLocks/>
          </p:cNvCxnSpPr>
          <p:nvPr/>
        </p:nvCxnSpPr>
        <p:spPr>
          <a:xfrm>
            <a:off x="9037784" y="2522085"/>
            <a:ext cx="1929008" cy="0"/>
          </a:xfrm>
          <a:prstGeom prst="line">
            <a:avLst/>
          </a:prstGeom>
          <a:ln>
            <a:solidFill>
              <a:srgbClr val="08080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B199AD-32CF-FAD7-CC65-2E599E3EFDE6}"/>
              </a:ext>
            </a:extLst>
          </p:cNvPr>
          <p:cNvSpPr txBox="1"/>
          <p:nvPr/>
        </p:nvSpPr>
        <p:spPr>
          <a:xfrm>
            <a:off x="9037784" y="2041401"/>
            <a:ext cx="192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Phase 3 – Additional Development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ABE6B0-6FF7-8A4E-0ABF-842FBAE98E49}"/>
              </a:ext>
            </a:extLst>
          </p:cNvPr>
          <p:cNvSpPr/>
          <p:nvPr/>
        </p:nvSpPr>
        <p:spPr>
          <a:xfrm>
            <a:off x="1239233" y="4687614"/>
            <a:ext cx="2849671" cy="346841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 weeks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6784750-C357-22F9-6811-623F6436A66A}"/>
              </a:ext>
            </a:extLst>
          </p:cNvPr>
          <p:cNvSpPr/>
          <p:nvPr/>
        </p:nvSpPr>
        <p:spPr>
          <a:xfrm>
            <a:off x="4933162" y="4687614"/>
            <a:ext cx="2849671" cy="346841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4-6 Months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CA62379-D23B-2562-E3C7-5D6B9CFFEF82}"/>
              </a:ext>
            </a:extLst>
          </p:cNvPr>
          <p:cNvSpPr/>
          <p:nvPr/>
        </p:nvSpPr>
        <p:spPr>
          <a:xfrm>
            <a:off x="8627090" y="4687614"/>
            <a:ext cx="2849671" cy="346841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06291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2194-F9DE-D595-8AC7-C4337E65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CC76-DBBA-623C-8BC9-6B27F919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7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329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Graphik</vt:lpstr>
      <vt:lpstr>Office Theme</vt:lpstr>
      <vt:lpstr>PowerPoint Presentation</vt:lpstr>
      <vt:lpstr>PowerPoint Presentation</vt:lpstr>
      <vt:lpstr>Solution: Phased Development</vt:lpstr>
      <vt:lpstr>Project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Klingenberg</dc:creator>
  <cp:lastModifiedBy>Miles Klingenberg</cp:lastModifiedBy>
  <cp:revision>2</cp:revision>
  <dcterms:created xsi:type="dcterms:W3CDTF">2024-01-21T22:05:53Z</dcterms:created>
  <dcterms:modified xsi:type="dcterms:W3CDTF">2024-01-22T23:30:53Z</dcterms:modified>
</cp:coreProperties>
</file>