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Lst>
  <p:sldSz cy="5143500" cx="9144000"/>
  <p:notesSz cx="6858000" cy="9144000"/>
  <p:embeddedFontLst>
    <p:embeddedFont>
      <p:font typeface="Roboto"/>
      <p:regular r:id="rId13"/>
      <p:bold r:id="rId14"/>
      <p:italic r:id="rId15"/>
      <p:boldItalic r:id="rId1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8FBD540-0207-4D58-BBF1-46B3BA5DC33E}">
  <a:tblStyle styleId="{F8FBD540-0207-4D58-BBF1-46B3BA5DC33E}"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5C76ADCD-C754-4259-96A3-29E71ADAD55B}" styleName="Table_1">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font" Target="fonts/Roboto-regular.fntdata"/><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font" Target="fonts/Roboto-italic.fntdata"/><Relationship Id="rId14" Type="http://schemas.openxmlformats.org/officeDocument/2006/relationships/font" Target="fonts/Roboto-bold.fntdata"/><Relationship Id="rId16" Type="http://schemas.openxmlformats.org/officeDocument/2006/relationships/font" Target="fonts/Roboto-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c6a21e91e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c6a21e91e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AutoNum type="arabicParenR"/>
            </a:pPr>
            <a:r>
              <a:rPr lang="zh-CN"/>
              <a:t>Interagency Pain Research Coordinating Committee. National pain strategy: a comprehensive population health-level strategy for pain. Washington, DC: US Department of Health and Human Services, National Institutes of Health; 2016.</a:t>
            </a:r>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c6ce391ccd_2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c6ce391ccd_2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c6a21e91e4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c6a21e91e4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c6a21e91e4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c6a21e91e4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Simulation of Ziegler-Nichols PID Tuning for Position Control of DC Servo Motor</a:t>
            </a:r>
            <a:endParaRPr/>
          </a:p>
          <a:p>
            <a:pPr indent="0" lvl="0" marL="0" rtl="0" algn="l">
              <a:spcBef>
                <a:spcPts val="0"/>
              </a:spcBef>
              <a:spcAft>
                <a:spcPts val="0"/>
              </a:spcAft>
              <a:buNone/>
            </a:pPr>
            <a:r>
              <a:rPr lang="zh-CN"/>
              <a:t>Toe Toe Hlaing</a:t>
            </a:r>
            <a:endParaRPr/>
          </a:p>
          <a:p>
            <a:pPr indent="0" lvl="0" marL="0" rtl="0" algn="l">
              <a:spcBef>
                <a:spcPts val="0"/>
              </a:spcBef>
              <a:spcAft>
                <a:spcPts val="0"/>
              </a:spcAft>
              <a:buNone/>
            </a:pPr>
            <a:r>
              <a:rPr lang="zh-CN"/>
              <a:t>Department of Electrical Systems and Instrumentation, Myanmar Aerospace Engineering University</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c6a21e91e4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c6a21e91e4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sz="1500"/>
              <a:t>After we get the Critical K and Critical P value, the Zielger Nichols method offer several rules for us to use to obtain the final Kp Ki and Kd value. The third and fourth one don’t work well, and among the first two, we decide to choose the Pessen Integral Rule because we observe that the second peak of the closed loop response catch up with the naive model a lot better. </a:t>
            </a:r>
            <a:r>
              <a:rPr lang="zh-CN" sz="1500">
                <a:solidFill>
                  <a:schemeClr val="dk1"/>
                </a:solidFill>
              </a:rPr>
              <a:t>The limitation of this result is that we have an overshoot at the first peak and a right shift in the second peak, but this happen for both set of rules. The Pessen Integral Rule also have a slightly bigger oscillation after the second peak. Overall the PID control and this tuning method creates a response that is closer to the naive model, and we need future research to deal with the limitation of this result. </a:t>
            </a:r>
            <a:endParaRPr sz="15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zh-C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7.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0.png"/><Relationship Id="rId4" Type="http://schemas.openxmlformats.org/officeDocument/2006/relationships/image" Target="../media/image14.png"/><Relationship Id="rId5" Type="http://schemas.openxmlformats.org/officeDocument/2006/relationships/image" Target="../media/image15.png"/><Relationship Id="rId6"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1.png"/><Relationship Id="rId4" Type="http://schemas.openxmlformats.org/officeDocument/2006/relationships/image" Target="../media/image13.png"/><Relationship Id="rId5" Type="http://schemas.openxmlformats.org/officeDocument/2006/relationships/image" Target="../media/image6.jpg"/><Relationship Id="rId6" Type="http://schemas.openxmlformats.org/officeDocument/2006/relationships/image" Target="../media/image12.jpg"/><Relationship Id="rId7"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8.jpg"/><Relationship Id="rId4" Type="http://schemas.openxmlformats.org/officeDocument/2006/relationships/image" Target="../media/image1.png"/><Relationship Id="rId5"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775222"/>
            <a:ext cx="8222100" cy="8388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zh-CN"/>
              <a:t>Solving Chronic Pain with Closed-Loop Neuromodulation</a:t>
            </a:r>
            <a:endParaRPr/>
          </a:p>
        </p:txBody>
      </p:sp>
      <p:sp>
        <p:nvSpPr>
          <p:cNvPr id="86" name="Google Shape;86;p13"/>
          <p:cNvSpPr txBox="1"/>
          <p:nvPr>
            <p:ph idx="1" type="subTitle"/>
          </p:nvPr>
        </p:nvSpPr>
        <p:spPr>
          <a:xfrm>
            <a:off x="598100" y="2715937"/>
            <a:ext cx="8222100" cy="838800"/>
          </a:xfrm>
          <a:prstGeom prst="rect">
            <a:avLst/>
          </a:prstGeom>
        </p:spPr>
        <p:txBody>
          <a:bodyPr anchorCtr="0" anchor="t" bIns="91425" lIns="91425" spcFirstLastPara="1" rIns="91425" wrap="square" tIns="91425">
            <a:normAutofit fontScale="92500"/>
          </a:bodyPr>
          <a:lstStyle/>
          <a:p>
            <a:pPr indent="0" lvl="0" marL="0" rtl="0" algn="l">
              <a:spcBef>
                <a:spcPts val="0"/>
              </a:spcBef>
              <a:spcAft>
                <a:spcPts val="0"/>
              </a:spcAft>
              <a:buNone/>
            </a:pPr>
            <a:r>
              <a:rPr lang="zh-CN"/>
              <a:t>Systems and Controls 2021</a:t>
            </a:r>
            <a:endParaRPr/>
          </a:p>
          <a:p>
            <a:pPr indent="0" lvl="0" marL="0" rtl="0" algn="l">
              <a:spcBef>
                <a:spcPts val="0"/>
              </a:spcBef>
              <a:spcAft>
                <a:spcPts val="0"/>
              </a:spcAft>
              <a:buNone/>
            </a:pPr>
            <a:r>
              <a:rPr lang="zh-CN"/>
              <a:t>Team 6: Emma Whitehead, Yuqi Zhang, Stanley Zhu, Miles Lee, Vivian Li </a:t>
            </a:r>
            <a:endParaRPr/>
          </a:p>
        </p:txBody>
      </p:sp>
      <p:sp>
        <p:nvSpPr>
          <p:cNvPr id="87" name="Google Shape;87;p1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166800" y="0"/>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zh-CN"/>
              <a:t>Introduction and </a:t>
            </a:r>
            <a:r>
              <a:rPr lang="zh-CN"/>
              <a:t>Description of data</a:t>
            </a:r>
            <a:endParaRPr/>
          </a:p>
        </p:txBody>
      </p:sp>
      <p:sp>
        <p:nvSpPr>
          <p:cNvPr id="93" name="Google Shape;93;p14"/>
          <p:cNvSpPr txBox="1"/>
          <p:nvPr>
            <p:ph idx="1" type="body"/>
          </p:nvPr>
        </p:nvSpPr>
        <p:spPr>
          <a:xfrm>
            <a:off x="0" y="572700"/>
            <a:ext cx="5652900" cy="26310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SzPts val="275"/>
              <a:buNone/>
            </a:pPr>
            <a:r>
              <a:rPr b="1" lang="zh-CN"/>
              <a:t>Problem</a:t>
            </a:r>
            <a:r>
              <a:rPr lang="zh-CN"/>
              <a:t>: </a:t>
            </a:r>
            <a:endParaRPr/>
          </a:p>
          <a:p>
            <a:pPr indent="-342900" lvl="0" marL="457200" rtl="0" algn="l">
              <a:lnSpc>
                <a:spcPct val="105000"/>
              </a:lnSpc>
              <a:spcBef>
                <a:spcPts val="0"/>
              </a:spcBef>
              <a:spcAft>
                <a:spcPts val="0"/>
              </a:spcAft>
              <a:buSzPts val="1800"/>
              <a:buChar char="-"/>
            </a:pPr>
            <a:r>
              <a:rPr lang="zh-CN"/>
              <a:t>Chronic pain affects an estimated 20.4% of U.S. adults</a:t>
            </a:r>
            <a:r>
              <a:rPr baseline="30000" lang="zh-CN"/>
              <a:t>1</a:t>
            </a:r>
            <a:r>
              <a:rPr lang="zh-CN"/>
              <a:t> </a:t>
            </a:r>
            <a:endParaRPr/>
          </a:p>
          <a:p>
            <a:pPr indent="-342900" lvl="1" marL="914400" rtl="0" algn="l">
              <a:lnSpc>
                <a:spcPct val="105000"/>
              </a:lnSpc>
              <a:spcBef>
                <a:spcPts val="0"/>
              </a:spcBef>
              <a:spcAft>
                <a:spcPts val="0"/>
              </a:spcAft>
              <a:buSzPts val="1800"/>
              <a:buChar char="-"/>
            </a:pPr>
            <a:r>
              <a:rPr lang="zh-CN" sz="1800"/>
              <a:t>Contributes to high healthcare costs and lost productivity. </a:t>
            </a:r>
            <a:endParaRPr sz="1800"/>
          </a:p>
          <a:p>
            <a:pPr indent="-342900" lvl="0" marL="457200" rtl="0" algn="l">
              <a:lnSpc>
                <a:spcPct val="105000"/>
              </a:lnSpc>
              <a:spcBef>
                <a:spcPts val="0"/>
              </a:spcBef>
              <a:spcAft>
                <a:spcPts val="0"/>
              </a:spcAft>
              <a:buSzPts val="1800"/>
              <a:buChar char="-"/>
            </a:pPr>
            <a:r>
              <a:rPr lang="zh-CN"/>
              <a:t>Neuromodulation has shown results in reducing side effects.</a:t>
            </a:r>
            <a:endParaRPr/>
          </a:p>
          <a:p>
            <a:pPr indent="-342900" lvl="1" marL="914400" rtl="0" algn="l">
              <a:lnSpc>
                <a:spcPct val="105000"/>
              </a:lnSpc>
              <a:spcBef>
                <a:spcPts val="0"/>
              </a:spcBef>
              <a:spcAft>
                <a:spcPts val="0"/>
              </a:spcAft>
              <a:buSzPts val="1800"/>
              <a:buChar char="-"/>
            </a:pPr>
            <a:r>
              <a:rPr lang="zh-CN" sz="1800"/>
              <a:t>PNS approaches are </a:t>
            </a:r>
            <a:endParaRPr sz="1800"/>
          </a:p>
          <a:p>
            <a:pPr indent="-342900" lvl="2" marL="1371600" rtl="0" algn="l">
              <a:lnSpc>
                <a:spcPct val="105000"/>
              </a:lnSpc>
              <a:spcBef>
                <a:spcPts val="0"/>
              </a:spcBef>
              <a:spcAft>
                <a:spcPts val="0"/>
              </a:spcAft>
              <a:buSzPts val="1800"/>
              <a:buChar char="-"/>
            </a:pPr>
            <a:r>
              <a:rPr lang="zh-CN" sz="1800"/>
              <a:t>1) open loop </a:t>
            </a:r>
            <a:endParaRPr sz="1800"/>
          </a:p>
          <a:p>
            <a:pPr indent="-342900" lvl="2" marL="1371600" rtl="0" algn="l">
              <a:lnSpc>
                <a:spcPct val="105000"/>
              </a:lnSpc>
              <a:spcBef>
                <a:spcPts val="0"/>
              </a:spcBef>
              <a:spcAft>
                <a:spcPts val="0"/>
              </a:spcAft>
              <a:buSzPts val="1800"/>
              <a:buChar char="-"/>
            </a:pPr>
            <a:r>
              <a:rPr lang="zh-CN" sz="1800"/>
              <a:t>2) lack the ability to suppress pathological pain.</a:t>
            </a:r>
            <a:endParaRPr sz="1800"/>
          </a:p>
          <a:p>
            <a:pPr indent="0" lvl="0" marL="0" rtl="0" algn="l">
              <a:lnSpc>
                <a:spcPct val="105000"/>
              </a:lnSpc>
              <a:spcBef>
                <a:spcPts val="0"/>
              </a:spcBef>
              <a:spcAft>
                <a:spcPts val="0"/>
              </a:spcAft>
              <a:buSzPts val="275"/>
              <a:buNone/>
            </a:pPr>
            <a:r>
              <a:t/>
            </a:r>
            <a:endParaRPr/>
          </a:p>
          <a:p>
            <a:pPr indent="0" lvl="0" marL="0" rtl="0" algn="l">
              <a:lnSpc>
                <a:spcPct val="105000"/>
              </a:lnSpc>
              <a:spcBef>
                <a:spcPts val="0"/>
              </a:spcBef>
              <a:spcAft>
                <a:spcPts val="0"/>
              </a:spcAft>
              <a:buSzPts val="275"/>
              <a:buNone/>
            </a:pPr>
            <a:r>
              <a:t/>
            </a:r>
            <a:endParaRPr/>
          </a:p>
        </p:txBody>
      </p:sp>
      <p:sp>
        <p:nvSpPr>
          <p:cNvPr id="94" name="Google Shape;94;p14"/>
          <p:cNvSpPr txBox="1"/>
          <p:nvPr/>
        </p:nvSpPr>
        <p:spPr>
          <a:xfrm>
            <a:off x="0" y="3676725"/>
            <a:ext cx="7078500" cy="1303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zh-CN" sz="1900">
                <a:solidFill>
                  <a:schemeClr val="dk2"/>
                </a:solidFill>
              </a:rPr>
              <a:t>Solution Approach: </a:t>
            </a:r>
            <a:endParaRPr b="1" sz="1900">
              <a:solidFill>
                <a:schemeClr val="dk2"/>
              </a:solidFill>
            </a:endParaRPr>
          </a:p>
          <a:p>
            <a:pPr indent="-349250" lvl="0" marL="457200" rtl="0" algn="l">
              <a:lnSpc>
                <a:spcPct val="115000"/>
              </a:lnSpc>
              <a:spcBef>
                <a:spcPts val="1200"/>
              </a:spcBef>
              <a:spcAft>
                <a:spcPts val="0"/>
              </a:spcAft>
              <a:buClr>
                <a:schemeClr val="dk2"/>
              </a:buClr>
              <a:buSzPts val="1900"/>
              <a:buAutoNum type="arabicParenR"/>
            </a:pPr>
            <a:r>
              <a:rPr lang="zh-CN" sz="1900">
                <a:solidFill>
                  <a:schemeClr val="dk2"/>
                </a:solidFill>
              </a:rPr>
              <a:t>Use a close loop </a:t>
            </a:r>
            <a:endParaRPr sz="1900">
              <a:solidFill>
                <a:schemeClr val="dk2"/>
              </a:solidFill>
            </a:endParaRPr>
          </a:p>
          <a:p>
            <a:pPr indent="-349250" lvl="0" marL="457200" rtl="0" algn="l">
              <a:lnSpc>
                <a:spcPct val="115000"/>
              </a:lnSpc>
              <a:spcBef>
                <a:spcPts val="0"/>
              </a:spcBef>
              <a:spcAft>
                <a:spcPts val="0"/>
              </a:spcAft>
              <a:buClr>
                <a:schemeClr val="dk2"/>
              </a:buClr>
              <a:buSzPts val="1900"/>
              <a:buAutoNum type="arabicParenR"/>
            </a:pPr>
            <a:r>
              <a:rPr lang="zh-CN" sz="1900">
                <a:solidFill>
                  <a:schemeClr val="dk2"/>
                </a:solidFill>
              </a:rPr>
              <a:t>Fitting model using a PID control system. </a:t>
            </a:r>
            <a:endParaRPr b="1" sz="1900">
              <a:solidFill>
                <a:schemeClr val="dk2"/>
              </a:solidFill>
            </a:endParaRPr>
          </a:p>
        </p:txBody>
      </p:sp>
      <p:sp>
        <p:nvSpPr>
          <p:cNvPr id="95" name="Google Shape;95;p1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zh-CN"/>
              <a:t>‹#›</a:t>
            </a:fld>
            <a:endParaRPr/>
          </a:p>
        </p:txBody>
      </p:sp>
      <p:pic>
        <p:nvPicPr>
          <p:cNvPr id="96" name="Google Shape;96;p14"/>
          <p:cNvPicPr preferRelativeResize="0"/>
          <p:nvPr/>
        </p:nvPicPr>
        <p:blipFill>
          <a:blip r:embed="rId3">
            <a:alphaModFix/>
          </a:blip>
          <a:stretch>
            <a:fillRect/>
          </a:stretch>
        </p:blipFill>
        <p:spPr>
          <a:xfrm>
            <a:off x="6620700" y="189325"/>
            <a:ext cx="2388426" cy="1791320"/>
          </a:xfrm>
          <a:prstGeom prst="rect">
            <a:avLst/>
          </a:prstGeom>
          <a:noFill/>
          <a:ln>
            <a:noFill/>
          </a:ln>
        </p:spPr>
      </p:pic>
      <p:pic>
        <p:nvPicPr>
          <p:cNvPr id="97" name="Google Shape;97;p14"/>
          <p:cNvPicPr preferRelativeResize="0"/>
          <p:nvPr/>
        </p:nvPicPr>
        <p:blipFill>
          <a:blip r:embed="rId4">
            <a:alphaModFix/>
          </a:blip>
          <a:stretch>
            <a:fillRect/>
          </a:stretch>
        </p:blipFill>
        <p:spPr>
          <a:xfrm>
            <a:off x="4524375" y="2378851"/>
            <a:ext cx="4541050" cy="20558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pic>
        <p:nvPicPr>
          <p:cNvPr id="102" name="Google Shape;102;p15"/>
          <p:cNvPicPr preferRelativeResize="0"/>
          <p:nvPr/>
        </p:nvPicPr>
        <p:blipFill>
          <a:blip r:embed="rId3">
            <a:alphaModFix/>
          </a:blip>
          <a:stretch>
            <a:fillRect/>
          </a:stretch>
        </p:blipFill>
        <p:spPr>
          <a:xfrm>
            <a:off x="4443375" y="783422"/>
            <a:ext cx="4395849" cy="3296899"/>
          </a:xfrm>
          <a:prstGeom prst="rect">
            <a:avLst/>
          </a:prstGeom>
          <a:noFill/>
          <a:ln>
            <a:noFill/>
          </a:ln>
        </p:spPr>
      </p:pic>
      <p:pic>
        <p:nvPicPr>
          <p:cNvPr id="103" name="Google Shape;103;p15"/>
          <p:cNvPicPr preferRelativeResize="0"/>
          <p:nvPr/>
        </p:nvPicPr>
        <p:blipFill>
          <a:blip r:embed="rId4">
            <a:alphaModFix/>
          </a:blip>
          <a:stretch>
            <a:fillRect/>
          </a:stretch>
        </p:blipFill>
        <p:spPr>
          <a:xfrm>
            <a:off x="122300" y="783425"/>
            <a:ext cx="4479126" cy="3359353"/>
          </a:xfrm>
          <a:prstGeom prst="rect">
            <a:avLst/>
          </a:prstGeom>
          <a:noFill/>
          <a:ln>
            <a:noFill/>
          </a:ln>
        </p:spPr>
      </p:pic>
      <p:sp>
        <p:nvSpPr>
          <p:cNvPr id="104" name="Google Shape;104;p15"/>
          <p:cNvSpPr/>
          <p:nvPr/>
        </p:nvSpPr>
        <p:spPr>
          <a:xfrm>
            <a:off x="2198200" y="1048825"/>
            <a:ext cx="510000" cy="2736900"/>
          </a:xfrm>
          <a:prstGeom prst="rect">
            <a:avLst/>
          </a:prstGeom>
          <a:noFill/>
          <a:ln cap="flat" cmpd="sng" w="38100">
            <a:solidFill>
              <a:srgbClr val="FF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5"/>
          <p:cNvSpPr/>
          <p:nvPr/>
        </p:nvSpPr>
        <p:spPr>
          <a:xfrm>
            <a:off x="6466825" y="1048825"/>
            <a:ext cx="510000" cy="2675100"/>
          </a:xfrm>
          <a:prstGeom prst="rect">
            <a:avLst/>
          </a:prstGeom>
          <a:noFill/>
          <a:ln cap="flat" cmpd="sng" w="38100">
            <a:solidFill>
              <a:srgbClr val="FF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06" name="Google Shape;106;p15"/>
          <p:cNvPicPr preferRelativeResize="0"/>
          <p:nvPr/>
        </p:nvPicPr>
        <p:blipFill rotWithShape="1">
          <a:blip r:embed="rId5">
            <a:alphaModFix/>
          </a:blip>
          <a:srcRect b="0" l="0" r="5820" t="0"/>
          <a:stretch/>
        </p:blipFill>
        <p:spPr>
          <a:xfrm>
            <a:off x="25875" y="582450"/>
            <a:ext cx="4572000" cy="3429000"/>
          </a:xfrm>
          <a:prstGeom prst="rect">
            <a:avLst/>
          </a:prstGeom>
          <a:noFill/>
          <a:ln cap="flat" cmpd="sng" w="19050">
            <a:solidFill>
              <a:srgbClr val="FFFF00"/>
            </a:solidFill>
            <a:prstDash val="solid"/>
            <a:round/>
            <a:headEnd len="sm" w="sm" type="none"/>
            <a:tailEnd len="sm" w="sm" type="none"/>
          </a:ln>
        </p:spPr>
      </p:pic>
      <p:pic>
        <p:nvPicPr>
          <p:cNvPr id="107" name="Google Shape;107;p15"/>
          <p:cNvPicPr preferRelativeResize="0"/>
          <p:nvPr/>
        </p:nvPicPr>
        <p:blipFill>
          <a:blip r:embed="rId6">
            <a:alphaModFix/>
          </a:blip>
          <a:stretch>
            <a:fillRect/>
          </a:stretch>
        </p:blipFill>
        <p:spPr>
          <a:xfrm>
            <a:off x="4601425" y="582450"/>
            <a:ext cx="4479126" cy="3429000"/>
          </a:xfrm>
          <a:prstGeom prst="rect">
            <a:avLst/>
          </a:prstGeom>
          <a:noFill/>
          <a:ln cap="flat" cmpd="sng" w="19050">
            <a:solidFill>
              <a:srgbClr val="FFFF00"/>
            </a:solidFill>
            <a:prstDash val="solid"/>
            <a:round/>
            <a:headEnd len="sm" w="sm" type="none"/>
            <a:tailEnd len="sm" w="sm" type="none"/>
          </a:ln>
        </p:spPr>
      </p:pic>
      <p:sp>
        <p:nvSpPr>
          <p:cNvPr id="108" name="Google Shape;108;p1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6"/>
                                        </p:tgtEl>
                                        <p:attrNameLst>
                                          <p:attrName>style.visibility</p:attrName>
                                        </p:attrNameLst>
                                      </p:cBhvr>
                                      <p:to>
                                        <p:strVal val="visible"/>
                                      </p:to>
                                    </p:set>
                                    <p:animEffect filter="fade" transition="in">
                                      <p:cBhvr>
                                        <p:cTn dur="300"/>
                                        <p:tgtEl>
                                          <p:spTgt spid="106"/>
                                        </p:tgtEl>
                                      </p:cBhvr>
                                    </p:animEffect>
                                  </p:childTnLst>
                                </p:cTn>
                              </p:par>
                              <p:par>
                                <p:cTn fill="hold" nodeType="withEffect" presetClass="entr" presetID="10" presetSubtype="0">
                                  <p:stCondLst>
                                    <p:cond delay="0"/>
                                  </p:stCondLst>
                                  <p:childTnLst>
                                    <p:set>
                                      <p:cBhvr>
                                        <p:cTn dur="1" fill="hold">
                                          <p:stCondLst>
                                            <p:cond delay="0"/>
                                          </p:stCondLst>
                                        </p:cTn>
                                        <p:tgtEl>
                                          <p:spTgt spid="107"/>
                                        </p:tgtEl>
                                        <p:attrNameLst>
                                          <p:attrName>style.visibility</p:attrName>
                                        </p:attrNameLst>
                                      </p:cBhvr>
                                      <p:to>
                                        <p:strVal val="visible"/>
                                      </p:to>
                                    </p:set>
                                    <p:animEffect filter="fade" transition="in">
                                      <p:cBhvr>
                                        <p:cTn dur="300"/>
                                        <p:tgtEl>
                                          <p:spTgt spid="10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6"/>
          <p:cNvSpPr txBox="1"/>
          <p:nvPr>
            <p:ph type="title"/>
          </p:nvPr>
        </p:nvSpPr>
        <p:spPr>
          <a:xfrm>
            <a:off x="126200" y="337000"/>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zh-CN" sz="2400"/>
              <a:t>Part 1: Error Calculations </a:t>
            </a:r>
            <a:r>
              <a:rPr lang="zh-CN" sz="2400"/>
              <a:t>and Models Fits </a:t>
            </a:r>
            <a:endParaRPr sz="2400"/>
          </a:p>
        </p:txBody>
      </p:sp>
      <p:pic>
        <p:nvPicPr>
          <p:cNvPr id="114" name="Google Shape;114;p16"/>
          <p:cNvPicPr preferRelativeResize="0"/>
          <p:nvPr/>
        </p:nvPicPr>
        <p:blipFill>
          <a:blip r:embed="rId3">
            <a:alphaModFix/>
          </a:blip>
          <a:stretch>
            <a:fillRect/>
          </a:stretch>
        </p:blipFill>
        <p:spPr>
          <a:xfrm>
            <a:off x="257738" y="1197025"/>
            <a:ext cx="4192224" cy="3341890"/>
          </a:xfrm>
          <a:prstGeom prst="rect">
            <a:avLst/>
          </a:prstGeom>
          <a:noFill/>
          <a:ln>
            <a:noFill/>
          </a:ln>
        </p:spPr>
      </p:pic>
      <p:pic>
        <p:nvPicPr>
          <p:cNvPr id="115" name="Google Shape;115;p16"/>
          <p:cNvPicPr preferRelativeResize="0"/>
          <p:nvPr/>
        </p:nvPicPr>
        <p:blipFill>
          <a:blip r:embed="rId4">
            <a:alphaModFix/>
          </a:blip>
          <a:stretch>
            <a:fillRect/>
          </a:stretch>
        </p:blipFill>
        <p:spPr>
          <a:xfrm>
            <a:off x="4572000" y="1261263"/>
            <a:ext cx="4314251" cy="3235688"/>
          </a:xfrm>
          <a:prstGeom prst="rect">
            <a:avLst/>
          </a:prstGeom>
          <a:noFill/>
          <a:ln>
            <a:noFill/>
          </a:ln>
        </p:spPr>
      </p:pic>
      <p:pic>
        <p:nvPicPr>
          <p:cNvPr id="116" name="Google Shape;116;p16"/>
          <p:cNvPicPr preferRelativeResize="0"/>
          <p:nvPr/>
        </p:nvPicPr>
        <p:blipFill>
          <a:blip r:embed="rId5">
            <a:alphaModFix/>
          </a:blip>
          <a:stretch>
            <a:fillRect/>
          </a:stretch>
        </p:blipFill>
        <p:spPr>
          <a:xfrm>
            <a:off x="163861" y="1266837"/>
            <a:ext cx="4314243" cy="3235675"/>
          </a:xfrm>
          <a:prstGeom prst="rect">
            <a:avLst/>
          </a:prstGeom>
          <a:noFill/>
          <a:ln>
            <a:noFill/>
          </a:ln>
        </p:spPr>
      </p:pic>
      <p:pic>
        <p:nvPicPr>
          <p:cNvPr id="117" name="Google Shape;117;p16"/>
          <p:cNvPicPr preferRelativeResize="0"/>
          <p:nvPr/>
        </p:nvPicPr>
        <p:blipFill>
          <a:blip r:embed="rId6">
            <a:alphaModFix/>
          </a:blip>
          <a:stretch>
            <a:fillRect/>
          </a:stretch>
        </p:blipFill>
        <p:spPr>
          <a:xfrm>
            <a:off x="4294888" y="1255700"/>
            <a:ext cx="4314250" cy="3235687"/>
          </a:xfrm>
          <a:prstGeom prst="rect">
            <a:avLst/>
          </a:prstGeom>
          <a:noFill/>
          <a:ln>
            <a:noFill/>
          </a:ln>
        </p:spPr>
      </p:pic>
      <p:sp>
        <p:nvSpPr>
          <p:cNvPr id="118" name="Google Shape;118;p16"/>
          <p:cNvSpPr/>
          <p:nvPr/>
        </p:nvSpPr>
        <p:spPr>
          <a:xfrm>
            <a:off x="2963275" y="3178000"/>
            <a:ext cx="531600" cy="416700"/>
          </a:xfrm>
          <a:prstGeom prst="rect">
            <a:avLst/>
          </a:prstGeom>
          <a:noFill/>
          <a:ln cap="flat" cmpd="sng" w="3810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6"/>
          <p:cNvSpPr/>
          <p:nvPr/>
        </p:nvSpPr>
        <p:spPr>
          <a:xfrm>
            <a:off x="3516400" y="3594700"/>
            <a:ext cx="531600" cy="416700"/>
          </a:xfrm>
          <a:prstGeom prst="rect">
            <a:avLst/>
          </a:prstGeom>
          <a:noFill/>
          <a:ln cap="flat" cmpd="sng" w="3810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6"/>
          <p:cNvSpPr/>
          <p:nvPr/>
        </p:nvSpPr>
        <p:spPr>
          <a:xfrm>
            <a:off x="5700225" y="3379900"/>
            <a:ext cx="409500" cy="305400"/>
          </a:xfrm>
          <a:prstGeom prst="rect">
            <a:avLst/>
          </a:prstGeom>
          <a:noFill/>
          <a:ln cap="flat" cmpd="sng" w="3810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aphicFrame>
        <p:nvGraphicFramePr>
          <p:cNvPr id="121" name="Google Shape;121;p16"/>
          <p:cNvGraphicFramePr/>
          <p:nvPr/>
        </p:nvGraphicFramePr>
        <p:xfrm>
          <a:off x="6471200" y="58525"/>
          <a:ext cx="3000000" cy="3000000"/>
        </p:xfrm>
        <a:graphic>
          <a:graphicData uri="http://schemas.openxmlformats.org/drawingml/2006/table">
            <a:tbl>
              <a:tblPr>
                <a:noFill/>
                <a:tableStyleId>{F8FBD540-0207-4D58-BBF1-46B3BA5DC33E}</a:tableStyleId>
              </a:tblPr>
              <a:tblGrid>
                <a:gridCol w="672550"/>
                <a:gridCol w="915150"/>
                <a:gridCol w="938025"/>
              </a:tblGrid>
              <a:tr h="396200">
                <a:tc>
                  <a:txBody>
                    <a:bodyPr/>
                    <a:lstStyle/>
                    <a:p>
                      <a:pPr indent="0" lvl="0" marL="0" rtl="0" algn="l">
                        <a:spcBef>
                          <a:spcPts val="0"/>
                        </a:spcBef>
                        <a:spcAft>
                          <a:spcPts val="0"/>
                        </a:spcAft>
                        <a:buNone/>
                      </a:pPr>
                      <a:r>
                        <a:t/>
                      </a:r>
                      <a:endParaRPr/>
                    </a:p>
                  </a:txBody>
                  <a:tcPr marT="91425" marB="91425" marR="91425" marL="91425">
                    <a:lnL cap="flat" cmpd="sng" w="38100">
                      <a:solidFill>
                        <a:schemeClr val="accent5"/>
                      </a:solidFill>
                      <a:prstDash val="solid"/>
                      <a:round/>
                      <a:headEnd len="sm" w="sm" type="none"/>
                      <a:tailEnd len="sm" w="sm" type="none"/>
                    </a:lnL>
                    <a:lnR cap="flat" cmpd="sng" w="38100">
                      <a:solidFill>
                        <a:schemeClr val="accent5"/>
                      </a:solidFill>
                      <a:prstDash val="solid"/>
                      <a:round/>
                      <a:headEnd len="sm" w="sm" type="none"/>
                      <a:tailEnd len="sm" w="sm" type="none"/>
                    </a:lnR>
                    <a:lnT cap="flat" cmpd="sng" w="38100">
                      <a:solidFill>
                        <a:schemeClr val="accent5"/>
                      </a:solidFill>
                      <a:prstDash val="solid"/>
                      <a:round/>
                      <a:headEnd len="sm" w="sm" type="none"/>
                      <a:tailEnd len="sm" w="sm" type="none"/>
                    </a:lnT>
                    <a:lnB cap="flat" cmpd="sng" w="38100">
                      <a:solidFill>
                        <a:schemeClr val="accent5"/>
                      </a:solidFill>
                      <a:prstDash val="solid"/>
                      <a:round/>
                      <a:headEnd len="sm" w="sm" type="none"/>
                      <a:tailEnd len="sm" w="sm" type="none"/>
                    </a:lnB>
                  </a:tcPr>
                </a:tc>
                <a:tc>
                  <a:txBody>
                    <a:bodyPr/>
                    <a:lstStyle/>
                    <a:p>
                      <a:pPr indent="0" lvl="0" marL="0" rtl="0" algn="l">
                        <a:spcBef>
                          <a:spcPts val="0"/>
                        </a:spcBef>
                        <a:spcAft>
                          <a:spcPts val="0"/>
                        </a:spcAft>
                        <a:buNone/>
                      </a:pPr>
                      <a:r>
                        <a:rPr lang="zh-CN"/>
                        <a:t>naive</a:t>
                      </a:r>
                      <a:endParaRPr/>
                    </a:p>
                  </a:txBody>
                  <a:tcPr marT="91425" marB="91425" marR="91425" marL="91425">
                    <a:lnL cap="flat" cmpd="sng" w="38100">
                      <a:solidFill>
                        <a:schemeClr val="accent5"/>
                      </a:solidFill>
                      <a:prstDash val="solid"/>
                      <a:round/>
                      <a:headEnd len="sm" w="sm" type="none"/>
                      <a:tailEnd len="sm" w="sm" type="none"/>
                    </a:lnL>
                    <a:lnR cap="flat" cmpd="sng" w="38100">
                      <a:solidFill>
                        <a:schemeClr val="accent5"/>
                      </a:solidFill>
                      <a:prstDash val="solid"/>
                      <a:round/>
                      <a:headEnd len="sm" w="sm" type="none"/>
                      <a:tailEnd len="sm" w="sm" type="none"/>
                    </a:lnR>
                    <a:lnT cap="flat" cmpd="sng" w="38100">
                      <a:solidFill>
                        <a:schemeClr val="accent5"/>
                      </a:solidFill>
                      <a:prstDash val="solid"/>
                      <a:round/>
                      <a:headEnd len="sm" w="sm" type="none"/>
                      <a:tailEnd len="sm" w="sm" type="none"/>
                    </a:lnT>
                    <a:lnB cap="flat" cmpd="sng" w="38100">
                      <a:solidFill>
                        <a:schemeClr val="accent5"/>
                      </a:solidFill>
                      <a:prstDash val="solid"/>
                      <a:round/>
                      <a:headEnd len="sm" w="sm" type="none"/>
                      <a:tailEnd len="sm" w="sm" type="none"/>
                    </a:lnB>
                  </a:tcPr>
                </a:tc>
                <a:tc>
                  <a:txBody>
                    <a:bodyPr/>
                    <a:lstStyle/>
                    <a:p>
                      <a:pPr indent="0" lvl="0" marL="0" rtl="0" algn="l">
                        <a:spcBef>
                          <a:spcPts val="0"/>
                        </a:spcBef>
                        <a:spcAft>
                          <a:spcPts val="0"/>
                        </a:spcAft>
                        <a:buNone/>
                      </a:pPr>
                      <a:r>
                        <a:rPr lang="zh-CN"/>
                        <a:t>injured</a:t>
                      </a:r>
                      <a:endParaRPr/>
                    </a:p>
                  </a:txBody>
                  <a:tcPr marT="91425" marB="91425" marR="91425" marL="91425">
                    <a:lnL cap="flat" cmpd="sng" w="38100">
                      <a:solidFill>
                        <a:schemeClr val="accent5"/>
                      </a:solidFill>
                      <a:prstDash val="solid"/>
                      <a:round/>
                      <a:headEnd len="sm" w="sm" type="none"/>
                      <a:tailEnd len="sm" w="sm" type="none"/>
                    </a:lnL>
                    <a:lnR cap="flat" cmpd="sng" w="38100">
                      <a:solidFill>
                        <a:schemeClr val="accent5"/>
                      </a:solidFill>
                      <a:prstDash val="solid"/>
                      <a:round/>
                      <a:headEnd len="sm" w="sm" type="none"/>
                      <a:tailEnd len="sm" w="sm" type="none"/>
                    </a:lnR>
                    <a:lnT cap="flat" cmpd="sng" w="38100">
                      <a:solidFill>
                        <a:schemeClr val="accent5"/>
                      </a:solidFill>
                      <a:prstDash val="solid"/>
                      <a:round/>
                      <a:headEnd len="sm" w="sm" type="none"/>
                      <a:tailEnd len="sm" w="sm" type="none"/>
                    </a:lnT>
                    <a:lnB cap="flat" cmpd="sng" w="38100">
                      <a:solidFill>
                        <a:schemeClr val="accent5"/>
                      </a:solidFill>
                      <a:prstDash val="solid"/>
                      <a:round/>
                      <a:headEnd len="sm" w="sm" type="none"/>
                      <a:tailEnd len="sm" w="sm" type="none"/>
                    </a:lnB>
                  </a:tcPr>
                </a:tc>
              </a:tr>
              <a:tr h="371625">
                <a:tc>
                  <a:txBody>
                    <a:bodyPr/>
                    <a:lstStyle/>
                    <a:p>
                      <a:pPr indent="0" lvl="0" marL="0" rtl="0" algn="l">
                        <a:spcBef>
                          <a:spcPts val="0"/>
                        </a:spcBef>
                        <a:spcAft>
                          <a:spcPts val="0"/>
                        </a:spcAft>
                        <a:buNone/>
                      </a:pPr>
                      <a:r>
                        <a:rPr lang="zh-CN"/>
                        <a:t>zeros</a:t>
                      </a:r>
                      <a:endParaRPr/>
                    </a:p>
                  </a:txBody>
                  <a:tcPr marT="91425" marB="91425" marR="91425" marL="91425">
                    <a:lnL cap="flat" cmpd="sng" w="38100">
                      <a:solidFill>
                        <a:schemeClr val="accent5"/>
                      </a:solidFill>
                      <a:prstDash val="solid"/>
                      <a:round/>
                      <a:headEnd len="sm" w="sm" type="none"/>
                      <a:tailEnd len="sm" w="sm" type="none"/>
                    </a:lnL>
                    <a:lnR cap="flat" cmpd="sng" w="38100">
                      <a:solidFill>
                        <a:schemeClr val="accent5"/>
                      </a:solidFill>
                      <a:prstDash val="solid"/>
                      <a:round/>
                      <a:headEnd len="sm" w="sm" type="none"/>
                      <a:tailEnd len="sm" w="sm" type="none"/>
                    </a:lnR>
                    <a:lnT cap="flat" cmpd="sng" w="38100">
                      <a:solidFill>
                        <a:schemeClr val="accent5"/>
                      </a:solidFill>
                      <a:prstDash val="solid"/>
                      <a:round/>
                      <a:headEnd len="sm" w="sm" type="none"/>
                      <a:tailEnd len="sm" w="sm" type="none"/>
                    </a:lnT>
                    <a:lnB cap="flat" cmpd="sng" w="38100">
                      <a:solidFill>
                        <a:schemeClr val="accent5"/>
                      </a:solidFill>
                      <a:prstDash val="solid"/>
                      <a:round/>
                      <a:headEnd len="sm" w="sm" type="none"/>
                      <a:tailEnd len="sm" w="sm" type="none"/>
                    </a:lnB>
                  </a:tcPr>
                </a:tc>
                <a:tc>
                  <a:txBody>
                    <a:bodyPr/>
                    <a:lstStyle/>
                    <a:p>
                      <a:pPr indent="0" lvl="0" marL="0" rtl="0" algn="l">
                        <a:spcBef>
                          <a:spcPts val="0"/>
                        </a:spcBef>
                        <a:spcAft>
                          <a:spcPts val="0"/>
                        </a:spcAft>
                        <a:buNone/>
                      </a:pPr>
                      <a:r>
                        <a:rPr lang="zh-CN"/>
                        <a:t>9</a:t>
                      </a:r>
                      <a:endParaRPr/>
                    </a:p>
                  </a:txBody>
                  <a:tcPr marT="91425" marB="91425" marR="91425" marL="91425">
                    <a:lnL cap="flat" cmpd="sng" w="38100">
                      <a:solidFill>
                        <a:schemeClr val="accent5"/>
                      </a:solidFill>
                      <a:prstDash val="solid"/>
                      <a:round/>
                      <a:headEnd len="sm" w="sm" type="none"/>
                      <a:tailEnd len="sm" w="sm" type="none"/>
                    </a:lnL>
                    <a:lnR cap="flat" cmpd="sng" w="38100">
                      <a:solidFill>
                        <a:schemeClr val="accent5"/>
                      </a:solidFill>
                      <a:prstDash val="solid"/>
                      <a:round/>
                      <a:headEnd len="sm" w="sm" type="none"/>
                      <a:tailEnd len="sm" w="sm" type="none"/>
                    </a:lnR>
                    <a:lnT cap="flat" cmpd="sng" w="38100">
                      <a:solidFill>
                        <a:schemeClr val="accent5"/>
                      </a:solidFill>
                      <a:prstDash val="solid"/>
                      <a:round/>
                      <a:headEnd len="sm" w="sm" type="none"/>
                      <a:tailEnd len="sm" w="sm" type="none"/>
                    </a:lnT>
                    <a:lnB cap="flat" cmpd="sng" w="38100">
                      <a:solidFill>
                        <a:schemeClr val="accent5"/>
                      </a:solidFill>
                      <a:prstDash val="solid"/>
                      <a:round/>
                      <a:headEnd len="sm" w="sm" type="none"/>
                      <a:tailEnd len="sm" w="sm" type="none"/>
                    </a:lnB>
                  </a:tcPr>
                </a:tc>
                <a:tc>
                  <a:txBody>
                    <a:bodyPr/>
                    <a:lstStyle/>
                    <a:p>
                      <a:pPr indent="0" lvl="0" marL="0" rtl="0" algn="l">
                        <a:spcBef>
                          <a:spcPts val="0"/>
                        </a:spcBef>
                        <a:spcAft>
                          <a:spcPts val="0"/>
                        </a:spcAft>
                        <a:buNone/>
                      </a:pPr>
                      <a:r>
                        <a:rPr lang="zh-CN"/>
                        <a:t>5</a:t>
                      </a:r>
                      <a:endParaRPr/>
                    </a:p>
                  </a:txBody>
                  <a:tcPr marT="91425" marB="91425" marR="91425" marL="91425">
                    <a:lnL cap="flat" cmpd="sng" w="38100">
                      <a:solidFill>
                        <a:schemeClr val="accent5"/>
                      </a:solidFill>
                      <a:prstDash val="solid"/>
                      <a:round/>
                      <a:headEnd len="sm" w="sm" type="none"/>
                      <a:tailEnd len="sm" w="sm" type="none"/>
                    </a:lnL>
                    <a:lnR cap="flat" cmpd="sng" w="38100">
                      <a:solidFill>
                        <a:schemeClr val="accent5"/>
                      </a:solidFill>
                      <a:prstDash val="solid"/>
                      <a:round/>
                      <a:headEnd len="sm" w="sm" type="none"/>
                      <a:tailEnd len="sm" w="sm" type="none"/>
                    </a:lnR>
                    <a:lnT cap="flat" cmpd="sng" w="38100">
                      <a:solidFill>
                        <a:schemeClr val="accent5"/>
                      </a:solidFill>
                      <a:prstDash val="solid"/>
                      <a:round/>
                      <a:headEnd len="sm" w="sm" type="none"/>
                      <a:tailEnd len="sm" w="sm" type="none"/>
                    </a:lnT>
                    <a:lnB cap="flat" cmpd="sng" w="38100">
                      <a:solidFill>
                        <a:schemeClr val="accent5"/>
                      </a:solidFill>
                      <a:prstDash val="solid"/>
                      <a:round/>
                      <a:headEnd len="sm" w="sm" type="none"/>
                      <a:tailEnd len="sm" w="sm" type="none"/>
                    </a:lnB>
                  </a:tcPr>
                </a:tc>
              </a:tr>
              <a:tr h="366725">
                <a:tc>
                  <a:txBody>
                    <a:bodyPr/>
                    <a:lstStyle/>
                    <a:p>
                      <a:pPr indent="0" lvl="0" marL="0" rtl="0" algn="l">
                        <a:spcBef>
                          <a:spcPts val="0"/>
                        </a:spcBef>
                        <a:spcAft>
                          <a:spcPts val="0"/>
                        </a:spcAft>
                        <a:buNone/>
                      </a:pPr>
                      <a:r>
                        <a:rPr lang="zh-CN"/>
                        <a:t>poles</a:t>
                      </a:r>
                      <a:endParaRPr/>
                    </a:p>
                  </a:txBody>
                  <a:tcPr marT="91425" marB="91425" marR="91425" marL="91425">
                    <a:lnL cap="flat" cmpd="sng" w="38100">
                      <a:solidFill>
                        <a:schemeClr val="accent5"/>
                      </a:solidFill>
                      <a:prstDash val="solid"/>
                      <a:round/>
                      <a:headEnd len="sm" w="sm" type="none"/>
                      <a:tailEnd len="sm" w="sm" type="none"/>
                    </a:lnL>
                    <a:lnR cap="flat" cmpd="sng" w="38100">
                      <a:solidFill>
                        <a:schemeClr val="accent5"/>
                      </a:solidFill>
                      <a:prstDash val="solid"/>
                      <a:round/>
                      <a:headEnd len="sm" w="sm" type="none"/>
                      <a:tailEnd len="sm" w="sm" type="none"/>
                    </a:lnR>
                    <a:lnT cap="flat" cmpd="sng" w="38100">
                      <a:solidFill>
                        <a:schemeClr val="accent5"/>
                      </a:solidFill>
                      <a:prstDash val="solid"/>
                      <a:round/>
                      <a:headEnd len="sm" w="sm" type="none"/>
                      <a:tailEnd len="sm" w="sm" type="none"/>
                    </a:lnT>
                    <a:lnB cap="flat" cmpd="sng" w="38100">
                      <a:solidFill>
                        <a:schemeClr val="accent5"/>
                      </a:solidFill>
                      <a:prstDash val="solid"/>
                      <a:round/>
                      <a:headEnd len="sm" w="sm" type="none"/>
                      <a:tailEnd len="sm" w="sm" type="none"/>
                    </a:lnB>
                  </a:tcPr>
                </a:tc>
                <a:tc>
                  <a:txBody>
                    <a:bodyPr/>
                    <a:lstStyle/>
                    <a:p>
                      <a:pPr indent="0" lvl="0" marL="0" rtl="0" algn="l">
                        <a:spcBef>
                          <a:spcPts val="0"/>
                        </a:spcBef>
                        <a:spcAft>
                          <a:spcPts val="0"/>
                        </a:spcAft>
                        <a:buNone/>
                      </a:pPr>
                      <a:r>
                        <a:rPr lang="zh-CN"/>
                        <a:t>9</a:t>
                      </a:r>
                      <a:endParaRPr/>
                    </a:p>
                  </a:txBody>
                  <a:tcPr marT="91425" marB="91425" marR="91425" marL="91425">
                    <a:lnL cap="flat" cmpd="sng" w="38100">
                      <a:solidFill>
                        <a:schemeClr val="accent5"/>
                      </a:solidFill>
                      <a:prstDash val="solid"/>
                      <a:round/>
                      <a:headEnd len="sm" w="sm" type="none"/>
                      <a:tailEnd len="sm" w="sm" type="none"/>
                    </a:lnL>
                    <a:lnR cap="flat" cmpd="sng" w="38100">
                      <a:solidFill>
                        <a:schemeClr val="accent5"/>
                      </a:solidFill>
                      <a:prstDash val="solid"/>
                      <a:round/>
                      <a:headEnd len="sm" w="sm" type="none"/>
                      <a:tailEnd len="sm" w="sm" type="none"/>
                    </a:lnR>
                    <a:lnT cap="flat" cmpd="sng" w="38100">
                      <a:solidFill>
                        <a:schemeClr val="accent5"/>
                      </a:solidFill>
                      <a:prstDash val="solid"/>
                      <a:round/>
                      <a:headEnd len="sm" w="sm" type="none"/>
                      <a:tailEnd len="sm" w="sm" type="none"/>
                    </a:lnT>
                    <a:lnB cap="flat" cmpd="sng" w="38100">
                      <a:solidFill>
                        <a:schemeClr val="accent5"/>
                      </a:solidFill>
                      <a:prstDash val="solid"/>
                      <a:round/>
                      <a:headEnd len="sm" w="sm" type="none"/>
                      <a:tailEnd len="sm" w="sm" type="none"/>
                    </a:lnB>
                  </a:tcPr>
                </a:tc>
                <a:tc>
                  <a:txBody>
                    <a:bodyPr/>
                    <a:lstStyle/>
                    <a:p>
                      <a:pPr indent="0" lvl="0" marL="0" rtl="0" algn="l">
                        <a:spcBef>
                          <a:spcPts val="0"/>
                        </a:spcBef>
                        <a:spcAft>
                          <a:spcPts val="0"/>
                        </a:spcAft>
                        <a:buNone/>
                      </a:pPr>
                      <a:r>
                        <a:rPr lang="zh-CN"/>
                        <a:t>9</a:t>
                      </a:r>
                      <a:endParaRPr/>
                    </a:p>
                  </a:txBody>
                  <a:tcPr marT="91425" marB="91425" marR="91425" marL="91425">
                    <a:lnL cap="flat" cmpd="sng" w="38100">
                      <a:solidFill>
                        <a:schemeClr val="accent5"/>
                      </a:solidFill>
                      <a:prstDash val="solid"/>
                      <a:round/>
                      <a:headEnd len="sm" w="sm" type="none"/>
                      <a:tailEnd len="sm" w="sm" type="none"/>
                    </a:lnL>
                    <a:lnR cap="flat" cmpd="sng" w="38100">
                      <a:solidFill>
                        <a:schemeClr val="accent5"/>
                      </a:solidFill>
                      <a:prstDash val="solid"/>
                      <a:round/>
                      <a:headEnd len="sm" w="sm" type="none"/>
                      <a:tailEnd len="sm" w="sm" type="none"/>
                    </a:lnR>
                    <a:lnT cap="flat" cmpd="sng" w="38100">
                      <a:solidFill>
                        <a:schemeClr val="accent5"/>
                      </a:solidFill>
                      <a:prstDash val="solid"/>
                      <a:round/>
                      <a:headEnd len="sm" w="sm" type="none"/>
                      <a:tailEnd len="sm" w="sm" type="none"/>
                    </a:lnT>
                    <a:lnB cap="flat" cmpd="sng" w="38100">
                      <a:solidFill>
                        <a:schemeClr val="accent5"/>
                      </a:solidFill>
                      <a:prstDash val="solid"/>
                      <a:round/>
                      <a:headEnd len="sm" w="sm" type="none"/>
                      <a:tailEnd len="sm" w="sm" type="none"/>
                    </a:lnB>
                  </a:tcPr>
                </a:tc>
              </a:tr>
            </a:tbl>
          </a:graphicData>
        </a:graphic>
      </p:graphicFrame>
      <p:pic>
        <p:nvPicPr>
          <p:cNvPr id="122" name="Google Shape;122;p16"/>
          <p:cNvPicPr preferRelativeResize="0"/>
          <p:nvPr/>
        </p:nvPicPr>
        <p:blipFill>
          <a:blip r:embed="rId7">
            <a:alphaModFix/>
          </a:blip>
          <a:stretch>
            <a:fillRect/>
          </a:stretch>
        </p:blipFill>
        <p:spPr>
          <a:xfrm rot="-5400000">
            <a:off x="7291288" y="2536227"/>
            <a:ext cx="2762435" cy="572700"/>
          </a:xfrm>
          <a:prstGeom prst="rect">
            <a:avLst/>
          </a:prstGeom>
          <a:noFill/>
          <a:ln>
            <a:noFill/>
          </a:ln>
        </p:spPr>
      </p:pic>
      <p:sp>
        <p:nvSpPr>
          <p:cNvPr id="123" name="Google Shape;123;p16"/>
          <p:cNvSpPr/>
          <p:nvPr/>
        </p:nvSpPr>
        <p:spPr>
          <a:xfrm>
            <a:off x="8444400" y="3936700"/>
            <a:ext cx="409500" cy="74700"/>
          </a:xfrm>
          <a:prstGeom prst="rect">
            <a:avLst/>
          </a:prstGeom>
          <a:solidFill>
            <a:srgbClr val="FFFF00"/>
          </a:solidFill>
          <a:ln cap="flat" cmpd="sng" w="9525">
            <a:solidFill>
              <a:srgbClr val="FF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6"/>
                                        </p:tgtEl>
                                        <p:attrNameLst>
                                          <p:attrName>style.visibility</p:attrName>
                                        </p:attrNameLst>
                                      </p:cBhvr>
                                      <p:to>
                                        <p:strVal val="visible"/>
                                      </p:to>
                                    </p:set>
                                    <p:animEffect filter="fade" transition="in">
                                      <p:cBhvr>
                                        <p:cTn dur="300"/>
                                        <p:tgtEl>
                                          <p:spTgt spid="116"/>
                                        </p:tgtEl>
                                      </p:cBhvr>
                                    </p:animEffect>
                                  </p:childTnLst>
                                </p:cTn>
                              </p:par>
                              <p:par>
                                <p:cTn fill="hold" nodeType="withEffect" presetClass="entr" presetID="10" presetSubtype="0">
                                  <p:stCondLst>
                                    <p:cond delay="0"/>
                                  </p:stCondLst>
                                  <p:childTnLst>
                                    <p:set>
                                      <p:cBhvr>
                                        <p:cTn dur="1" fill="hold">
                                          <p:stCondLst>
                                            <p:cond delay="0"/>
                                          </p:stCondLst>
                                        </p:cTn>
                                        <p:tgtEl>
                                          <p:spTgt spid="117"/>
                                        </p:tgtEl>
                                        <p:attrNameLst>
                                          <p:attrName>style.visibility</p:attrName>
                                        </p:attrNameLst>
                                      </p:cBhvr>
                                      <p:to>
                                        <p:strVal val="visible"/>
                                      </p:to>
                                    </p:set>
                                    <p:animEffect filter="fade" transition="in">
                                      <p:cBhvr>
                                        <p:cTn dur="300"/>
                                        <p:tgtEl>
                                          <p:spTgt spid="117"/>
                                        </p:tgtEl>
                                      </p:cBhvr>
                                    </p:animEffect>
                                  </p:childTnLst>
                                </p:cTn>
                              </p:par>
                              <p:par>
                                <p:cTn fill="hold" nodeType="withEffect" presetClass="entr" presetID="10" presetSubtype="0">
                                  <p:stCondLst>
                                    <p:cond delay="0"/>
                                  </p:stCondLst>
                                  <p:childTnLst>
                                    <p:set>
                                      <p:cBhvr>
                                        <p:cTn dur="1" fill="hold">
                                          <p:stCondLst>
                                            <p:cond delay="0"/>
                                          </p:stCondLst>
                                        </p:cTn>
                                        <p:tgtEl>
                                          <p:spTgt spid="118"/>
                                        </p:tgtEl>
                                        <p:attrNameLst>
                                          <p:attrName>style.visibility</p:attrName>
                                        </p:attrNameLst>
                                      </p:cBhvr>
                                      <p:to>
                                        <p:strVal val="visible"/>
                                      </p:to>
                                    </p:set>
                                    <p:animEffect filter="fade" transition="in">
                                      <p:cBhvr>
                                        <p:cTn dur="200"/>
                                        <p:tgtEl>
                                          <p:spTgt spid="118"/>
                                        </p:tgtEl>
                                      </p:cBhvr>
                                    </p:animEffect>
                                  </p:childTnLst>
                                </p:cTn>
                              </p:par>
                              <p:par>
                                <p:cTn fill="hold" nodeType="withEffect" presetClass="entr" presetID="10" presetSubtype="0">
                                  <p:stCondLst>
                                    <p:cond delay="0"/>
                                  </p:stCondLst>
                                  <p:childTnLst>
                                    <p:set>
                                      <p:cBhvr>
                                        <p:cTn dur="1" fill="hold">
                                          <p:stCondLst>
                                            <p:cond delay="0"/>
                                          </p:stCondLst>
                                        </p:cTn>
                                        <p:tgtEl>
                                          <p:spTgt spid="119"/>
                                        </p:tgtEl>
                                        <p:attrNameLst>
                                          <p:attrName>style.visibility</p:attrName>
                                        </p:attrNameLst>
                                      </p:cBhvr>
                                      <p:to>
                                        <p:strVal val="visible"/>
                                      </p:to>
                                    </p:set>
                                    <p:animEffect filter="fade" transition="in">
                                      <p:cBhvr>
                                        <p:cTn dur="200"/>
                                        <p:tgtEl>
                                          <p:spTgt spid="119"/>
                                        </p:tgtEl>
                                      </p:cBhvr>
                                    </p:animEffect>
                                  </p:childTnLst>
                                </p:cTn>
                              </p:par>
                              <p:par>
                                <p:cTn fill="hold" nodeType="withEffect" presetClass="entr" presetID="10" presetSubtype="0">
                                  <p:stCondLst>
                                    <p:cond delay="0"/>
                                  </p:stCondLst>
                                  <p:childTnLst>
                                    <p:set>
                                      <p:cBhvr>
                                        <p:cTn dur="1" fill="hold">
                                          <p:stCondLst>
                                            <p:cond delay="0"/>
                                          </p:stCondLst>
                                        </p:cTn>
                                        <p:tgtEl>
                                          <p:spTgt spid="120"/>
                                        </p:tgtEl>
                                        <p:attrNameLst>
                                          <p:attrName>style.visibility</p:attrName>
                                        </p:attrNameLst>
                                      </p:cBhvr>
                                      <p:to>
                                        <p:strVal val="visible"/>
                                      </p:to>
                                    </p:set>
                                    <p:animEffect filter="fade" transition="in">
                                      <p:cBhvr>
                                        <p:cTn dur="200"/>
                                        <p:tgtEl>
                                          <p:spTgt spid="120"/>
                                        </p:tgtEl>
                                      </p:cBhvr>
                                    </p:animEffect>
                                  </p:childTnLst>
                                </p:cTn>
                              </p:par>
                              <p:par>
                                <p:cTn fill="hold" nodeType="withEffect" presetClass="entr" presetID="1" presetSubtype="0">
                                  <p:stCondLst>
                                    <p:cond delay="0"/>
                                  </p:stCondLst>
                                  <p:childTnLst>
                                    <p:set>
                                      <p:cBhvr>
                                        <p:cTn dur="1" fill="hold">
                                          <p:stCondLst>
                                            <p:cond delay="0"/>
                                          </p:stCondLst>
                                        </p:cTn>
                                        <p:tgtEl>
                                          <p:spTgt spid="12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2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2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17"/>
          <p:cNvSpPr txBox="1"/>
          <p:nvPr>
            <p:ph type="title"/>
          </p:nvPr>
        </p:nvSpPr>
        <p:spPr>
          <a:xfrm>
            <a:off x="311700" y="-1217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zh-CN" sz="2400"/>
              <a:t>Part 2: Control Design/Architecture and Tuning Method</a:t>
            </a:r>
            <a:endParaRPr sz="2400"/>
          </a:p>
        </p:txBody>
      </p:sp>
      <p:sp>
        <p:nvSpPr>
          <p:cNvPr id="130" name="Google Shape;130;p17"/>
          <p:cNvSpPr txBox="1"/>
          <p:nvPr>
            <p:ph idx="1" type="body"/>
          </p:nvPr>
        </p:nvSpPr>
        <p:spPr>
          <a:xfrm>
            <a:off x="311700" y="4666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zh-CN"/>
              <a:t>Control Design</a:t>
            </a:r>
            <a:endParaRPr/>
          </a:p>
          <a:p>
            <a:pPr indent="-317500" lvl="0" marL="457200" rtl="0" algn="l">
              <a:spcBef>
                <a:spcPts val="1200"/>
              </a:spcBef>
              <a:spcAft>
                <a:spcPts val="0"/>
              </a:spcAft>
              <a:buSzPts val="1400"/>
              <a:buChar char="●"/>
            </a:pPr>
            <a:r>
              <a:rPr lang="zh-CN"/>
              <a:t>Architecture</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457200" rtl="0" algn="l">
              <a:spcBef>
                <a:spcPts val="1200"/>
              </a:spcBef>
              <a:spcAft>
                <a:spcPts val="0"/>
              </a:spcAft>
              <a:buNone/>
            </a:pPr>
            <a:r>
              <a:t/>
            </a:r>
            <a:endParaRPr/>
          </a:p>
          <a:p>
            <a:pPr indent="-317500" lvl="0" marL="457200" rtl="0" algn="l">
              <a:spcBef>
                <a:spcPts val="1200"/>
              </a:spcBef>
              <a:spcAft>
                <a:spcPts val="0"/>
              </a:spcAft>
              <a:buSzPts val="1400"/>
              <a:buChar char="●"/>
            </a:pPr>
            <a:r>
              <a:rPr lang="zh-CN"/>
              <a:t>PID Controller</a:t>
            </a:r>
            <a:endParaRPr/>
          </a:p>
          <a:p>
            <a:pPr indent="0" lvl="0" marL="0" rtl="0" algn="l">
              <a:spcBef>
                <a:spcPts val="1200"/>
              </a:spcBef>
              <a:spcAft>
                <a:spcPts val="1200"/>
              </a:spcAft>
              <a:buNone/>
            </a:pPr>
            <a:r>
              <a:t/>
            </a:r>
            <a:endParaRPr/>
          </a:p>
        </p:txBody>
      </p:sp>
      <p:sp>
        <p:nvSpPr>
          <p:cNvPr id="131" name="Google Shape;131;p17"/>
          <p:cNvSpPr txBox="1"/>
          <p:nvPr>
            <p:ph idx="2" type="body"/>
          </p:nvPr>
        </p:nvSpPr>
        <p:spPr>
          <a:xfrm>
            <a:off x="4832400" y="4666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zh-CN"/>
              <a:t>Ziegler Nichols Tuning Method</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b="1"/>
          </a:p>
        </p:txBody>
      </p:sp>
      <p:sp>
        <p:nvSpPr>
          <p:cNvPr id="132" name="Google Shape;132;p17"/>
          <p:cNvSpPr/>
          <p:nvPr/>
        </p:nvSpPr>
        <p:spPr>
          <a:xfrm>
            <a:off x="4900950" y="1151600"/>
            <a:ext cx="3699600" cy="694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lang="zh-CN">
                <a:solidFill>
                  <a:schemeClr val="dk2"/>
                </a:solidFill>
              </a:rPr>
              <a:t>Set </a:t>
            </a:r>
            <a:r>
              <a:rPr b="1" lang="zh-CN">
                <a:solidFill>
                  <a:schemeClr val="dk2"/>
                </a:solidFill>
              </a:rPr>
              <a:t>Ki</a:t>
            </a:r>
            <a:r>
              <a:rPr lang="zh-CN">
                <a:solidFill>
                  <a:schemeClr val="dk2"/>
                </a:solidFill>
              </a:rPr>
              <a:t> </a:t>
            </a:r>
            <a:r>
              <a:rPr b="1" lang="zh-CN">
                <a:solidFill>
                  <a:schemeClr val="dk2"/>
                </a:solidFill>
              </a:rPr>
              <a:t>Kd </a:t>
            </a:r>
            <a:r>
              <a:rPr lang="zh-CN">
                <a:solidFill>
                  <a:schemeClr val="dk2"/>
                </a:solidFill>
              </a:rPr>
              <a:t>to zero, and increase </a:t>
            </a:r>
            <a:r>
              <a:rPr b="1" lang="zh-CN">
                <a:solidFill>
                  <a:schemeClr val="dk2"/>
                </a:solidFill>
              </a:rPr>
              <a:t>Kp</a:t>
            </a:r>
            <a:r>
              <a:rPr lang="zh-CN">
                <a:solidFill>
                  <a:schemeClr val="dk2"/>
                </a:solidFill>
              </a:rPr>
              <a:t> until it reaches a critical gain </a:t>
            </a:r>
            <a:r>
              <a:rPr b="1" lang="zh-CN">
                <a:solidFill>
                  <a:schemeClr val="dk2"/>
                </a:solidFill>
              </a:rPr>
              <a:t>Kcr</a:t>
            </a:r>
            <a:endParaRPr/>
          </a:p>
        </p:txBody>
      </p:sp>
      <p:sp>
        <p:nvSpPr>
          <p:cNvPr id="133" name="Google Shape;133;p17"/>
          <p:cNvSpPr/>
          <p:nvPr/>
        </p:nvSpPr>
        <p:spPr>
          <a:xfrm>
            <a:off x="4872000" y="2503975"/>
            <a:ext cx="3757500" cy="694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lang="zh-CN">
                <a:solidFill>
                  <a:schemeClr val="dk2"/>
                </a:solidFill>
              </a:rPr>
              <a:t>At which the output starts to oscillate constantly</a:t>
            </a:r>
            <a:endParaRPr/>
          </a:p>
        </p:txBody>
      </p:sp>
      <p:sp>
        <p:nvSpPr>
          <p:cNvPr id="134" name="Google Shape;134;p17"/>
          <p:cNvSpPr/>
          <p:nvPr/>
        </p:nvSpPr>
        <p:spPr>
          <a:xfrm>
            <a:off x="4872000" y="4056725"/>
            <a:ext cx="3757500" cy="743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lang="zh-CN">
                <a:solidFill>
                  <a:schemeClr val="dk2"/>
                </a:solidFill>
              </a:rPr>
              <a:t>Set the parameters according to the critical gain </a:t>
            </a:r>
            <a:r>
              <a:rPr b="1" lang="zh-CN">
                <a:solidFill>
                  <a:schemeClr val="dk2"/>
                </a:solidFill>
              </a:rPr>
              <a:t>Kcr</a:t>
            </a:r>
            <a:r>
              <a:rPr lang="zh-CN">
                <a:solidFill>
                  <a:schemeClr val="dk2"/>
                </a:solidFill>
              </a:rPr>
              <a:t> and the oscillation period </a:t>
            </a:r>
            <a:r>
              <a:rPr b="1" lang="zh-CN">
                <a:solidFill>
                  <a:schemeClr val="dk2"/>
                </a:solidFill>
              </a:rPr>
              <a:t>Pcr</a:t>
            </a:r>
            <a:endParaRPr/>
          </a:p>
        </p:txBody>
      </p:sp>
      <p:grpSp>
        <p:nvGrpSpPr>
          <p:cNvPr id="135" name="Google Shape;135;p17"/>
          <p:cNvGrpSpPr/>
          <p:nvPr/>
        </p:nvGrpSpPr>
        <p:grpSpPr>
          <a:xfrm>
            <a:off x="4502700" y="891425"/>
            <a:ext cx="4356775" cy="3145250"/>
            <a:chOff x="4502700" y="891425"/>
            <a:chExt cx="4356775" cy="3145250"/>
          </a:xfrm>
        </p:grpSpPr>
        <p:pic>
          <p:nvPicPr>
            <p:cNvPr id="136" name="Google Shape;136;p17"/>
            <p:cNvPicPr preferRelativeResize="0"/>
            <p:nvPr/>
          </p:nvPicPr>
          <p:blipFill rotWithShape="1">
            <a:blip r:embed="rId3">
              <a:alphaModFix/>
            </a:blip>
            <a:srcRect b="0" l="7569" r="33930" t="0"/>
            <a:stretch/>
          </p:blipFill>
          <p:spPr>
            <a:xfrm>
              <a:off x="4502700" y="891425"/>
              <a:ext cx="4356775" cy="3145250"/>
            </a:xfrm>
            <a:prstGeom prst="rect">
              <a:avLst/>
            </a:prstGeom>
            <a:noFill/>
            <a:ln>
              <a:noFill/>
            </a:ln>
          </p:spPr>
        </p:pic>
        <p:sp>
          <p:nvSpPr>
            <p:cNvPr id="137" name="Google Shape;137;p17"/>
            <p:cNvSpPr/>
            <p:nvPr/>
          </p:nvSpPr>
          <p:spPr>
            <a:xfrm>
              <a:off x="5518775" y="911975"/>
              <a:ext cx="633600" cy="2793300"/>
            </a:xfrm>
            <a:prstGeom prst="rect">
              <a:avLst/>
            </a:prstGeom>
            <a:solidFill>
              <a:srgbClr val="FFFF00">
                <a:alpha val="27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38" name="Google Shape;138;p17"/>
          <p:cNvPicPr preferRelativeResize="0"/>
          <p:nvPr/>
        </p:nvPicPr>
        <p:blipFill>
          <a:blip r:embed="rId4">
            <a:alphaModFix/>
          </a:blip>
          <a:stretch>
            <a:fillRect/>
          </a:stretch>
        </p:blipFill>
        <p:spPr>
          <a:xfrm>
            <a:off x="182875" y="1213251"/>
            <a:ext cx="3999899" cy="2440999"/>
          </a:xfrm>
          <a:prstGeom prst="rect">
            <a:avLst/>
          </a:prstGeom>
          <a:noFill/>
          <a:ln>
            <a:noFill/>
          </a:ln>
        </p:spPr>
      </p:pic>
      <p:grpSp>
        <p:nvGrpSpPr>
          <p:cNvPr id="139" name="Google Shape;139;p17"/>
          <p:cNvGrpSpPr/>
          <p:nvPr/>
        </p:nvGrpSpPr>
        <p:grpSpPr>
          <a:xfrm>
            <a:off x="87250" y="3074725"/>
            <a:ext cx="3804100" cy="1983475"/>
            <a:chOff x="87250" y="3074725"/>
            <a:chExt cx="3804100" cy="1983475"/>
          </a:xfrm>
        </p:grpSpPr>
        <p:pic>
          <p:nvPicPr>
            <p:cNvPr id="140" name="Google Shape;140;p17"/>
            <p:cNvPicPr preferRelativeResize="0"/>
            <p:nvPr/>
          </p:nvPicPr>
          <p:blipFill rotWithShape="1">
            <a:blip r:embed="rId5">
              <a:alphaModFix/>
            </a:blip>
            <a:srcRect b="0" l="0" r="0" t="7089"/>
            <a:stretch/>
          </p:blipFill>
          <p:spPr>
            <a:xfrm>
              <a:off x="87250" y="3823375"/>
              <a:ext cx="2724150" cy="743400"/>
            </a:xfrm>
            <a:prstGeom prst="rect">
              <a:avLst/>
            </a:prstGeom>
            <a:noFill/>
            <a:ln>
              <a:noFill/>
            </a:ln>
          </p:spPr>
        </p:pic>
        <p:sp>
          <p:nvSpPr>
            <p:cNvPr id="141" name="Google Shape;141;p17"/>
            <p:cNvSpPr/>
            <p:nvPr/>
          </p:nvSpPr>
          <p:spPr>
            <a:xfrm>
              <a:off x="87250" y="3198475"/>
              <a:ext cx="1663200" cy="624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b="1" lang="zh-CN">
                  <a:solidFill>
                    <a:schemeClr val="dk2"/>
                  </a:solidFill>
                </a:rPr>
                <a:t>p</a:t>
              </a:r>
              <a:r>
                <a:rPr lang="zh-CN">
                  <a:solidFill>
                    <a:schemeClr val="dk2"/>
                  </a:solidFill>
                </a:rPr>
                <a:t>roportional to the current error</a:t>
              </a:r>
              <a:endParaRPr/>
            </a:p>
          </p:txBody>
        </p:sp>
        <p:sp>
          <p:nvSpPr>
            <p:cNvPr id="142" name="Google Shape;142;p17"/>
            <p:cNvSpPr/>
            <p:nvPr/>
          </p:nvSpPr>
          <p:spPr>
            <a:xfrm>
              <a:off x="1032925" y="4433300"/>
              <a:ext cx="1879200" cy="624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b="1" lang="zh-CN">
                  <a:solidFill>
                    <a:schemeClr val="dk2"/>
                  </a:solidFill>
                </a:rPr>
                <a:t>i</a:t>
              </a:r>
              <a:r>
                <a:rPr lang="zh-CN">
                  <a:solidFill>
                    <a:schemeClr val="dk2"/>
                  </a:solidFill>
                </a:rPr>
                <a:t>ntegrates the past errors</a:t>
              </a:r>
              <a:r>
                <a:rPr lang="zh-CN">
                  <a:solidFill>
                    <a:schemeClr val="dk2"/>
                  </a:solidFill>
                </a:rPr>
                <a:t> </a:t>
              </a:r>
              <a:endParaRPr/>
            </a:p>
          </p:txBody>
        </p:sp>
        <p:sp>
          <p:nvSpPr>
            <p:cNvPr id="143" name="Google Shape;143;p17"/>
            <p:cNvSpPr/>
            <p:nvPr/>
          </p:nvSpPr>
          <p:spPr>
            <a:xfrm>
              <a:off x="2012150" y="3074725"/>
              <a:ext cx="1879200" cy="872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lang="zh-CN">
                  <a:solidFill>
                    <a:schemeClr val="dk2"/>
                  </a:solidFill>
                </a:rPr>
                <a:t>estimates future errors based on the </a:t>
              </a:r>
              <a:r>
                <a:rPr b="1" lang="zh-CN">
                  <a:solidFill>
                    <a:schemeClr val="dk2"/>
                  </a:solidFill>
                </a:rPr>
                <a:t>d</a:t>
              </a:r>
              <a:r>
                <a:rPr lang="zh-CN">
                  <a:solidFill>
                    <a:schemeClr val="dk2"/>
                  </a:solidFill>
                </a:rPr>
                <a:t>erivative</a:t>
              </a:r>
              <a:endParaRPr/>
            </a:p>
          </p:txBody>
        </p:sp>
      </p:grpSp>
      <p:sp>
        <p:nvSpPr>
          <p:cNvPr id="144" name="Google Shape;144;p1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9"/>
                                        </p:tgtEl>
                                        <p:attrNameLst>
                                          <p:attrName>style.visibility</p:attrName>
                                        </p:attrNameLst>
                                      </p:cBhvr>
                                      <p:to>
                                        <p:strVal val="visible"/>
                                      </p:to>
                                    </p:set>
                                    <p:animEffect filter="fade" transition="in">
                                      <p:cBhvr>
                                        <p:cTn dur="200"/>
                                        <p:tgtEl>
                                          <p:spTgt spid="13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5"/>
                                        </p:tgtEl>
                                        <p:attrNameLst>
                                          <p:attrName>style.visibility</p:attrName>
                                        </p:attrNameLst>
                                      </p:cBhvr>
                                      <p:to>
                                        <p:strVal val="visible"/>
                                      </p:to>
                                    </p:set>
                                    <p:animEffect filter="fade" transition="in">
                                      <p:cBhvr>
                                        <p:cTn dur="200"/>
                                        <p:tgtEl>
                                          <p:spTgt spid="13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18"/>
          <p:cNvSpPr txBox="1"/>
          <p:nvPr>
            <p:ph type="title"/>
          </p:nvPr>
        </p:nvSpPr>
        <p:spPr>
          <a:xfrm>
            <a:off x="311700" y="1587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CN"/>
              <a:t>Closed Loop Results </a:t>
            </a:r>
            <a:endParaRPr/>
          </a:p>
        </p:txBody>
      </p:sp>
      <p:pic>
        <p:nvPicPr>
          <p:cNvPr id="150" name="Google Shape;150;p18"/>
          <p:cNvPicPr preferRelativeResize="0"/>
          <p:nvPr/>
        </p:nvPicPr>
        <p:blipFill>
          <a:blip r:embed="rId3">
            <a:alphaModFix/>
          </a:blip>
          <a:stretch>
            <a:fillRect/>
          </a:stretch>
        </p:blipFill>
        <p:spPr>
          <a:xfrm>
            <a:off x="95325" y="807200"/>
            <a:ext cx="5167808" cy="3761675"/>
          </a:xfrm>
          <a:prstGeom prst="rect">
            <a:avLst/>
          </a:prstGeom>
          <a:noFill/>
          <a:ln>
            <a:noFill/>
          </a:ln>
        </p:spPr>
      </p:pic>
      <p:graphicFrame>
        <p:nvGraphicFramePr>
          <p:cNvPr id="151" name="Google Shape;151;p18"/>
          <p:cNvGraphicFramePr/>
          <p:nvPr/>
        </p:nvGraphicFramePr>
        <p:xfrm>
          <a:off x="4695850" y="935050"/>
          <a:ext cx="3000000" cy="3000000"/>
        </p:xfrm>
        <a:graphic>
          <a:graphicData uri="http://schemas.openxmlformats.org/drawingml/2006/table">
            <a:tbl>
              <a:tblPr>
                <a:noFill/>
                <a:tableStyleId>{5C76ADCD-C754-4259-96A3-29E71ADAD55B}</a:tableStyleId>
              </a:tblPr>
              <a:tblGrid>
                <a:gridCol w="1400125"/>
                <a:gridCol w="842525"/>
                <a:gridCol w="1090400"/>
                <a:gridCol w="1115100"/>
              </a:tblGrid>
              <a:tr h="377850">
                <a:tc>
                  <a:txBody>
                    <a:bodyPr/>
                    <a:lstStyle/>
                    <a:p>
                      <a:pPr indent="0" lvl="0" marL="0" rtl="0" algn="l">
                        <a:spcBef>
                          <a:spcPts val="0"/>
                        </a:spcBef>
                        <a:spcAft>
                          <a:spcPts val="0"/>
                        </a:spcAft>
                        <a:buNone/>
                      </a:pPr>
                      <a:r>
                        <a:t/>
                      </a:r>
                      <a:endParaRPr b="1" sz="1300"/>
                    </a:p>
                  </a:txBody>
                  <a:tcPr marT="91425" marB="91425" marR="91425" marL="91425">
                    <a:solidFill>
                      <a:srgbClr val="6D9EEB"/>
                    </a:solidFill>
                  </a:tcPr>
                </a:tc>
                <a:tc>
                  <a:txBody>
                    <a:bodyPr/>
                    <a:lstStyle/>
                    <a:p>
                      <a:pPr indent="0" lvl="0" marL="0" rtl="0" algn="l">
                        <a:spcBef>
                          <a:spcPts val="0"/>
                        </a:spcBef>
                        <a:spcAft>
                          <a:spcPts val="0"/>
                        </a:spcAft>
                        <a:buNone/>
                      </a:pPr>
                      <a:r>
                        <a:rPr b="1" lang="zh-CN" sz="1300"/>
                        <a:t>Kp</a:t>
                      </a:r>
                      <a:endParaRPr b="1" sz="1300"/>
                    </a:p>
                  </a:txBody>
                  <a:tcPr marT="91425" marB="91425" marR="91425" marL="91425">
                    <a:solidFill>
                      <a:srgbClr val="6D9EEB"/>
                    </a:solidFill>
                  </a:tcPr>
                </a:tc>
                <a:tc>
                  <a:txBody>
                    <a:bodyPr/>
                    <a:lstStyle/>
                    <a:p>
                      <a:pPr indent="0" lvl="0" marL="0" rtl="0" algn="l">
                        <a:spcBef>
                          <a:spcPts val="0"/>
                        </a:spcBef>
                        <a:spcAft>
                          <a:spcPts val="0"/>
                        </a:spcAft>
                        <a:buNone/>
                      </a:pPr>
                      <a:r>
                        <a:rPr b="1" lang="zh-CN" sz="1300"/>
                        <a:t>Ki</a:t>
                      </a:r>
                      <a:endParaRPr b="1" sz="1300"/>
                    </a:p>
                  </a:txBody>
                  <a:tcPr marT="91425" marB="91425" marR="91425" marL="91425">
                    <a:solidFill>
                      <a:srgbClr val="6D9EEB"/>
                    </a:solidFill>
                  </a:tcPr>
                </a:tc>
                <a:tc>
                  <a:txBody>
                    <a:bodyPr/>
                    <a:lstStyle/>
                    <a:p>
                      <a:pPr indent="0" lvl="0" marL="0" rtl="0" algn="l">
                        <a:spcBef>
                          <a:spcPts val="0"/>
                        </a:spcBef>
                        <a:spcAft>
                          <a:spcPts val="0"/>
                        </a:spcAft>
                        <a:buNone/>
                      </a:pPr>
                      <a:r>
                        <a:rPr b="1" lang="zh-CN" sz="1300"/>
                        <a:t>Kd</a:t>
                      </a:r>
                      <a:endParaRPr b="1" sz="1300"/>
                    </a:p>
                  </a:txBody>
                  <a:tcPr marT="91425" marB="91425" marR="91425" marL="91425">
                    <a:solidFill>
                      <a:srgbClr val="6D9EEB"/>
                    </a:solidFill>
                  </a:tcPr>
                </a:tc>
              </a:tr>
              <a:tr h="453000">
                <a:tc>
                  <a:txBody>
                    <a:bodyPr/>
                    <a:lstStyle/>
                    <a:p>
                      <a:pPr indent="0" lvl="0" marL="0" rtl="0" algn="l">
                        <a:spcBef>
                          <a:spcPts val="0"/>
                        </a:spcBef>
                        <a:spcAft>
                          <a:spcPts val="0"/>
                        </a:spcAft>
                        <a:buNone/>
                      </a:pPr>
                      <a:r>
                        <a:rPr b="1" lang="zh-CN" sz="1300"/>
                        <a:t>C</a:t>
                      </a:r>
                      <a:r>
                        <a:rPr b="1" lang="zh-CN" sz="1300"/>
                        <a:t>lassic PID</a:t>
                      </a:r>
                      <a:endParaRPr b="1" sz="1300"/>
                    </a:p>
                  </a:txBody>
                  <a:tcPr marT="91425" marB="91425" marR="91425" marL="91425"/>
                </a:tc>
                <a:tc>
                  <a:txBody>
                    <a:bodyPr/>
                    <a:lstStyle/>
                    <a:p>
                      <a:pPr indent="0" lvl="0" marL="0" rtl="0" algn="l">
                        <a:spcBef>
                          <a:spcPts val="0"/>
                        </a:spcBef>
                        <a:spcAft>
                          <a:spcPts val="0"/>
                        </a:spcAft>
                        <a:buNone/>
                      </a:pPr>
                      <a:r>
                        <a:rPr lang="zh-CN" sz="1300"/>
                        <a:t>0.6Kcr</a:t>
                      </a:r>
                      <a:endParaRPr sz="1300"/>
                    </a:p>
                  </a:txBody>
                  <a:tcPr marT="91425" marB="91425" marR="91425" marL="91425"/>
                </a:tc>
                <a:tc>
                  <a:txBody>
                    <a:bodyPr/>
                    <a:lstStyle/>
                    <a:p>
                      <a:pPr indent="0" lvl="0" marL="0" rtl="0" algn="l">
                        <a:spcBef>
                          <a:spcPts val="0"/>
                        </a:spcBef>
                        <a:spcAft>
                          <a:spcPts val="0"/>
                        </a:spcAft>
                        <a:buNone/>
                      </a:pPr>
                      <a:r>
                        <a:rPr lang="zh-CN" sz="1300"/>
                        <a:t>1.2Kcr/Pcr</a:t>
                      </a:r>
                      <a:endParaRPr sz="1300"/>
                    </a:p>
                  </a:txBody>
                  <a:tcPr marT="27950" marB="27950" marR="91425" marL="91425"/>
                </a:tc>
                <a:tc>
                  <a:txBody>
                    <a:bodyPr/>
                    <a:lstStyle/>
                    <a:p>
                      <a:pPr indent="0" lvl="0" marL="0" rtl="0" algn="l">
                        <a:spcBef>
                          <a:spcPts val="0"/>
                        </a:spcBef>
                        <a:spcAft>
                          <a:spcPts val="0"/>
                        </a:spcAft>
                        <a:buNone/>
                      </a:pPr>
                      <a:r>
                        <a:rPr lang="zh-CN" sz="1300"/>
                        <a:t>0.075KcrPcr</a:t>
                      </a:r>
                      <a:endParaRPr sz="1300"/>
                    </a:p>
                  </a:txBody>
                  <a:tcPr marT="27950" marB="27950" marR="91425" marL="91425"/>
                </a:tc>
              </a:tr>
              <a:tr h="574075">
                <a:tc>
                  <a:txBody>
                    <a:bodyPr/>
                    <a:lstStyle/>
                    <a:p>
                      <a:pPr indent="0" lvl="0" marL="0" rtl="0" algn="l">
                        <a:spcBef>
                          <a:spcPts val="0"/>
                        </a:spcBef>
                        <a:spcAft>
                          <a:spcPts val="0"/>
                        </a:spcAft>
                        <a:buNone/>
                      </a:pPr>
                      <a:r>
                        <a:rPr b="1" lang="zh-CN" sz="1300"/>
                        <a:t>Pessen Integral Rule</a:t>
                      </a:r>
                      <a:endParaRPr b="1" sz="1300"/>
                    </a:p>
                  </a:txBody>
                  <a:tcPr marT="91425" marB="91425" marR="91425" marL="91425">
                    <a:solidFill>
                      <a:srgbClr val="CFE2F3"/>
                    </a:solidFill>
                  </a:tcPr>
                </a:tc>
                <a:tc>
                  <a:txBody>
                    <a:bodyPr/>
                    <a:lstStyle/>
                    <a:p>
                      <a:pPr indent="0" lvl="0" marL="0" rtl="0" algn="l">
                        <a:spcBef>
                          <a:spcPts val="0"/>
                        </a:spcBef>
                        <a:spcAft>
                          <a:spcPts val="0"/>
                        </a:spcAft>
                        <a:buNone/>
                      </a:pPr>
                      <a:r>
                        <a:rPr lang="zh-CN" sz="1300"/>
                        <a:t>0.7Kcr</a:t>
                      </a:r>
                      <a:endParaRPr sz="1300"/>
                    </a:p>
                  </a:txBody>
                  <a:tcPr marT="91425" marB="91425" marR="91425" marL="91425">
                    <a:solidFill>
                      <a:srgbClr val="CFE2F3"/>
                    </a:solidFill>
                  </a:tcPr>
                </a:tc>
                <a:tc>
                  <a:txBody>
                    <a:bodyPr/>
                    <a:lstStyle/>
                    <a:p>
                      <a:pPr indent="0" lvl="0" marL="0" rtl="0" algn="l">
                        <a:spcBef>
                          <a:spcPts val="0"/>
                        </a:spcBef>
                        <a:spcAft>
                          <a:spcPts val="0"/>
                        </a:spcAft>
                        <a:buNone/>
                      </a:pPr>
                      <a:r>
                        <a:rPr lang="zh-CN" sz="1300"/>
                        <a:t>1.75Kcr/Pcr</a:t>
                      </a:r>
                      <a:endParaRPr sz="1300"/>
                    </a:p>
                  </a:txBody>
                  <a:tcPr marT="91425" marB="91425" marR="91425" marL="91425">
                    <a:solidFill>
                      <a:srgbClr val="CFE2F3"/>
                    </a:solidFill>
                  </a:tcPr>
                </a:tc>
                <a:tc>
                  <a:txBody>
                    <a:bodyPr/>
                    <a:lstStyle/>
                    <a:p>
                      <a:pPr indent="0" lvl="0" marL="0" rtl="0" algn="l">
                        <a:spcBef>
                          <a:spcPts val="0"/>
                        </a:spcBef>
                        <a:spcAft>
                          <a:spcPts val="0"/>
                        </a:spcAft>
                        <a:buNone/>
                      </a:pPr>
                      <a:r>
                        <a:rPr lang="zh-CN" sz="1300"/>
                        <a:t>0.105KcrPcr</a:t>
                      </a:r>
                      <a:endParaRPr sz="1300"/>
                    </a:p>
                  </a:txBody>
                  <a:tcPr marT="91425" marB="91425" marR="91425" marL="91425">
                    <a:solidFill>
                      <a:srgbClr val="CFE2F3"/>
                    </a:solidFill>
                  </a:tcPr>
                </a:tc>
              </a:tr>
              <a:tr h="574075">
                <a:tc>
                  <a:txBody>
                    <a:bodyPr/>
                    <a:lstStyle/>
                    <a:p>
                      <a:pPr indent="0" lvl="0" marL="0" rtl="0" algn="l">
                        <a:spcBef>
                          <a:spcPts val="0"/>
                        </a:spcBef>
                        <a:spcAft>
                          <a:spcPts val="0"/>
                        </a:spcAft>
                        <a:buNone/>
                      </a:pPr>
                      <a:r>
                        <a:rPr b="1" lang="zh-CN" sz="1300"/>
                        <a:t>S</a:t>
                      </a:r>
                      <a:r>
                        <a:rPr b="1" lang="zh-CN" sz="1300"/>
                        <a:t>ome overshoot</a:t>
                      </a:r>
                      <a:endParaRPr b="1" sz="1300"/>
                    </a:p>
                  </a:txBody>
                  <a:tcPr marT="91425" marB="91425" marR="91425" marL="91425"/>
                </a:tc>
                <a:tc>
                  <a:txBody>
                    <a:bodyPr/>
                    <a:lstStyle/>
                    <a:p>
                      <a:pPr indent="0" lvl="0" marL="0" rtl="0" algn="l">
                        <a:spcBef>
                          <a:spcPts val="0"/>
                        </a:spcBef>
                        <a:spcAft>
                          <a:spcPts val="0"/>
                        </a:spcAft>
                        <a:buNone/>
                      </a:pPr>
                      <a:r>
                        <a:rPr lang="zh-CN" sz="1300"/>
                        <a:t>0.33Kcr</a:t>
                      </a:r>
                      <a:endParaRPr sz="1300"/>
                    </a:p>
                  </a:txBody>
                  <a:tcPr marT="91425" marB="91425" marR="91425" marL="91425"/>
                </a:tc>
                <a:tc>
                  <a:txBody>
                    <a:bodyPr/>
                    <a:lstStyle/>
                    <a:p>
                      <a:pPr indent="0" lvl="0" marL="0" rtl="0" algn="l">
                        <a:spcBef>
                          <a:spcPts val="0"/>
                        </a:spcBef>
                        <a:spcAft>
                          <a:spcPts val="0"/>
                        </a:spcAft>
                        <a:buNone/>
                      </a:pPr>
                      <a:r>
                        <a:rPr lang="zh-CN" sz="1300"/>
                        <a:t>0.66Kcr/Pcr</a:t>
                      </a:r>
                      <a:endParaRPr sz="1300"/>
                    </a:p>
                  </a:txBody>
                  <a:tcPr marT="91425" marB="91425" marR="91425" marL="91425"/>
                </a:tc>
                <a:tc>
                  <a:txBody>
                    <a:bodyPr/>
                    <a:lstStyle/>
                    <a:p>
                      <a:pPr indent="0" lvl="0" marL="0" rtl="0" algn="l">
                        <a:spcBef>
                          <a:spcPts val="0"/>
                        </a:spcBef>
                        <a:spcAft>
                          <a:spcPts val="0"/>
                        </a:spcAft>
                        <a:buNone/>
                      </a:pPr>
                      <a:r>
                        <a:rPr lang="zh-CN" sz="1300"/>
                        <a:t>0.11KcrPcr</a:t>
                      </a:r>
                      <a:endParaRPr sz="1300"/>
                    </a:p>
                  </a:txBody>
                  <a:tcPr marT="91425" marB="91425" marR="91425" marL="91425"/>
                </a:tc>
              </a:tr>
              <a:tr h="574075">
                <a:tc>
                  <a:txBody>
                    <a:bodyPr/>
                    <a:lstStyle/>
                    <a:p>
                      <a:pPr indent="0" lvl="0" marL="0" rtl="0" algn="l">
                        <a:spcBef>
                          <a:spcPts val="0"/>
                        </a:spcBef>
                        <a:spcAft>
                          <a:spcPts val="0"/>
                        </a:spcAft>
                        <a:buNone/>
                      </a:pPr>
                      <a:r>
                        <a:rPr b="1" lang="zh-CN" sz="1300"/>
                        <a:t>N</a:t>
                      </a:r>
                      <a:r>
                        <a:rPr b="1" lang="zh-CN" sz="1300"/>
                        <a:t>o overshoot</a:t>
                      </a:r>
                      <a:endParaRPr b="1" sz="1300"/>
                    </a:p>
                  </a:txBody>
                  <a:tcPr marT="91425" marB="91425" marR="91425" marL="91425"/>
                </a:tc>
                <a:tc>
                  <a:txBody>
                    <a:bodyPr/>
                    <a:lstStyle/>
                    <a:p>
                      <a:pPr indent="0" lvl="0" marL="0" rtl="0" algn="l">
                        <a:spcBef>
                          <a:spcPts val="0"/>
                        </a:spcBef>
                        <a:spcAft>
                          <a:spcPts val="0"/>
                        </a:spcAft>
                        <a:buNone/>
                      </a:pPr>
                      <a:r>
                        <a:rPr lang="zh-CN" sz="1300"/>
                        <a:t>0.2Kcr</a:t>
                      </a:r>
                      <a:endParaRPr sz="1300"/>
                    </a:p>
                  </a:txBody>
                  <a:tcPr marT="91425" marB="91425" marR="91425" marL="91425"/>
                </a:tc>
                <a:tc>
                  <a:txBody>
                    <a:bodyPr/>
                    <a:lstStyle/>
                    <a:p>
                      <a:pPr indent="0" lvl="0" marL="0" rtl="0" algn="l">
                        <a:spcBef>
                          <a:spcPts val="0"/>
                        </a:spcBef>
                        <a:spcAft>
                          <a:spcPts val="0"/>
                        </a:spcAft>
                        <a:buNone/>
                      </a:pPr>
                      <a:r>
                        <a:rPr lang="zh-CN" sz="1300"/>
                        <a:t>0.4Kcr/Pcr</a:t>
                      </a:r>
                      <a:endParaRPr sz="1300"/>
                    </a:p>
                  </a:txBody>
                  <a:tcPr marT="91425" marB="91425" marR="91425" marL="91425"/>
                </a:tc>
                <a:tc>
                  <a:txBody>
                    <a:bodyPr/>
                    <a:lstStyle/>
                    <a:p>
                      <a:pPr indent="0" lvl="0" marL="0" rtl="0" algn="l">
                        <a:spcBef>
                          <a:spcPts val="0"/>
                        </a:spcBef>
                        <a:spcAft>
                          <a:spcPts val="0"/>
                        </a:spcAft>
                        <a:buNone/>
                      </a:pPr>
                      <a:r>
                        <a:rPr lang="zh-CN" sz="1300"/>
                        <a:t>0.066KcrPcr</a:t>
                      </a:r>
                      <a:endParaRPr sz="1300"/>
                    </a:p>
                  </a:txBody>
                  <a:tcPr marT="91425" marB="91425" marR="91425" marL="91425"/>
                </a:tc>
              </a:tr>
            </a:tbl>
          </a:graphicData>
        </a:graphic>
      </p:graphicFrame>
      <p:sp>
        <p:nvSpPr>
          <p:cNvPr id="152" name="Google Shape;152;p1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zh-CN"/>
              <a:t>‹#›</a:t>
            </a:fld>
            <a:endParaRPr/>
          </a:p>
        </p:txBody>
      </p:sp>
      <p:sp>
        <p:nvSpPr>
          <p:cNvPr id="153" name="Google Shape;153;p18"/>
          <p:cNvSpPr txBox="1"/>
          <p:nvPr>
            <p:ph idx="4294967295" type="body"/>
          </p:nvPr>
        </p:nvSpPr>
        <p:spPr>
          <a:xfrm>
            <a:off x="4695850" y="423850"/>
            <a:ext cx="39999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zh-CN"/>
              <a:t>Ziegler Nichols Tuning Method Rules</a:t>
            </a:r>
            <a:endParaRPr b="1"/>
          </a:p>
        </p:txBody>
      </p:sp>
      <p:sp>
        <p:nvSpPr>
          <p:cNvPr id="154" name="Google Shape;154;p18"/>
          <p:cNvSpPr txBox="1"/>
          <p:nvPr/>
        </p:nvSpPr>
        <p:spPr>
          <a:xfrm>
            <a:off x="4831400" y="3510800"/>
            <a:ext cx="3000000" cy="877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CN" sz="1500"/>
              <a:t>Kp_final = 0.028875; </a:t>
            </a:r>
            <a:endParaRPr sz="1500"/>
          </a:p>
          <a:p>
            <a:pPr indent="0" lvl="0" marL="0" rtl="0" algn="l">
              <a:spcBef>
                <a:spcPts val="0"/>
              </a:spcBef>
              <a:spcAft>
                <a:spcPts val="0"/>
              </a:spcAft>
              <a:buNone/>
            </a:pPr>
            <a:r>
              <a:rPr lang="zh-CN" sz="1500"/>
              <a:t>Ki_final = 0.543932; </a:t>
            </a:r>
            <a:endParaRPr sz="1500"/>
          </a:p>
          <a:p>
            <a:pPr indent="0" lvl="0" marL="0" rtl="0" algn="l">
              <a:spcBef>
                <a:spcPts val="0"/>
              </a:spcBef>
              <a:spcAft>
                <a:spcPts val="0"/>
              </a:spcAft>
              <a:buNone/>
            </a:pPr>
            <a:r>
              <a:rPr lang="zh-CN" sz="1500"/>
              <a:t>Kd_final = 0.000575;</a:t>
            </a:r>
            <a:endParaRPr sz="1500"/>
          </a:p>
        </p:txBody>
      </p:sp>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8FCFEC"/>
      </a:accent3>
      <a:accent4>
        <a:srgbClr val="33A5D2"/>
      </a:accent4>
      <a:accent5>
        <a:srgbClr val="62ECF0"/>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