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9" r:id="rId2"/>
  </p:sldMasterIdLst>
  <p:notesMasterIdLst>
    <p:notesMasterId r:id="rId44"/>
  </p:notesMasterIdLst>
  <p:sldIdLst>
    <p:sldId id="351" r:id="rId3"/>
    <p:sldId id="256" r:id="rId4"/>
    <p:sldId id="257" r:id="rId5"/>
    <p:sldId id="314" r:id="rId6"/>
    <p:sldId id="263" r:id="rId7"/>
    <p:sldId id="262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52" r:id="rId19"/>
    <p:sldId id="328" r:id="rId20"/>
    <p:sldId id="329" r:id="rId21"/>
    <p:sldId id="331" r:id="rId22"/>
    <p:sldId id="330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26" r:id="rId33"/>
    <p:sldId id="333" r:id="rId34"/>
    <p:sldId id="327" r:id="rId35"/>
    <p:sldId id="343" r:id="rId36"/>
    <p:sldId id="344" r:id="rId37"/>
    <p:sldId id="345" r:id="rId38"/>
    <p:sldId id="346" r:id="rId39"/>
    <p:sldId id="347" r:id="rId40"/>
    <p:sldId id="348" r:id="rId41"/>
    <p:sldId id="350" r:id="rId42"/>
    <p:sldId id="34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759" autoAdjust="0"/>
  </p:normalViewPr>
  <p:slideViewPr>
    <p:cSldViewPr>
      <p:cViewPr>
        <p:scale>
          <a:sx n="90" d="100"/>
          <a:sy n="90" d="100"/>
        </p:scale>
        <p:origin x="-51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18DC4-8A4A-40A4-914A-3334AA1D7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038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18DC4-8A4A-40A4-914A-3334AA1D7E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11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FCC6E-9240-44EF-84CB-C19377E93A7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58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18DC4-8A4A-40A4-914A-3334AA1D7E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5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181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91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133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1568734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06E8F6-261F-4622-BD5D-ACCA7F6482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4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A38B8C-7004-407D-8354-14F4F85F3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3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29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7749328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962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68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82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57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1824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4850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25462" y="6356350"/>
            <a:ext cx="7856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3925" y="6356349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78B1A5-17F2-40A4-AAAB-003A2BF963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7924800" cy="594153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8364" y="6248400"/>
            <a:ext cx="381000" cy="457200"/>
          </a:xfrm>
        </p:spPr>
        <p:txBody>
          <a:bodyPr/>
          <a:lstStyle/>
          <a:p>
            <a:fld id="{C98D2C14-F055-4634-80DB-EDD79DE00625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685800" y="39624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</a:rPr>
              <a:t>Chapter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New Consolidated Sales and Marketing System (CSMS)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Sales Subsystem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Integrates online, phone, and retail stores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Order Fulfillment Subsystem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Track shipments, rate products and services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Customer Account Subsystem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Shopping history, linkups, “mountain bucks” rewards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Marketing Subsystem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Promotional packages, partner relationships, more complete merchandise information and reporting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1E4EED0A-81C5-43D2-B337-625838E86E75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Systems Analysis Activities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84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New Consolidated Sales and Marketing System (CSMS) will require discovering and understanding extensive and complex business processes and business rules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SDLC indicates the project starts with identifying the problem, obtaining approval, and planning the project (as seen in Chapter 1)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get to the heart of systems analysis, this text skips right to analysis activities generally and the specifically for the RMO CSMS </a:t>
            </a:r>
            <a:r>
              <a:rPr lang="en-US" altLang="en-US" sz="2400" dirty="0" smtClean="0"/>
              <a:t>project (Core Process #3)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Project planning and project management are covered I detail later in the text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C7F021DC-4163-4E91-AF8C-7C8140A8255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1065212"/>
          </a:xfrm>
        </p:spPr>
        <p:txBody>
          <a:bodyPr/>
          <a:lstStyle/>
          <a:p>
            <a:r>
              <a:rPr lang="en-US" altLang="en-US" sz="3600"/>
              <a:t>Systems Analysis Activities</a:t>
            </a:r>
            <a:br>
              <a:rPr lang="en-US" altLang="en-US" sz="3600"/>
            </a:br>
            <a:r>
              <a:rPr lang="en-US" altLang="en-US" sz="2800"/>
              <a:t>Involve discovery and understanding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D1AB7381-16E8-4F05-A041-BDB49FAEC40C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2" y="2099195"/>
            <a:ext cx="7567316" cy="26596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Systems Analysis Activities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Gather Detailed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Interviews, questionnaires, documents, observing business processes, researching vendors, comments and suggestions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Modeling functional requirements and non-functional requirements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Prioritize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Essential, important, vs. nice to have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Develop User-Interface Dialogs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Flow of interaction between user and system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Evaluate Requirements with Users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User involvement, feedback, adapt to changes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9D7A95FB-4385-4646-A15D-7218B48CC6A4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Are Requirements?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7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System Requirements =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Functional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Non-functional requirements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Functional Requirements– the activities the system must perform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Business uses, functions the users carry out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Shown as use </a:t>
            </a:r>
            <a:r>
              <a:rPr lang="en-US" altLang="en-US" sz="2400" dirty="0"/>
              <a:t>cases in Chapter 1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Non-Functional Requirements– other 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Constraints and performance goals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9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94BB99D-86EC-45A5-9F44-97144D2DAEDE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FURPS+ Requirements Acronym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r>
              <a:rPr lang="en-US" altLang="en-US" sz="4000"/>
              <a:t>F</a:t>
            </a:r>
            <a:r>
              <a:rPr lang="en-US" altLang="en-US"/>
              <a:t>unctional requirements</a:t>
            </a:r>
          </a:p>
          <a:p>
            <a:r>
              <a:rPr lang="en-US" altLang="en-US" sz="4000"/>
              <a:t>U</a:t>
            </a:r>
            <a:r>
              <a:rPr lang="en-US" altLang="en-US"/>
              <a:t>sability requirements</a:t>
            </a:r>
          </a:p>
          <a:p>
            <a:r>
              <a:rPr lang="en-US" altLang="en-US" sz="4000"/>
              <a:t>R</a:t>
            </a:r>
            <a:r>
              <a:rPr lang="en-US" altLang="en-US"/>
              <a:t>eliability requirements</a:t>
            </a:r>
          </a:p>
          <a:p>
            <a:r>
              <a:rPr lang="en-US" altLang="en-US" sz="4000"/>
              <a:t>P</a:t>
            </a:r>
            <a:r>
              <a:rPr lang="en-US" altLang="en-US"/>
              <a:t>erformance requirements</a:t>
            </a:r>
          </a:p>
          <a:p>
            <a:r>
              <a:rPr lang="en-US" altLang="en-US" sz="4000"/>
              <a:t>S</a:t>
            </a:r>
            <a:r>
              <a:rPr lang="en-US" altLang="en-US"/>
              <a:t>ecurity requirements</a:t>
            </a:r>
          </a:p>
          <a:p>
            <a:r>
              <a:rPr lang="en-US" altLang="en-US" sz="4000"/>
              <a:t>+ </a:t>
            </a:r>
            <a:r>
              <a:rPr lang="en-US" altLang="en-US" sz="2800"/>
              <a:t>even more categories…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D653FC97-9FD9-4B38-9A62-617101F42A4C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FURPS+ Requirements Acronym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37A47F97-02BF-4DDC-A812-CA6D0C9A8B8E}" type="slidenum">
              <a:rPr lang="en-US" altLang="en-US"/>
              <a:pPr/>
              <a:t>16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337117" cy="23317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Requirements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143000"/>
            <a:ext cx="8382000" cy="4641271"/>
          </a:xfrm>
        </p:spPr>
        <p:txBody>
          <a:bodyPr/>
          <a:lstStyle/>
          <a:p>
            <a:r>
              <a:rPr lang="en-US" dirty="0" smtClean="0"/>
              <a:t>Design constraints – </a:t>
            </a:r>
          </a:p>
          <a:p>
            <a:pPr lvl="1"/>
            <a:r>
              <a:rPr lang="en-US" sz="2400" dirty="0" smtClean="0"/>
              <a:t>Specific restrictions for hardware and software</a:t>
            </a:r>
          </a:p>
          <a:p>
            <a:r>
              <a:rPr lang="en-US" dirty="0" smtClean="0"/>
              <a:t>Implementation requirements</a:t>
            </a:r>
          </a:p>
          <a:p>
            <a:pPr lvl="1"/>
            <a:r>
              <a:rPr lang="en-US" sz="2400" dirty="0" smtClean="0"/>
              <a:t>Specific languages, tools, protocols, etc.</a:t>
            </a:r>
          </a:p>
          <a:p>
            <a:r>
              <a:rPr lang="en-US" dirty="0" smtClean="0"/>
              <a:t>Interface requirements</a:t>
            </a:r>
          </a:p>
          <a:p>
            <a:pPr lvl="1"/>
            <a:r>
              <a:rPr lang="en-US" sz="2400" dirty="0" smtClean="0"/>
              <a:t>Interface links to other systems</a:t>
            </a:r>
          </a:p>
          <a:p>
            <a:r>
              <a:rPr lang="en-US" dirty="0" smtClean="0"/>
              <a:t>Physical requirements</a:t>
            </a:r>
          </a:p>
          <a:p>
            <a:pPr lvl="1"/>
            <a:r>
              <a:rPr lang="en-US" sz="2400" dirty="0" smtClean="0"/>
              <a:t>Physical facilities and equipment constraints</a:t>
            </a:r>
          </a:p>
          <a:p>
            <a:r>
              <a:rPr lang="en-US" dirty="0" smtClean="0"/>
              <a:t>Supportability requirements</a:t>
            </a:r>
          </a:p>
          <a:p>
            <a:pPr lvl="1"/>
            <a:r>
              <a:rPr lang="en-US" sz="2400" dirty="0" smtClean="0"/>
              <a:t>Automatic updates and enhancement methods</a:t>
            </a:r>
            <a:endParaRPr lang="en-US" sz="24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Systems Analysis and Design in a Changing World, 7th Edition - Chapter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33459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Stakeholders</a:t>
            </a:r>
            <a:br>
              <a:rPr lang="en-US" altLang="en-US" sz="3600"/>
            </a:br>
            <a:r>
              <a:rPr lang="en-US" altLang="en-US" sz="2800"/>
              <a:t>Who do you involve and talk to?</a:t>
            </a:r>
            <a:r>
              <a:rPr lang="en-US" altLang="en-US" sz="3600"/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en-US" altLang="en-US" sz="2400" b="1"/>
              <a:t>Stakeholders</a:t>
            </a:r>
            <a:r>
              <a:rPr lang="en-US" altLang="en-US" sz="2400"/>
              <a:t>– persons who have an interest in the successful implementation of the system</a:t>
            </a:r>
          </a:p>
          <a:p>
            <a:r>
              <a:rPr lang="en-US" altLang="en-US" sz="2400" b="1"/>
              <a:t>Internal Stakeholders</a:t>
            </a:r>
            <a:r>
              <a:rPr lang="en-US" altLang="en-US" sz="2400"/>
              <a:t>– persons within the organization</a:t>
            </a:r>
          </a:p>
          <a:p>
            <a:r>
              <a:rPr lang="en-US" altLang="en-US" sz="2400" b="1"/>
              <a:t>External stakeholders </a:t>
            </a:r>
            <a:r>
              <a:rPr lang="en-US" altLang="en-US" sz="2400"/>
              <a:t>–</a:t>
            </a:r>
            <a:r>
              <a:rPr lang="en-US" altLang="en-US" sz="2400" b="1"/>
              <a:t> </a:t>
            </a:r>
            <a:r>
              <a:rPr lang="en-US" altLang="en-US" sz="2400"/>
              <a:t>persons outside the organization</a:t>
            </a:r>
          </a:p>
          <a:p>
            <a:r>
              <a:rPr lang="en-US" altLang="en-US" sz="2400" b="1"/>
              <a:t>Operational stakeholders </a:t>
            </a:r>
            <a:r>
              <a:rPr lang="en-US" altLang="en-US" sz="2400"/>
              <a:t>–</a:t>
            </a:r>
            <a:r>
              <a:rPr lang="en-US" altLang="en-US" sz="2400" b="1"/>
              <a:t> </a:t>
            </a:r>
            <a:r>
              <a:rPr lang="en-US" altLang="en-US" sz="2400"/>
              <a:t>persons who regularly interact with the system</a:t>
            </a:r>
          </a:p>
          <a:p>
            <a:r>
              <a:rPr lang="en-US" altLang="en-US" sz="2400" b="1"/>
              <a:t>Executive stakeholders</a:t>
            </a:r>
            <a:r>
              <a:rPr lang="en-US" altLang="en-US" sz="2400"/>
              <a:t>– persons who don’t directly interact, but use the information or have  financial interest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FF9377C5-600A-4AFA-B39F-0936E6B41B4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r>
              <a:rPr lang="en-US" altLang="en-US" sz="3600"/>
              <a:t>Stakeholders</a:t>
            </a:r>
            <a:r>
              <a:rPr lang="en-US" altLang="en-US" sz="3200"/>
              <a:t> </a:t>
            </a:r>
            <a:r>
              <a:rPr lang="en-US" altLang="en-US" sz="2000"/>
              <a:t>of a comprehensive accounting system for public company</a:t>
            </a:r>
            <a:r>
              <a:rPr lang="en-US" altLang="en-US" sz="3200"/>
              <a:t>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21402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47800"/>
            <a:ext cx="7010400" cy="4549775"/>
          </a:xfrm>
          <a:noFill/>
          <a:ln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44C-CEF2-4DDA-BD09-4D8A928CB47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6411913" cy="1143000"/>
          </a:xfrm>
        </p:spPr>
        <p:txBody>
          <a:bodyPr/>
          <a:lstStyle/>
          <a:p>
            <a:pPr algn="l"/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3600"/>
              <a:t>Investigating System Requirements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0088" y="3656013"/>
            <a:ext cx="4267200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</a:t>
            </a:r>
            <a:r>
              <a:rPr lang="en-US" altLang="en-US" sz="2400" dirty="0" smtClean="0"/>
              <a:t>7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4000"/>
              <a:t>Chapter 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 smtClean="0"/>
              <a:t>Stakeholders </a:t>
            </a:r>
            <a:r>
              <a:rPr lang="en-US" altLang="en-US" sz="2800" dirty="0" smtClean="0"/>
              <a:t>For </a:t>
            </a:r>
            <a:r>
              <a:rPr lang="en-US" altLang="en-US" sz="2800" dirty="0"/>
              <a:t>RMO CSMS Project</a:t>
            </a:r>
            <a:r>
              <a:rPr lang="en-US" altLang="en-US" sz="3600" dirty="0"/>
              <a:t> 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en-US" altLang="en-US" sz="2600" dirty="0"/>
              <a:t>Phone/mail sales order clerks</a:t>
            </a:r>
            <a:endParaRPr lang="en-US" altLang="zh-CN" sz="2600" dirty="0">
              <a:ea typeface="宋体" panose="02010600030101010101" pitchFamily="2" charset="-122"/>
            </a:endParaRPr>
          </a:p>
          <a:p>
            <a:r>
              <a:rPr lang="en-US" altLang="zh-CN" sz="2600" dirty="0">
                <a:ea typeface="宋体" panose="02010600030101010101" pitchFamily="2" charset="-122"/>
              </a:rPr>
              <a:t>Warehouse and shipping personnel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Marketing personnel who maintain online catalog information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Marketing, sales, accounting, and financial managers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Senior executives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Customers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External shippers (e.g., UPS and FedEx)</a:t>
            </a:r>
            <a:endParaRPr lang="en-US" altLang="en-US" sz="2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8B42D492-1C51-4B62-AB42-8EDB6BF83BFE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57400"/>
            <a:ext cx="2895600" cy="886397"/>
          </a:xfrm>
        </p:spPr>
        <p:txBody>
          <a:bodyPr/>
          <a:lstStyle/>
          <a:p>
            <a:pPr algn="ctr"/>
            <a:r>
              <a:rPr lang="en-US" altLang="en-US" sz="3200" dirty="0"/>
              <a:t>RMO Internal Stakeholders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19263"/>
            <a:ext cx="40386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endParaRPr lang="en-US" altLang="en-US" sz="240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</p:spPr>
        <p:txBody>
          <a:bodyPr/>
          <a:lstStyle/>
          <a:p>
            <a:fld id="{5F3C363D-3E88-45E8-A882-A6B78F1234F0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4603"/>
            <a:ext cx="3852145" cy="56183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Information Gathering Techniques 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/>
          <a:lstStyle/>
          <a:p>
            <a:r>
              <a:rPr lang="en-US" altLang="en-US" sz="2800"/>
              <a:t>Interviewing users and other stakeholders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Distributing and collecting questionnaires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Reviewing inputs, outputs, and documentation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Observing and documenting business procedures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Researching vendor solutions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Collecting active user comments and suggestions</a:t>
            </a:r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93B77F69-D480-47C8-B155-0939D8679BB5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Interviewing Users and Other Stakeholders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r>
              <a:rPr lang="en-US" altLang="en-US" sz="2800"/>
              <a:t>Prepare detailed questions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Meet with individuals or groups of users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Obtain and discuss answers to the questions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Document the answers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Follow up as needed in future meetings or interviews</a:t>
            </a:r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3F068512-ED08-424E-86AC-526C1A5075E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477962"/>
          </a:xfrm>
        </p:spPr>
        <p:txBody>
          <a:bodyPr/>
          <a:lstStyle/>
          <a:p>
            <a:r>
              <a:rPr lang="en-US" altLang="en-US" sz="3600"/>
              <a:t>Themes for Information Gathering Questions </a:t>
            </a:r>
          </a:p>
        </p:txBody>
      </p:sp>
      <p:pic>
        <p:nvPicPr>
          <p:cNvPr id="22221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3600"/>
            <a:ext cx="7924800" cy="2317093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31B5C8FC-D10F-42A1-803D-8A8234EFAE75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086600" cy="498598"/>
          </a:xfrm>
        </p:spPr>
        <p:txBody>
          <a:bodyPr/>
          <a:lstStyle/>
          <a:p>
            <a:r>
              <a:rPr lang="en-US" altLang="en-US" sz="3600" dirty="0"/>
              <a:t>Preparing for </a:t>
            </a:r>
            <a:r>
              <a:rPr lang="en-US" altLang="en-US" sz="3600" dirty="0" smtClean="0"/>
              <a:t>the Interview</a:t>
            </a:r>
            <a:endParaRPr lang="en-US" altLang="en-US" sz="3600" dirty="0"/>
          </a:p>
        </p:txBody>
      </p:sp>
      <p:pic>
        <p:nvPicPr>
          <p:cNvPr id="22426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998539"/>
            <a:ext cx="6705600" cy="490924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0E7860F-9C2A-400D-99C5-D4646CCAF698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2133600" cy="1329595"/>
          </a:xfrm>
        </p:spPr>
        <p:txBody>
          <a:bodyPr/>
          <a:lstStyle/>
          <a:p>
            <a:pPr algn="ctr"/>
            <a:r>
              <a:rPr lang="en-US" altLang="en-US" sz="3200" dirty="0"/>
              <a:t>Interview Session Agenda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A2AEF71A-F686-4196-A377-D2682CA4675A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0"/>
            <a:ext cx="4907705" cy="59593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086600" cy="1173162"/>
          </a:xfrm>
        </p:spPr>
        <p:txBody>
          <a:bodyPr/>
          <a:lstStyle/>
          <a:p>
            <a:r>
              <a:rPr lang="en-US" altLang="en-US" sz="3600"/>
              <a:t>Keeping an Open Items List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19D0B4E2-9DEF-4EA7-BD25-A80044FEB4AB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2384969"/>
            <a:ext cx="7940728" cy="208806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2819400" cy="775597"/>
          </a:xfrm>
        </p:spPr>
        <p:txBody>
          <a:bodyPr/>
          <a:lstStyle/>
          <a:p>
            <a:pPr algn="ctr"/>
            <a:r>
              <a:rPr lang="en-US" altLang="en-US" sz="2800" dirty="0"/>
              <a:t>Distribute and Collect Questionnaires</a:t>
            </a:r>
          </a:p>
        </p:txBody>
      </p:sp>
      <p:pic>
        <p:nvPicPr>
          <p:cNvPr id="2273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6230" y="152400"/>
            <a:ext cx="5241845" cy="541020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DE978E90-C878-4140-8CD9-73890CAF7FE4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086600" cy="1173162"/>
          </a:xfrm>
        </p:spPr>
        <p:txBody>
          <a:bodyPr/>
          <a:lstStyle/>
          <a:p>
            <a:r>
              <a:rPr lang="en-US" altLang="en-US" sz="3200"/>
              <a:t>Review Inputs, Outputs, and Procedures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2246618E-F213-4953-BCDC-C1EE20F2A68E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1" y="1078026"/>
            <a:ext cx="7826418" cy="470194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2 Outline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1365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RMO Consolidated Sales and Marketing System Project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Systems Analysis Activities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Are Requirements?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Stakeholders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Information-Gathering </a:t>
            </a:r>
            <a:r>
              <a:rPr lang="en-US" altLang="zh-CN" dirty="0" smtClean="0">
                <a:ea typeface="宋体" panose="02010600030101010101" pitchFamily="2" charset="-122"/>
              </a:rPr>
              <a:t>Techniques</a:t>
            </a:r>
          </a:p>
          <a:p>
            <a:r>
              <a:rPr lang="en-US" altLang="zh-CN" dirty="0"/>
              <a:t>Models and </a:t>
            </a:r>
            <a:r>
              <a:rPr lang="en-US" altLang="zh-CN" dirty="0" smtClean="0"/>
              <a:t>Modeling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Documenting Workflows with Activity Diagrams</a:t>
            </a:r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8E725B1B-A5EE-4A03-BB51-C39CBC4E2F4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Additional Techniques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r>
              <a:rPr lang="en-US" altLang="en-US" sz="2800"/>
              <a:t>Observe and Document Business Processes</a:t>
            </a:r>
          </a:p>
          <a:p>
            <a:pPr lvl="1"/>
            <a:r>
              <a:rPr lang="en-US" altLang="en-US" sz="2400"/>
              <a:t>Watch and learn</a:t>
            </a:r>
          </a:p>
          <a:p>
            <a:pPr lvl="1"/>
            <a:r>
              <a:rPr lang="en-US" altLang="en-US" sz="2400"/>
              <a:t>Document with Activity diagram (next section)</a:t>
            </a:r>
          </a:p>
          <a:p>
            <a:r>
              <a:rPr lang="en-US" altLang="en-US" sz="2800"/>
              <a:t>Research Vendor Solutions</a:t>
            </a:r>
          </a:p>
          <a:p>
            <a:pPr lvl="1"/>
            <a:r>
              <a:rPr lang="en-US" altLang="en-US" sz="2400"/>
              <a:t>See what others have done for similar situations</a:t>
            </a:r>
          </a:p>
          <a:p>
            <a:pPr lvl="1"/>
            <a:r>
              <a:rPr lang="en-US" altLang="en-US" sz="2400"/>
              <a:t>White papers, vendor literature, competitors</a:t>
            </a:r>
          </a:p>
          <a:p>
            <a:r>
              <a:rPr lang="en-US" altLang="en-US" sz="2800"/>
              <a:t>Collect Active User Comments and Suggestions</a:t>
            </a:r>
          </a:p>
          <a:p>
            <a:pPr lvl="1"/>
            <a:r>
              <a:rPr lang="en-US" altLang="en-US" sz="2400"/>
              <a:t>Feedback on models and tests</a:t>
            </a:r>
          </a:p>
          <a:p>
            <a:pPr lvl="1"/>
            <a:r>
              <a:rPr lang="en-US" altLang="en-US" sz="2400"/>
              <a:t>Users know it when the see it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E8ACB6F-9D9D-4A36-B789-DEDE39861B9F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Models and Modeling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How do we define requirements? After collecting information, create models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Model– a representation of some aspect of the system being built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Types of Models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Textual model– something written down, described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Graphical models– diagram, schematic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Mathematical models– formulas, statistics, algorithms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Unified Modeling Language (UML)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Standard graphical modeling symbols/terminology used for information systems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962F9C00-C9DC-4320-955E-4CD516CF5A6C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Reasons for Modeling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Learning from the modeling process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Reducing complexity by abstraction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Remembering all the details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Communicating with other development team members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Communicating with a variety of users and stakeholders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Documenting what was done for future maintenance/enhancement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89463A2F-86BD-44CD-A760-EDDCD493E194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868362"/>
          </a:xfrm>
        </p:spPr>
        <p:txBody>
          <a:bodyPr/>
          <a:lstStyle/>
          <a:p>
            <a:r>
              <a:rPr lang="en-US" altLang="en-US" sz="3600"/>
              <a:t>Some Analysis and Design Models</a:t>
            </a:r>
          </a:p>
        </p:txBody>
      </p:sp>
      <p:pic>
        <p:nvPicPr>
          <p:cNvPr id="2109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685800"/>
            <a:ext cx="6400800" cy="5176837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5033F611-77F4-45F0-A464-0C7C504DDD7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Documenting Workflows with Activity Diagrams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r>
              <a:rPr lang="en-US" altLang="en-US" sz="2800" b="1" dirty="0"/>
              <a:t>Workflow</a:t>
            </a:r>
            <a:r>
              <a:rPr lang="en-US" altLang="en-US" sz="2800" dirty="0"/>
              <a:t>– sequence of processing steps that completely handles one business transaction or customer request</a:t>
            </a:r>
          </a:p>
          <a:p>
            <a:r>
              <a:rPr lang="en-US" altLang="en-US" sz="2800" b="1" dirty="0"/>
              <a:t>Activity Diagram</a:t>
            </a:r>
            <a:r>
              <a:rPr lang="en-US" altLang="en-US" sz="2800" dirty="0"/>
              <a:t>– describes user (or system) activities, the person who does each activity, and the sequential flow of these activities</a:t>
            </a:r>
          </a:p>
          <a:p>
            <a:pPr lvl="1"/>
            <a:r>
              <a:rPr lang="en-US" altLang="en-US" sz="2400" dirty="0"/>
              <a:t>Useful for showing a graphical model of a workflow</a:t>
            </a:r>
          </a:p>
          <a:p>
            <a:pPr lvl="1"/>
            <a:r>
              <a:rPr lang="en-US" altLang="en-US" sz="2400" dirty="0"/>
              <a:t>A UML diagram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7DC361D6-5199-46B8-84EC-D29EF012EE6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altLang="en-US" sz="3600"/>
              <a:t>Activity Diagrams Symbols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400"/>
          </a:p>
          <a:p>
            <a:endParaRPr lang="en-US" altLang="en-US" sz="2400"/>
          </a:p>
        </p:txBody>
      </p:sp>
      <p:pic>
        <p:nvPicPr>
          <p:cNvPr id="23245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" y="965200"/>
            <a:ext cx="8001000" cy="4673600"/>
          </a:xfrm>
          <a:noFill/>
          <a:ln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53018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249-06D1-489E-8E07-C10F7D8E78B5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2057400" cy="1551194"/>
          </a:xfrm>
        </p:spPr>
        <p:txBody>
          <a:bodyPr/>
          <a:lstStyle/>
          <a:p>
            <a:pPr algn="ctr"/>
            <a:r>
              <a:rPr lang="en-US" altLang="en-US" sz="2800" dirty="0"/>
              <a:t>Activity Diagram for RMO Order Fulfillment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27200"/>
            <a:ext cx="4038600" cy="4411662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18" y="6248400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1EC3-A8DF-4209-972D-FCF1076B5C2A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7481"/>
            <a:ext cx="4102351" cy="587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n-US" altLang="en-US" sz="3200"/>
              <a:t>Activity Diagram with Concurrent Paths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18" y="6248400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437C-C635-48FD-AB27-9E603AC642C3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6854527" cy="5435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Summary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r>
              <a:rPr lang="en-US" altLang="en-US" sz="2800"/>
              <a:t>Systems analysis activates correspond to the core SDLC process </a:t>
            </a:r>
            <a:r>
              <a:rPr lang="en-US" altLang="en-US" sz="2800" i="1"/>
              <a:t>Discover and understand details</a:t>
            </a:r>
          </a:p>
          <a:p>
            <a:r>
              <a:rPr lang="en-US" altLang="en-US" sz="2800"/>
              <a:t>System projects originate from the information system strategic plan, which contains an technology architecture plan and an application architecture plan</a:t>
            </a:r>
          </a:p>
          <a:p>
            <a:r>
              <a:rPr lang="en-US" altLang="en-US" sz="2800"/>
              <a:t>The RMO CSMS Project will be used throughout the text as an example of analysis and design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5AC4AF6B-5FF8-4878-855B-E4086D40E72E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Summary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z="2800"/>
              <a:t>Systems analysis involves defining system requirements– functional and non-functional</a:t>
            </a:r>
          </a:p>
          <a:p>
            <a:r>
              <a:rPr lang="en-US" altLang="en-US" sz="2800"/>
              <a:t>Analysis activities include</a:t>
            </a:r>
          </a:p>
          <a:p>
            <a:pPr lvl="1"/>
            <a:r>
              <a:rPr lang="en-US" altLang="en-US" sz="2200"/>
              <a:t>Gather detailed information</a:t>
            </a:r>
          </a:p>
          <a:p>
            <a:pPr lvl="1"/>
            <a:r>
              <a:rPr lang="en-US" altLang="en-US" sz="2200"/>
              <a:t>Define requirements</a:t>
            </a:r>
          </a:p>
          <a:p>
            <a:pPr lvl="1"/>
            <a:r>
              <a:rPr lang="en-US" altLang="en-US" sz="2200"/>
              <a:t>Prioritize requirements</a:t>
            </a:r>
          </a:p>
          <a:p>
            <a:pPr lvl="1"/>
            <a:r>
              <a:rPr lang="en-US" altLang="en-US" sz="2200"/>
              <a:t>Develop user-interface dialogs</a:t>
            </a:r>
          </a:p>
          <a:p>
            <a:pPr lvl="1"/>
            <a:r>
              <a:rPr lang="en-US" altLang="en-US" sz="2200"/>
              <a:t>Evaluate requirements with users</a:t>
            </a:r>
            <a:endParaRPr lang="en-US" altLang="en-US" sz="2400"/>
          </a:p>
          <a:p>
            <a:r>
              <a:rPr lang="en-US" altLang="en-US" sz="2800"/>
              <a:t>FURPS+ is the acronym for functional, usability, reliability, performance, and security requirements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01C3079D-EE39-42B0-9AE9-553B3E1B4D7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308872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Describe the activities of systems analysis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Explain the difference between functional and nonfunctional requirements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Identify </a:t>
            </a:r>
            <a:r>
              <a:rPr lang="en-US" altLang="zh-CN" sz="2800" dirty="0">
                <a:ea typeface="宋体" panose="02010600030101010101" pitchFamily="2" charset="-122"/>
              </a:rPr>
              <a:t>and understand different kinds of stakeholders and their contributions to requirements definition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Describe information-gathering techniques and determine when each is best </a:t>
            </a:r>
            <a:r>
              <a:rPr lang="en-US" altLang="zh-CN" sz="2800" dirty="0" smtClean="0">
                <a:ea typeface="宋体" panose="02010600030101010101" pitchFamily="2" charset="-122"/>
              </a:rPr>
              <a:t>applied</a:t>
            </a:r>
          </a:p>
          <a:p>
            <a:r>
              <a:rPr lang="en-US" altLang="zh-CN" sz="2800" dirty="0" smtClean="0"/>
              <a:t>Describe </a:t>
            </a:r>
            <a:r>
              <a:rPr lang="en-US" altLang="zh-CN" sz="2800" dirty="0"/>
              <a:t>the role of models in systems </a:t>
            </a:r>
            <a:r>
              <a:rPr lang="en-US" altLang="zh-CN" sz="2800" dirty="0" smtClean="0"/>
              <a:t>analysis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Develop </a:t>
            </a:r>
            <a:r>
              <a:rPr lang="en-US" altLang="zh-CN" sz="2800" dirty="0" smtClean="0">
                <a:ea typeface="宋体" panose="02010600030101010101" pitchFamily="2" charset="-122"/>
              </a:rPr>
              <a:t>UML activity </a:t>
            </a:r>
            <a:r>
              <a:rPr lang="en-US" altLang="zh-CN" sz="2800" dirty="0">
                <a:ea typeface="宋体" panose="02010600030101010101" pitchFamily="2" charset="-122"/>
              </a:rPr>
              <a:t>diagrams to model workflows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1FF63274-1750-4D3C-86B5-85A15818375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1637371"/>
          </a:xfrm>
        </p:spPr>
        <p:txBody>
          <a:bodyPr/>
          <a:lstStyle/>
          <a:p>
            <a:r>
              <a:rPr lang="en-US" altLang="en-US" sz="2800" dirty="0"/>
              <a:t>Stakeholders are the people who have an interest in the success of the project</a:t>
            </a:r>
          </a:p>
          <a:p>
            <a:r>
              <a:rPr lang="en-US" altLang="en-US" sz="2800" dirty="0"/>
              <a:t>There are internal vs. external stakeholders and operational vs. executive </a:t>
            </a:r>
            <a:r>
              <a:rPr lang="en-US" altLang="en-US" sz="2800" dirty="0" smtClean="0"/>
              <a:t>stakeholders</a:t>
            </a:r>
            <a:endParaRPr lang="en-US" altLang="en-US" sz="28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8CD00C65-D598-4E90-87B1-F0BA34C70BA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Summary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38248"/>
          </a:xfrm>
        </p:spPr>
        <p:txBody>
          <a:bodyPr/>
          <a:lstStyle/>
          <a:p>
            <a:r>
              <a:rPr lang="en-US" altLang="en-US" sz="2800" dirty="0" smtClean="0"/>
              <a:t>Information </a:t>
            </a:r>
            <a:r>
              <a:rPr lang="en-US" altLang="en-US" sz="2800" dirty="0"/>
              <a:t>gathering techniques are used to collect information about the project</a:t>
            </a:r>
          </a:p>
          <a:p>
            <a:pPr lvl="1"/>
            <a:r>
              <a:rPr lang="en-US" altLang="en-US" sz="2000" dirty="0"/>
              <a:t>Interviews, questionnaires, reviewing documents, observing business processes, researching vendors, comments and suggestions</a:t>
            </a:r>
          </a:p>
          <a:p>
            <a:r>
              <a:rPr lang="en-US" altLang="en-US" sz="2800" dirty="0"/>
              <a:t>The UML Activity Diagram is used to document (model) workflows after collecting </a:t>
            </a:r>
            <a:r>
              <a:rPr lang="en-US" altLang="en-US" sz="2800" dirty="0" smtClean="0"/>
              <a:t>information</a:t>
            </a:r>
          </a:p>
          <a:p>
            <a:r>
              <a:rPr lang="en-US" altLang="en-US" sz="2800" dirty="0"/>
              <a:t>Models and modeling are used to explore and document requirements</a:t>
            </a:r>
          </a:p>
          <a:p>
            <a:r>
              <a:rPr lang="en-US" altLang="en-US" sz="2800"/>
              <a:t>Unified Modeling Language (UML) is the standard set of notations and terminology for information systems </a:t>
            </a:r>
            <a:r>
              <a:rPr lang="en-US" altLang="en-US" sz="2800" smtClean="0"/>
              <a:t>models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016973D-7E99-43B2-A179-428B642F975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Chapter 1 introduced the system development lifecycle (SDLC) and demonstrated its use for a small project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This chapter expands the SDLC processes to cover a wider range of concepts, tools and techniques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Core process 3: Discover and understand the details of the problem or need—is the main focus of systems analysis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Systems analysis activities are detailed in this chapter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A larger Ridgeline Mountain Outfitters (RMO) project is introduced that will be used throughout the text to illustrate analysis and design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E316F7EE-0858-4A3A-B5A8-4CB2C7A29B6C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altLang="en-US" sz="4400" dirty="0"/>
              <a:t>Ridgeline Mountain Outfitters (RMO)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RMO has an elaborate set of information systems that support operations and management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Customer expectations, modern technological capabilities, and competitive pressures led RMO to believe it is time to upgrade support for sales and marketing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new Consolidated Sales and Marketing System was proposed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is a major project that grew out of the RMO strategic planning process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AA3D032E-4226-4AC8-9B8F-52527180750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 smtClean="0"/>
              <a:t>RMO Information </a:t>
            </a:r>
            <a:r>
              <a:rPr lang="en-US" altLang="en-US" sz="3600" dirty="0"/>
              <a:t>Systems Strategic Plan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Technology architecture</a:t>
            </a:r>
            <a:r>
              <a:rPr lang="en-US" altLang="en-US" sz="2800"/>
              <a:t>— the set of computing hardware, network hardware and topology, and system software employed by the organization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Application architecture</a:t>
            </a:r>
            <a:r>
              <a:rPr lang="en-US" altLang="en-US" sz="2800"/>
              <a:t>—the information systems that supports the organization (information systems, subsystems, and supporting technology)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7E8FA568-A2D1-4FCD-9E9F-B6E8A118754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RMO Existing Application Architecture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Supply Chain Management (SCM)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5 years old; Java/Oracle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Tradeshow system will interface with SCM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Phone/Mail Order 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12 years old; Visual Studio/MS SQL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Reached capacity; minimal integration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Retail Store 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Older package solution; minimal integration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Customer Support System (CSS)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Web based system; evolved over the years, minimal integration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CEDC42EE-173C-47BA-8526-D1522FCE5C38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 sz="3200"/>
              <a:t>Proposed Application Architecture: Integrate SCM and New CSMS</a:t>
            </a:r>
          </a:p>
        </p:txBody>
      </p:sp>
      <p:pic>
        <p:nvPicPr>
          <p:cNvPr id="1986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55701"/>
            <a:ext cx="7239000" cy="4787900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AAFAFA47-8A1B-468F-ABA1-FF79D4DF3EA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hadeWithBar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68D1F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1790</TotalTime>
  <Words>2323</Words>
  <Application>Microsoft Office PowerPoint</Application>
  <PresentationFormat>On-screen Show (4:3)</PresentationFormat>
  <Paragraphs>275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BlueShadeWithBar</vt:lpstr>
      <vt:lpstr>White with Courier font for code slides</vt:lpstr>
      <vt:lpstr>PowerPoint Presentation</vt:lpstr>
      <vt:lpstr> Investigating System Requirements</vt:lpstr>
      <vt:lpstr>Chapter 2 Outline</vt:lpstr>
      <vt:lpstr>Learning Objectives</vt:lpstr>
      <vt:lpstr>Overview</vt:lpstr>
      <vt:lpstr>Ridgeline Mountain Outfitters (RMO) </vt:lpstr>
      <vt:lpstr>RMO Information Systems Strategic Plan</vt:lpstr>
      <vt:lpstr>RMO Existing Application Architecture</vt:lpstr>
      <vt:lpstr>Proposed Application Architecture: Integrate SCM and New CSMS</vt:lpstr>
      <vt:lpstr>New Consolidated Sales and Marketing System (CSMS)</vt:lpstr>
      <vt:lpstr>Systems Analysis Activities</vt:lpstr>
      <vt:lpstr>Systems Analysis Activities Involve discovery and understanding</vt:lpstr>
      <vt:lpstr>Systems Analysis Activities</vt:lpstr>
      <vt:lpstr>What Are Requirements?</vt:lpstr>
      <vt:lpstr>FURPS+ Requirements Acronym</vt:lpstr>
      <vt:lpstr>FURPS+ Requirements Acronym</vt:lpstr>
      <vt:lpstr>Additional Requirements Categories</vt:lpstr>
      <vt:lpstr>Stakeholders Who do you involve and talk to? </vt:lpstr>
      <vt:lpstr>Stakeholders of a comprehensive accounting system for public company </vt:lpstr>
      <vt:lpstr>Stakeholders For RMO CSMS Project </vt:lpstr>
      <vt:lpstr>RMO Internal Stakeholders</vt:lpstr>
      <vt:lpstr>Information Gathering Techniques </vt:lpstr>
      <vt:lpstr>Interviewing Users and Other Stakeholders </vt:lpstr>
      <vt:lpstr>Themes for Information Gathering Questions </vt:lpstr>
      <vt:lpstr>Preparing for the Interview</vt:lpstr>
      <vt:lpstr>Interview Session Agenda</vt:lpstr>
      <vt:lpstr>Keeping an Open Items List</vt:lpstr>
      <vt:lpstr>Distribute and Collect Questionnaires</vt:lpstr>
      <vt:lpstr>Review Inputs, Outputs, and Procedures</vt:lpstr>
      <vt:lpstr>Additional Techniques</vt:lpstr>
      <vt:lpstr>Models and Modeling</vt:lpstr>
      <vt:lpstr>Reasons for Modeling</vt:lpstr>
      <vt:lpstr>Some Analysis and Design Models</vt:lpstr>
      <vt:lpstr>Documenting Workflows with Activity Diagrams</vt:lpstr>
      <vt:lpstr>Activity Diagrams Symbols</vt:lpstr>
      <vt:lpstr>Activity Diagram for RMO Order Fulfillment</vt:lpstr>
      <vt:lpstr>Activity Diagram with Concurrent Paths</vt:lpstr>
      <vt:lpstr>Summary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Lori Bradshaw</cp:lastModifiedBy>
  <cp:revision>49</cp:revision>
  <cp:lastPrinted>1601-01-01T00:00:00Z</cp:lastPrinted>
  <dcterms:created xsi:type="dcterms:W3CDTF">2011-10-31T16:54:53Z</dcterms:created>
  <dcterms:modified xsi:type="dcterms:W3CDTF">2015-02-26T21:45:01Z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