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07" r:id="rId2"/>
  </p:sldMasterIdLst>
  <p:notesMasterIdLst>
    <p:notesMasterId r:id="rId29"/>
  </p:notesMasterIdLst>
  <p:sldIdLst>
    <p:sldId id="356" r:id="rId3"/>
    <p:sldId id="256" r:id="rId4"/>
    <p:sldId id="257" r:id="rId5"/>
    <p:sldId id="314" r:id="rId6"/>
    <p:sldId id="263" r:id="rId7"/>
    <p:sldId id="622" r:id="rId8"/>
    <p:sldId id="623" r:id="rId9"/>
    <p:sldId id="624" r:id="rId10"/>
    <p:sldId id="365" r:id="rId11"/>
    <p:sldId id="526" r:id="rId12"/>
    <p:sldId id="638" r:id="rId13"/>
    <p:sldId id="639" r:id="rId14"/>
    <p:sldId id="625" r:id="rId15"/>
    <p:sldId id="588" r:id="rId16"/>
    <p:sldId id="626" r:id="rId17"/>
    <p:sldId id="627" r:id="rId18"/>
    <p:sldId id="637" r:id="rId19"/>
    <p:sldId id="629" r:id="rId20"/>
    <p:sldId id="630" r:id="rId21"/>
    <p:sldId id="631" r:id="rId22"/>
    <p:sldId id="632" r:id="rId23"/>
    <p:sldId id="633" r:id="rId24"/>
    <p:sldId id="634" r:id="rId25"/>
    <p:sldId id="364" r:id="rId26"/>
    <p:sldId id="431" r:id="rId27"/>
    <p:sldId id="63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964" autoAdjust="0"/>
    <p:restoredTop sz="94759" autoAdjust="0"/>
  </p:normalViewPr>
  <p:slideViewPr>
    <p:cSldViewPr>
      <p:cViewPr varScale="1">
        <p:scale>
          <a:sx n="95" d="100"/>
          <a:sy n="95" d="100"/>
        </p:scale>
        <p:origin x="-90"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49CA4C8-21C6-4D3E-AF3B-D2E9F1DF6B9A}" type="slidenum">
              <a:rPr lang="en-US" altLang="en-US"/>
              <a:pPr/>
              <a:t>‹#›</a:t>
            </a:fld>
            <a:endParaRPr lang="en-US" altLang="en-US"/>
          </a:p>
        </p:txBody>
      </p:sp>
    </p:spTree>
    <p:extLst>
      <p:ext uri="{BB962C8B-B14F-4D97-AF65-F5344CB8AC3E}">
        <p14:creationId xmlns:p14="http://schemas.microsoft.com/office/powerpoint/2010/main" val="10520917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BD3C1-7C3C-4847-914E-8D6750DB220F}"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557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9CA4C8-21C6-4D3E-AF3B-D2E9F1DF6B9A}" type="slidenum">
              <a:rPr lang="en-US" altLang="en-US" smtClean="0"/>
              <a:pPr/>
              <a:t>10</a:t>
            </a:fld>
            <a:endParaRPr lang="en-US" altLang="en-US"/>
          </a:p>
        </p:txBody>
      </p:sp>
    </p:spTree>
    <p:extLst>
      <p:ext uri="{BB962C8B-B14F-4D97-AF65-F5344CB8AC3E}">
        <p14:creationId xmlns:p14="http://schemas.microsoft.com/office/powerpoint/2010/main" val="205116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9CA4C8-21C6-4D3E-AF3B-D2E9F1DF6B9A}" type="slidenum">
              <a:rPr lang="en-US" altLang="en-US" smtClean="0"/>
              <a:pPr/>
              <a:t>11</a:t>
            </a:fld>
            <a:endParaRPr lang="en-US" altLang="en-US"/>
          </a:p>
        </p:txBody>
      </p:sp>
    </p:spTree>
    <p:extLst>
      <p:ext uri="{BB962C8B-B14F-4D97-AF65-F5344CB8AC3E}">
        <p14:creationId xmlns:p14="http://schemas.microsoft.com/office/powerpoint/2010/main" val="204255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9CA4C8-21C6-4D3E-AF3B-D2E9F1DF6B9A}" type="slidenum">
              <a:rPr lang="en-US" altLang="en-US" smtClean="0"/>
              <a:pPr/>
              <a:t>12</a:t>
            </a:fld>
            <a:endParaRPr lang="en-US" altLang="en-US"/>
          </a:p>
        </p:txBody>
      </p:sp>
    </p:spTree>
    <p:extLst>
      <p:ext uri="{BB962C8B-B14F-4D97-AF65-F5344CB8AC3E}">
        <p14:creationId xmlns:p14="http://schemas.microsoft.com/office/powerpoint/2010/main" val="404638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940637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67685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10229765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18796868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smtClean="0"/>
              <a:t>Systems Analysis and Design in a Changing World, 7th Edition - Online Chapter A                                        ©2016. Cengage Learning. All rights reserved.</a:t>
            </a:r>
            <a:endParaRPr lang="en-US" altLang="en-US"/>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3AD1A881-C612-49B7-8AEC-1966C3F09981}" type="slidenum">
              <a:rPr lang="en-US" altLang="en-US"/>
              <a:pPr/>
              <a:t>‹#›</a:t>
            </a:fld>
            <a:endParaRPr lang="en-US" altLang="en-US"/>
          </a:p>
        </p:txBody>
      </p:sp>
    </p:spTree>
    <p:extLst>
      <p:ext uri="{BB962C8B-B14F-4D97-AF65-F5344CB8AC3E}">
        <p14:creationId xmlns:p14="http://schemas.microsoft.com/office/powerpoint/2010/main" val="121917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7910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27955097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59361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dirty="0"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64560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7033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9286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58043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8970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9408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6"/>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smtClean="0"/>
              <a:t>Systems Analysis and Design in a Changing World, 7th Edition - Online Chapter A                                        ©2016. Cengage Learning. All rights reserved.</a:t>
            </a:r>
            <a:endParaRPr lang="en-US" dirty="0"/>
          </a:p>
        </p:txBody>
      </p:sp>
      <p:sp>
        <p:nvSpPr>
          <p:cNvPr id="5" name="Slide Number Placeholder 4"/>
          <p:cNvSpPr>
            <a:spLocks noGrp="1"/>
          </p:cNvSpPr>
          <p:nvPr>
            <p:ph type="sldNum" sz="quarter" idx="4"/>
          </p:nvPr>
        </p:nvSpPr>
        <p:spPr>
          <a:xfrm>
            <a:off x="8305800" y="6356350"/>
            <a:ext cx="685800" cy="365125"/>
          </a:xfrm>
          <a:prstGeom prst="rect">
            <a:avLst/>
          </a:prstGeom>
        </p:spPr>
        <p:txBody>
          <a:bodyPr vert="horz" lIns="91440" tIns="45720" rIns="91440" bIns="45720" rtlCol="0" anchor="ctr"/>
          <a:lstStyle>
            <a:lvl1pPr algn="r">
              <a:defRPr sz="1200">
                <a:solidFill>
                  <a:schemeClr val="tx1"/>
                </a:solidFill>
              </a:defRPr>
            </a:lvl1pPr>
          </a:lstStyle>
          <a:p>
            <a:fld id="{6B45AAB8-B6CB-4FFF-80A2-3A7579297124}" type="slidenum">
              <a:rPr lang="en-US" smtClean="0"/>
              <a:pPr/>
              <a:t>‹#›</a:t>
            </a:fld>
            <a:endParaRPr lang="en-US" dirty="0"/>
          </a:p>
        </p:txBody>
      </p:sp>
    </p:spTree>
    <p:extLst>
      <p:ext uri="{BB962C8B-B14F-4D97-AF65-F5344CB8AC3E}">
        <p14:creationId xmlns:p14="http://schemas.microsoft.com/office/powerpoint/2010/main" val="13151404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ransition>
    <p:fade/>
  </p:transition>
  <p:hf sldNum="0" hdr="0" dt="0"/>
  <p:txStyles>
    <p:titleStyle>
      <a:lvl1pPr algn="l" defTabSz="914363" rtl="0" eaLnBrk="1" latinLnBrk="0" hangingPunct="1">
        <a:lnSpc>
          <a:spcPct val="90000"/>
        </a:lnSpc>
        <a:spcBef>
          <a:spcPct val="0"/>
        </a:spcBef>
        <a:buNone/>
        <a:defRPr lang="en-US" sz="44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7"/>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8"/>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8"/>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8"/>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8"/>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572860"/>
      </p:ext>
    </p:extLst>
  </p:cSld>
  <p:clrMap bg1="lt1" tx1="dk1" bg2="lt2" tx2="dk2" accent1="accent1" accent2="accent2" accent3="accent3" accent4="accent4" accent5="accent5" accent6="accent6" hlink="hlink" folHlink="folHlink"/>
  <p:sldLayoutIdLst>
    <p:sldLayoutId id="2147483708"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457200" y="0"/>
            <a:ext cx="8029190" cy="6019800"/>
          </a:xfrm>
        </p:spPr>
      </p:pic>
      <p:sp>
        <p:nvSpPr>
          <p:cNvPr id="330755" name="Text Box 3"/>
          <p:cNvSpPr txBox="1">
            <a:spLocks noChangeArrowheads="1"/>
          </p:cNvSpPr>
          <p:nvPr/>
        </p:nvSpPr>
        <p:spPr bwMode="auto">
          <a:xfrm>
            <a:off x="457200" y="3276600"/>
            <a:ext cx="464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dirty="0">
                <a:solidFill>
                  <a:schemeClr val="bg1"/>
                </a:solidFill>
              </a:rPr>
              <a:t>Online Chapter A</a:t>
            </a:r>
          </a:p>
        </p:txBody>
      </p:sp>
      <p:sp>
        <p:nvSpPr>
          <p:cNvPr id="2" name="Footer Placeholder 1"/>
          <p:cNvSpPr>
            <a:spLocks noGrp="1"/>
          </p:cNvSpPr>
          <p:nvPr>
            <p:ph type="ftr" sz="quarter" idx="11"/>
          </p:nvPr>
        </p:nvSpPr>
        <p:spPr>
          <a:xfrm>
            <a:off x="76200" y="6324600"/>
            <a:ext cx="5715000" cy="457200"/>
          </a:xfrm>
        </p:spPr>
        <p:txBody>
          <a:bodyPr/>
          <a:lstStyle/>
          <a:p>
            <a:r>
              <a:rPr lang="en-US" altLang="en-US" dirty="0" smtClean="0"/>
              <a:t>Systems Analysis and Design in a Changing World, 7th Edition - Online Chapter A                                        ©2016. Cengage Learning. All rights reserved.</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04800" y="89911"/>
            <a:ext cx="7696200" cy="944562"/>
          </a:xfrm>
        </p:spPr>
        <p:txBody>
          <a:bodyPr/>
          <a:lstStyle/>
          <a:p>
            <a:r>
              <a:rPr lang="en-US" altLang="en-US" sz="4000" dirty="0"/>
              <a:t>Systems Concepts</a:t>
            </a:r>
            <a:endParaRPr lang="en-US" altLang="en-US" sz="3200" dirty="0"/>
          </a:p>
        </p:txBody>
      </p:sp>
      <p:sp>
        <p:nvSpPr>
          <p:cNvPr id="510979" name="Rectangle 3"/>
          <p:cNvSpPr>
            <a:spLocks noGrp="1" noChangeArrowheads="1"/>
          </p:cNvSpPr>
          <p:nvPr>
            <p:ph idx="1"/>
          </p:nvPr>
        </p:nvSpPr>
        <p:spPr>
          <a:xfrm>
            <a:off x="304800" y="914400"/>
            <a:ext cx="8610600" cy="4690515"/>
          </a:xfrm>
        </p:spPr>
        <p:txBody>
          <a:bodyPr/>
          <a:lstStyle/>
          <a:p>
            <a:pPr>
              <a:lnSpc>
                <a:spcPct val="90000"/>
              </a:lnSpc>
            </a:pPr>
            <a:r>
              <a:rPr lang="en-US" altLang="en-US" sz="2400" dirty="0"/>
              <a:t>System</a:t>
            </a:r>
            <a:r>
              <a:rPr lang="en-US" altLang="en-US" sz="2400" b="1" dirty="0"/>
              <a:t> – </a:t>
            </a:r>
            <a:r>
              <a:rPr lang="en-US" altLang="en-US" sz="2400" dirty="0"/>
              <a:t>a collection of interrelated components that function together to achieve some outcome</a:t>
            </a:r>
          </a:p>
          <a:p>
            <a:pPr>
              <a:lnSpc>
                <a:spcPct val="90000"/>
              </a:lnSpc>
            </a:pPr>
            <a:r>
              <a:rPr lang="en-US" altLang="en-US" sz="2400" dirty="0"/>
              <a:t>Information system</a:t>
            </a:r>
            <a:r>
              <a:rPr lang="en-US" altLang="en-US" sz="2400" b="1" dirty="0"/>
              <a:t> – </a:t>
            </a:r>
            <a:r>
              <a:rPr lang="en-US" altLang="en-US" sz="2400" dirty="0"/>
              <a:t>a collection of interrelated components that collect, process, store, and provide as output the information needed to complete business tasks</a:t>
            </a:r>
          </a:p>
          <a:p>
            <a:pPr>
              <a:lnSpc>
                <a:spcPct val="90000"/>
              </a:lnSpc>
            </a:pPr>
            <a:r>
              <a:rPr lang="en-US" altLang="en-US" sz="2400" dirty="0"/>
              <a:t>Subsystem</a:t>
            </a:r>
            <a:r>
              <a:rPr lang="en-US" altLang="en-US" sz="2400" b="1" dirty="0"/>
              <a:t> – </a:t>
            </a:r>
            <a:r>
              <a:rPr lang="en-US" altLang="en-US" sz="2400" dirty="0"/>
              <a:t>a system that is part of a larger system</a:t>
            </a:r>
          </a:p>
          <a:p>
            <a:pPr>
              <a:lnSpc>
                <a:spcPct val="90000"/>
              </a:lnSpc>
            </a:pPr>
            <a:r>
              <a:rPr lang="en-US" altLang="en-US" sz="2400" dirty="0"/>
              <a:t>Functional decomposition</a:t>
            </a:r>
            <a:r>
              <a:rPr lang="en-US" altLang="en-US" sz="2400" b="1" dirty="0"/>
              <a:t> </a:t>
            </a:r>
            <a:r>
              <a:rPr lang="en-US" altLang="en-US" sz="2400" b="1" dirty="0" smtClean="0"/>
              <a:t>– </a:t>
            </a:r>
            <a:r>
              <a:rPr lang="en-US" altLang="en-US" sz="2400" dirty="0" smtClean="0"/>
              <a:t>dividing </a:t>
            </a:r>
            <a:r>
              <a:rPr lang="en-US" altLang="en-US" sz="2400" dirty="0"/>
              <a:t>a system into components based on subsystems that are further divided into smaller subsystems</a:t>
            </a:r>
          </a:p>
          <a:p>
            <a:pPr>
              <a:lnSpc>
                <a:spcPct val="90000"/>
              </a:lnSpc>
            </a:pPr>
            <a:r>
              <a:rPr lang="en-US" altLang="en-US" sz="2400" dirty="0"/>
              <a:t>System boundary</a:t>
            </a:r>
            <a:r>
              <a:rPr lang="en-US" altLang="en-US" sz="2400" b="1" dirty="0"/>
              <a:t> – </a:t>
            </a:r>
            <a:r>
              <a:rPr lang="en-US" altLang="en-US" sz="2400" dirty="0"/>
              <a:t>the separation between a system and its environment that inputs and outputs must cross</a:t>
            </a:r>
          </a:p>
          <a:p>
            <a:pPr>
              <a:lnSpc>
                <a:spcPct val="90000"/>
              </a:lnSpc>
            </a:pPr>
            <a:r>
              <a:rPr lang="en-US" altLang="en-US" sz="2400" dirty="0"/>
              <a:t>Automation boundary</a:t>
            </a:r>
            <a:r>
              <a:rPr lang="en-US" altLang="en-US" sz="2400" b="1" dirty="0"/>
              <a:t> – </a:t>
            </a:r>
            <a:r>
              <a:rPr lang="en-US" altLang="en-US" sz="2400" dirty="0"/>
              <a:t>the separation between the automated part of a system and the manual part of a system</a:t>
            </a:r>
          </a:p>
        </p:txBody>
      </p:sp>
      <p:sp>
        <p:nvSpPr>
          <p:cNvPr id="4" name="Footer Placeholder 4"/>
          <p:cNvSpPr>
            <a:spLocks noGrp="1"/>
          </p:cNvSpPr>
          <p:nvPr>
            <p:ph type="ftr" sz="quarter" idx="4294967295"/>
          </p:nvPr>
        </p:nvSpPr>
        <p:spPr>
          <a:xfrm>
            <a:off x="2308" y="6248400"/>
            <a:ext cx="5865091"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Systems and Subsystems</a:t>
            </a:r>
            <a:endParaRPr lang="en-US" dirty="0"/>
          </a:p>
        </p:txBody>
      </p:sp>
      <p:pic>
        <p:nvPicPr>
          <p:cNvPr id="6" name="Picture 5"/>
          <p:cNvPicPr>
            <a:picLocks noChangeAspect="1"/>
          </p:cNvPicPr>
          <p:nvPr/>
        </p:nvPicPr>
        <p:blipFill>
          <a:blip r:embed="rId3"/>
          <a:stretch>
            <a:fillRect/>
          </a:stretch>
        </p:blipFill>
        <p:spPr>
          <a:xfrm>
            <a:off x="1102917" y="1219625"/>
            <a:ext cx="6517083" cy="4723975"/>
          </a:xfrm>
          <a:prstGeom prst="rect">
            <a:avLst/>
          </a:prstGeom>
        </p:spPr>
      </p:pic>
      <p:sp>
        <p:nvSpPr>
          <p:cNvPr id="7" name="Footer Placeholder 4"/>
          <p:cNvSpPr txBox="1">
            <a:spLocks/>
          </p:cNvSpPr>
          <p:nvPr/>
        </p:nvSpPr>
        <p:spPr>
          <a:xfrm>
            <a:off x="2308" y="6324600"/>
            <a:ext cx="5865091" cy="381000"/>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smtClean="0"/>
              <a:t>Systems Analysis and Design in a Changing World, 7th Edition - Online Chapter </a:t>
            </a:r>
            <a:r>
              <a:rPr lang="en-US" altLang="en-US" dirty="0" smtClean="0"/>
              <a:t>A</a:t>
            </a:r>
          </a:p>
          <a:p>
            <a:r>
              <a:rPr lang="en-US" dirty="0"/>
              <a:t>©2016. Cengage Learning. All rights reserved.</a:t>
            </a:r>
          </a:p>
          <a:p>
            <a:endParaRPr lang="en-US" altLang="en-US" dirty="0"/>
          </a:p>
        </p:txBody>
      </p:sp>
      <p:sp>
        <p:nvSpPr>
          <p:cNvPr id="8" name="Slide Number Placeholder 5"/>
          <p:cNvSpPr txBox="1">
            <a:spLocks/>
          </p:cNvSpPr>
          <p:nvPr/>
        </p:nvSpPr>
        <p:spPr>
          <a:xfrm>
            <a:off x="8001000" y="6248400"/>
            <a:ext cx="1143000" cy="457200"/>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F851C4E4-A54B-451C-B899-94B2D093FD90}" type="slidenum">
              <a:rPr lang="en-US" altLang="en-US" smtClean="0"/>
              <a:pPr/>
              <a:t>11</a:t>
            </a:fld>
            <a:endParaRPr lang="en-US" altLang="en-US" dirty="0"/>
          </a:p>
        </p:txBody>
      </p:sp>
    </p:spTree>
    <p:extLst>
      <p:ext uri="{BB962C8B-B14F-4D97-AF65-F5344CB8AC3E}">
        <p14:creationId xmlns:p14="http://schemas.microsoft.com/office/powerpoint/2010/main" val="27898967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Components</a:t>
            </a:r>
            <a:endParaRPr lang="en-US" dirty="0"/>
          </a:p>
        </p:txBody>
      </p:sp>
      <p:sp>
        <p:nvSpPr>
          <p:cNvPr id="4" name="Footer Placeholder 4"/>
          <p:cNvSpPr txBox="1">
            <a:spLocks/>
          </p:cNvSpPr>
          <p:nvPr/>
        </p:nvSpPr>
        <p:spPr>
          <a:xfrm>
            <a:off x="2308" y="6324600"/>
            <a:ext cx="5865091" cy="381000"/>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smtClean="0"/>
              <a:t>Systems Analysis and Design in a Changing World, 7th Edition - Online Chapter </a:t>
            </a:r>
            <a:r>
              <a:rPr lang="en-US" altLang="en-US" dirty="0" smtClean="0"/>
              <a:t>A</a:t>
            </a:r>
          </a:p>
          <a:p>
            <a:r>
              <a:rPr lang="en-US" dirty="0"/>
              <a:t>©2016. Cengage Learning. All rights reserved.</a:t>
            </a:r>
          </a:p>
          <a:p>
            <a:endParaRPr lang="en-US" altLang="en-US" dirty="0"/>
          </a:p>
        </p:txBody>
      </p:sp>
      <p:sp>
        <p:nvSpPr>
          <p:cNvPr id="5" name="Slide Number Placeholder 5"/>
          <p:cNvSpPr txBox="1">
            <a:spLocks/>
          </p:cNvSpPr>
          <p:nvPr/>
        </p:nvSpPr>
        <p:spPr>
          <a:xfrm>
            <a:off x="8001000" y="6248400"/>
            <a:ext cx="1143000" cy="457200"/>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F851C4E4-A54B-451C-B899-94B2D093FD90}" type="slidenum">
              <a:rPr lang="en-US" altLang="en-US" smtClean="0"/>
              <a:pPr/>
              <a:t>12</a:t>
            </a:fld>
            <a:endParaRPr lang="en-US" altLang="en-US" dirty="0"/>
          </a:p>
        </p:txBody>
      </p:sp>
      <p:pic>
        <p:nvPicPr>
          <p:cNvPr id="6" name="Picture 5"/>
          <p:cNvPicPr>
            <a:picLocks noChangeAspect="1"/>
          </p:cNvPicPr>
          <p:nvPr/>
        </p:nvPicPr>
        <p:blipFill>
          <a:blip r:embed="rId3"/>
          <a:stretch>
            <a:fillRect/>
          </a:stretch>
        </p:blipFill>
        <p:spPr>
          <a:xfrm>
            <a:off x="1143000" y="1143000"/>
            <a:ext cx="6705599" cy="4678325"/>
          </a:xfrm>
          <a:prstGeom prst="rect">
            <a:avLst/>
          </a:prstGeom>
        </p:spPr>
      </p:pic>
    </p:spTree>
    <p:extLst>
      <p:ext uri="{BB962C8B-B14F-4D97-AF65-F5344CB8AC3E}">
        <p14:creationId xmlns:p14="http://schemas.microsoft.com/office/powerpoint/2010/main" val="9850615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304800" y="122238"/>
            <a:ext cx="7696200" cy="609398"/>
          </a:xfrm>
        </p:spPr>
        <p:txBody>
          <a:bodyPr/>
          <a:lstStyle/>
          <a:p>
            <a:r>
              <a:rPr lang="en-US" altLang="en-US" dirty="0"/>
              <a:t>Systems Concepts</a:t>
            </a:r>
          </a:p>
        </p:txBody>
      </p:sp>
      <p:sp>
        <p:nvSpPr>
          <p:cNvPr id="4"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pic>
        <p:nvPicPr>
          <p:cNvPr id="6133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034473"/>
            <a:ext cx="7159625"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 y="122238"/>
            <a:ext cx="7696200" cy="609398"/>
          </a:xfrm>
        </p:spPr>
        <p:txBody>
          <a:bodyPr/>
          <a:lstStyle/>
          <a:p>
            <a:r>
              <a:rPr lang="en-US" altLang="en-US" dirty="0"/>
              <a:t>Types of Information Systems</a:t>
            </a:r>
          </a:p>
        </p:txBody>
      </p:sp>
      <p:sp>
        <p:nvSpPr>
          <p:cNvPr id="575491" name="Rectangle 3"/>
          <p:cNvSpPr>
            <a:spLocks noGrp="1" noChangeArrowheads="1"/>
          </p:cNvSpPr>
          <p:nvPr>
            <p:ph idx="1"/>
          </p:nvPr>
        </p:nvSpPr>
        <p:spPr>
          <a:xfrm>
            <a:off x="304800" y="1219200"/>
            <a:ext cx="8610600" cy="4953000"/>
          </a:xfrm>
        </p:spPr>
        <p:txBody>
          <a:bodyPr/>
          <a:lstStyle/>
          <a:p>
            <a:pPr>
              <a:lnSpc>
                <a:spcPct val="90000"/>
              </a:lnSpc>
            </a:pPr>
            <a:r>
              <a:rPr lang="en-US" altLang="en-US" sz="2400"/>
              <a:t>Customer relationship management (CRM) system</a:t>
            </a:r>
            <a:r>
              <a:rPr lang="en-US" altLang="en-US" sz="2400" b="1"/>
              <a:t> – </a:t>
            </a:r>
            <a:r>
              <a:rPr lang="en-US" altLang="en-US" sz="2400"/>
              <a:t>a system that supports marketing, sales, and service operations involving direct and indirect customer interaction</a:t>
            </a:r>
          </a:p>
          <a:p>
            <a:pPr>
              <a:lnSpc>
                <a:spcPct val="90000"/>
              </a:lnSpc>
            </a:pPr>
            <a:r>
              <a:rPr lang="en-US" altLang="en-US" sz="2400"/>
              <a:t>Supply chain management (SCM) system</a:t>
            </a:r>
            <a:r>
              <a:rPr lang="en-US" altLang="en-US" sz="2400" b="1"/>
              <a:t> – </a:t>
            </a:r>
            <a:r>
              <a:rPr lang="en-US" altLang="en-US" sz="2400"/>
              <a:t>a system that seamlessly integrates product development, product acquisition, manufacturing, and inventory management</a:t>
            </a:r>
          </a:p>
          <a:p>
            <a:pPr>
              <a:lnSpc>
                <a:spcPct val="90000"/>
              </a:lnSpc>
            </a:pPr>
            <a:r>
              <a:rPr lang="en-US" altLang="en-US" sz="2400"/>
              <a:t>Accounting and financial management (AFM) system</a:t>
            </a:r>
            <a:r>
              <a:rPr lang="en-US" altLang="en-US" sz="2400" b="1"/>
              <a:t> – </a:t>
            </a:r>
            <a:r>
              <a:rPr lang="en-US" altLang="en-US" sz="2400"/>
              <a:t>a system that records accounting information needed to produce financial statements and other reports used by investors and creditors</a:t>
            </a:r>
          </a:p>
          <a:p>
            <a:pPr>
              <a:lnSpc>
                <a:spcPct val="90000"/>
              </a:lnSpc>
            </a:pPr>
            <a:r>
              <a:rPr lang="en-US" altLang="en-US" sz="2400"/>
              <a:t>Human resource management (HRM) system</a:t>
            </a:r>
            <a:r>
              <a:rPr lang="en-US" altLang="en-US" sz="2400" b="1"/>
              <a:t> – </a:t>
            </a:r>
            <a:r>
              <a:rPr lang="en-US" altLang="en-US" sz="2400"/>
              <a:t>a system that supports such employee-related tasks as payroll, benefits, hiring, and training</a:t>
            </a:r>
          </a:p>
        </p:txBody>
      </p:sp>
      <p:sp>
        <p:nvSpPr>
          <p:cNvPr id="4"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304800" y="122238"/>
            <a:ext cx="7696200" cy="609398"/>
          </a:xfrm>
        </p:spPr>
        <p:txBody>
          <a:bodyPr/>
          <a:lstStyle/>
          <a:p>
            <a:r>
              <a:rPr lang="en-US" altLang="en-US" dirty="0"/>
              <a:t>Types of Information Systems</a:t>
            </a:r>
          </a:p>
        </p:txBody>
      </p:sp>
      <p:sp>
        <p:nvSpPr>
          <p:cNvPr id="614403" name="Rectangle 3"/>
          <p:cNvSpPr>
            <a:spLocks noGrp="1" noChangeArrowheads="1"/>
          </p:cNvSpPr>
          <p:nvPr>
            <p:ph idx="1"/>
          </p:nvPr>
        </p:nvSpPr>
        <p:spPr>
          <a:xfrm>
            <a:off x="304800" y="1219200"/>
            <a:ext cx="8610600" cy="4953000"/>
          </a:xfrm>
        </p:spPr>
        <p:txBody>
          <a:bodyPr/>
          <a:lstStyle/>
          <a:p>
            <a:pPr>
              <a:lnSpc>
                <a:spcPct val="80000"/>
              </a:lnSpc>
            </a:pPr>
            <a:r>
              <a:rPr lang="en-US" altLang="en-US" sz="2400"/>
              <a:t>Manufacturing management system</a:t>
            </a:r>
            <a:r>
              <a:rPr lang="en-US" altLang="en-US" sz="2400" b="1"/>
              <a:t> – </a:t>
            </a:r>
            <a:r>
              <a:rPr lang="en-US" altLang="en-US" sz="2400"/>
              <a:t>a system that controls internal production processes that turn raw materials into finished goods</a:t>
            </a:r>
          </a:p>
          <a:p>
            <a:pPr>
              <a:lnSpc>
                <a:spcPct val="80000"/>
              </a:lnSpc>
            </a:pPr>
            <a:r>
              <a:rPr lang="en-US" altLang="en-US" sz="2400"/>
              <a:t>Knowledge management system (KMS)</a:t>
            </a:r>
            <a:r>
              <a:rPr lang="en-US" altLang="en-US" sz="2400" b="1"/>
              <a:t> – </a:t>
            </a:r>
            <a:r>
              <a:rPr lang="en-US" altLang="en-US" sz="2400"/>
              <a:t>a system that supports the storage of and access to documents from all parts of the organization</a:t>
            </a:r>
          </a:p>
          <a:p>
            <a:pPr>
              <a:lnSpc>
                <a:spcPct val="80000"/>
              </a:lnSpc>
            </a:pPr>
            <a:r>
              <a:rPr lang="en-US" altLang="en-US" sz="2400"/>
              <a:t>Collaboration support system (CSS)</a:t>
            </a:r>
            <a:r>
              <a:rPr lang="en-US" altLang="en-US" sz="2400" b="1"/>
              <a:t> – </a:t>
            </a:r>
            <a:r>
              <a:rPr lang="en-US" altLang="en-US" sz="2400"/>
              <a:t>a system that enables geographically distributed personnel to collaborate on projects and tasks</a:t>
            </a:r>
          </a:p>
          <a:p>
            <a:pPr>
              <a:lnSpc>
                <a:spcPct val="80000"/>
              </a:lnSpc>
            </a:pPr>
            <a:r>
              <a:rPr lang="en-US" altLang="en-US" sz="2400"/>
              <a:t>Business intelligence system</a:t>
            </a:r>
            <a:r>
              <a:rPr lang="en-US" altLang="en-US" sz="2400" b="1"/>
              <a:t> – </a:t>
            </a:r>
            <a:r>
              <a:rPr lang="en-US" altLang="en-US" sz="2400"/>
              <a:t>a system that supports strategic planning and executive decision making</a:t>
            </a:r>
          </a:p>
          <a:p>
            <a:pPr>
              <a:lnSpc>
                <a:spcPct val="80000"/>
              </a:lnSpc>
            </a:pPr>
            <a:r>
              <a:rPr lang="en-US" altLang="en-US" sz="2400"/>
              <a:t>Enterprise resource planning (ERP)</a:t>
            </a:r>
            <a:r>
              <a:rPr lang="en-US" altLang="en-US" sz="2400" b="1"/>
              <a:t> – </a:t>
            </a:r>
            <a:r>
              <a:rPr lang="en-US" altLang="en-US" sz="2400"/>
              <a:t>a process in which an organization commits to using an integrated set of software packages for key information systems</a:t>
            </a:r>
          </a:p>
        </p:txBody>
      </p:sp>
      <p:sp>
        <p:nvSpPr>
          <p:cNvPr id="4" name="Footer Placeholder 4"/>
          <p:cNvSpPr>
            <a:spLocks noGrp="1"/>
          </p:cNvSpPr>
          <p:nvPr>
            <p:ph type="ftr" sz="quarter" idx="4294967295"/>
          </p:nvPr>
        </p:nvSpPr>
        <p:spPr>
          <a:xfrm>
            <a:off x="0" y="6248400"/>
            <a:ext cx="57912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152400" y="838200"/>
            <a:ext cx="2209800" cy="1495794"/>
          </a:xfrm>
        </p:spPr>
        <p:txBody>
          <a:bodyPr/>
          <a:lstStyle/>
          <a:p>
            <a:r>
              <a:rPr lang="en-US" altLang="en-US" sz="3600" dirty="0"/>
              <a:t>Types of Information Systems</a:t>
            </a:r>
          </a:p>
        </p:txBody>
      </p:sp>
      <p:sp>
        <p:nvSpPr>
          <p:cNvPr id="4" name="Footer Placeholder 4"/>
          <p:cNvSpPr>
            <a:spLocks noGrp="1"/>
          </p:cNvSpPr>
          <p:nvPr>
            <p:ph type="ftr" sz="quarter" idx="4294967295"/>
          </p:nvPr>
        </p:nvSpPr>
        <p:spPr>
          <a:xfrm>
            <a:off x="0" y="6248400"/>
            <a:ext cx="57912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pic>
        <p:nvPicPr>
          <p:cNvPr id="6154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
            <a:ext cx="6499225" cy="561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304800" y="122238"/>
            <a:ext cx="7696200" cy="997196"/>
          </a:xfrm>
        </p:spPr>
        <p:txBody>
          <a:bodyPr/>
          <a:lstStyle/>
          <a:p>
            <a:r>
              <a:rPr lang="en-US" altLang="en-US" dirty="0"/>
              <a:t>Knowledge and Skills</a:t>
            </a:r>
            <a:r>
              <a:rPr lang="en-US" altLang="en-US" sz="3600" dirty="0"/>
              <a:t/>
            </a:r>
            <a:br>
              <a:rPr lang="en-US" altLang="en-US" sz="3600" dirty="0"/>
            </a:br>
            <a:r>
              <a:rPr lang="en-US" altLang="en-US" sz="2800" dirty="0"/>
              <a:t>Required of a systems analyst</a:t>
            </a:r>
          </a:p>
        </p:txBody>
      </p:sp>
      <p:sp>
        <p:nvSpPr>
          <p:cNvPr id="4" name="Footer Placeholder 4"/>
          <p:cNvSpPr>
            <a:spLocks noGrp="1"/>
          </p:cNvSpPr>
          <p:nvPr>
            <p:ph type="ftr" sz="quarter" idx="4294967295"/>
          </p:nvPr>
        </p:nvSpPr>
        <p:spPr>
          <a:xfrm>
            <a:off x="0" y="6248400"/>
            <a:ext cx="57912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pic>
        <p:nvPicPr>
          <p:cNvPr id="2" name="Picture 1"/>
          <p:cNvPicPr>
            <a:picLocks noChangeAspect="1"/>
          </p:cNvPicPr>
          <p:nvPr/>
        </p:nvPicPr>
        <p:blipFill>
          <a:blip r:embed="rId2"/>
          <a:stretch>
            <a:fillRect/>
          </a:stretch>
        </p:blipFill>
        <p:spPr>
          <a:xfrm>
            <a:off x="762000" y="1219200"/>
            <a:ext cx="7429585" cy="457200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304800" y="122238"/>
            <a:ext cx="7696200" cy="1052596"/>
          </a:xfrm>
        </p:spPr>
        <p:txBody>
          <a:bodyPr/>
          <a:lstStyle/>
          <a:p>
            <a:r>
              <a:rPr lang="en-US" altLang="en-US" dirty="0"/>
              <a:t>Knowledge and Skills</a:t>
            </a:r>
            <a:r>
              <a:rPr lang="en-US" altLang="en-US" sz="4000" dirty="0"/>
              <a:t/>
            </a:r>
            <a:br>
              <a:rPr lang="en-US" altLang="en-US" sz="4000" dirty="0"/>
            </a:br>
            <a:r>
              <a:rPr lang="en-US" altLang="en-US" sz="3200" dirty="0"/>
              <a:t>Tools and techniques</a:t>
            </a:r>
          </a:p>
        </p:txBody>
      </p:sp>
      <p:sp>
        <p:nvSpPr>
          <p:cNvPr id="617475" name="Rectangle 3"/>
          <p:cNvSpPr>
            <a:spLocks noGrp="1" noChangeArrowheads="1"/>
          </p:cNvSpPr>
          <p:nvPr>
            <p:ph idx="1"/>
          </p:nvPr>
        </p:nvSpPr>
        <p:spPr>
          <a:xfrm>
            <a:off x="304800" y="1600200"/>
            <a:ext cx="8610600" cy="4572000"/>
          </a:xfrm>
        </p:spPr>
        <p:txBody>
          <a:bodyPr/>
          <a:lstStyle/>
          <a:p>
            <a:pPr>
              <a:lnSpc>
                <a:spcPct val="90000"/>
              </a:lnSpc>
            </a:pPr>
            <a:r>
              <a:rPr lang="en-US" altLang="en-US" sz="2600" dirty="0"/>
              <a:t>Tools</a:t>
            </a:r>
            <a:r>
              <a:rPr lang="en-US" altLang="en-US" sz="2600" b="1" dirty="0"/>
              <a:t> – </a:t>
            </a:r>
            <a:r>
              <a:rPr lang="en-US" altLang="en-US" sz="2600" dirty="0"/>
              <a:t>a software application that assists developers in creating models or other components required for a project</a:t>
            </a:r>
          </a:p>
          <a:p>
            <a:pPr>
              <a:lnSpc>
                <a:spcPct val="90000"/>
              </a:lnSpc>
            </a:pPr>
            <a:r>
              <a:rPr lang="en-US" altLang="en-US" sz="2600" dirty="0"/>
              <a:t>Techniques</a:t>
            </a:r>
            <a:r>
              <a:rPr lang="en-US" altLang="en-US" sz="2600" b="1" dirty="0"/>
              <a:t> –</a:t>
            </a:r>
            <a:r>
              <a:rPr lang="en-US" altLang="en-US" sz="2600" dirty="0"/>
              <a:t>strategies for completing specific system development activities</a:t>
            </a:r>
          </a:p>
          <a:p>
            <a:pPr lvl="1">
              <a:lnSpc>
                <a:spcPct val="90000"/>
              </a:lnSpc>
            </a:pPr>
            <a:r>
              <a:rPr lang="en-US" altLang="en-US" sz="2000" dirty="0"/>
              <a:t>Project planning techniques</a:t>
            </a:r>
          </a:p>
          <a:p>
            <a:pPr lvl="1">
              <a:lnSpc>
                <a:spcPct val="90000"/>
              </a:lnSpc>
            </a:pPr>
            <a:r>
              <a:rPr lang="en-US" altLang="en-US" sz="2000" dirty="0"/>
              <a:t>Cost/benefit analysis techniques</a:t>
            </a:r>
          </a:p>
          <a:p>
            <a:pPr lvl="1">
              <a:lnSpc>
                <a:spcPct val="90000"/>
              </a:lnSpc>
            </a:pPr>
            <a:r>
              <a:rPr lang="en-US" altLang="en-US" sz="2000" dirty="0"/>
              <a:t>Interviewing techniques</a:t>
            </a:r>
          </a:p>
          <a:p>
            <a:pPr lvl="1">
              <a:lnSpc>
                <a:spcPct val="90000"/>
              </a:lnSpc>
            </a:pPr>
            <a:r>
              <a:rPr lang="en-US" altLang="en-US" sz="2000" dirty="0"/>
              <a:t>Requirements modeling techniques</a:t>
            </a:r>
          </a:p>
          <a:p>
            <a:pPr lvl="1">
              <a:lnSpc>
                <a:spcPct val="90000"/>
              </a:lnSpc>
            </a:pPr>
            <a:r>
              <a:rPr lang="en-US" altLang="en-US" sz="2000" dirty="0"/>
              <a:t>Architectural design techniques</a:t>
            </a:r>
          </a:p>
          <a:p>
            <a:pPr lvl="1">
              <a:lnSpc>
                <a:spcPct val="90000"/>
              </a:lnSpc>
            </a:pPr>
            <a:r>
              <a:rPr lang="en-US" altLang="en-US" sz="2000" dirty="0"/>
              <a:t>Network configuration techniques</a:t>
            </a:r>
          </a:p>
          <a:p>
            <a:pPr lvl="1">
              <a:lnSpc>
                <a:spcPct val="90000"/>
              </a:lnSpc>
            </a:pPr>
            <a:r>
              <a:rPr lang="en-US" altLang="en-US" sz="2000" dirty="0"/>
              <a:t>Database design techniques</a:t>
            </a:r>
          </a:p>
        </p:txBody>
      </p:sp>
      <p:sp>
        <p:nvSpPr>
          <p:cNvPr id="4" name="Footer Placeholder 4"/>
          <p:cNvSpPr>
            <a:spLocks noGrp="1"/>
          </p:cNvSpPr>
          <p:nvPr>
            <p:ph type="ftr" sz="quarter" idx="4294967295"/>
          </p:nvPr>
        </p:nvSpPr>
        <p:spPr>
          <a:xfrm>
            <a:off x="0" y="6248400"/>
            <a:ext cx="57912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304800" y="122238"/>
            <a:ext cx="7696200" cy="609398"/>
          </a:xfrm>
        </p:spPr>
        <p:txBody>
          <a:bodyPr/>
          <a:lstStyle/>
          <a:p>
            <a:r>
              <a:rPr lang="en-US" altLang="en-US" dirty="0"/>
              <a:t>Technical Knowledge and Skills</a:t>
            </a:r>
          </a:p>
        </p:txBody>
      </p:sp>
      <p:sp>
        <p:nvSpPr>
          <p:cNvPr id="618499" name="Rectangle 3"/>
          <p:cNvSpPr>
            <a:spLocks noGrp="1" noChangeArrowheads="1"/>
          </p:cNvSpPr>
          <p:nvPr>
            <p:ph idx="1"/>
          </p:nvPr>
        </p:nvSpPr>
        <p:spPr>
          <a:xfrm>
            <a:off x="304800" y="1447800"/>
            <a:ext cx="8610600" cy="4038600"/>
          </a:xfrm>
        </p:spPr>
        <p:txBody>
          <a:bodyPr/>
          <a:lstStyle/>
          <a:p>
            <a:pPr>
              <a:lnSpc>
                <a:spcPct val="90000"/>
              </a:lnSpc>
            </a:pPr>
            <a:r>
              <a:rPr lang="en-US" altLang="en-US" sz="2600" dirty="0"/>
              <a:t>Computers and how they work</a:t>
            </a:r>
          </a:p>
          <a:p>
            <a:pPr>
              <a:lnSpc>
                <a:spcPct val="90000"/>
              </a:lnSpc>
            </a:pPr>
            <a:r>
              <a:rPr lang="en-US" altLang="en-US" sz="2600" dirty="0"/>
              <a:t>File, database, and storage hardware and software</a:t>
            </a:r>
          </a:p>
          <a:p>
            <a:pPr>
              <a:lnSpc>
                <a:spcPct val="90000"/>
              </a:lnSpc>
            </a:pPr>
            <a:r>
              <a:rPr lang="en-US" altLang="en-US" sz="2600" dirty="0"/>
              <a:t>Input and output hardware and software</a:t>
            </a:r>
          </a:p>
          <a:p>
            <a:pPr>
              <a:lnSpc>
                <a:spcPct val="90000"/>
              </a:lnSpc>
            </a:pPr>
            <a:r>
              <a:rPr lang="en-US" altLang="en-US" sz="2600" dirty="0"/>
              <a:t>Computer networks and protocols</a:t>
            </a:r>
          </a:p>
          <a:p>
            <a:pPr>
              <a:lnSpc>
                <a:spcPct val="90000"/>
              </a:lnSpc>
            </a:pPr>
            <a:r>
              <a:rPr lang="en-US" altLang="en-US" sz="2600" dirty="0"/>
              <a:t>Programming languages, operating systems, and utilities</a:t>
            </a:r>
          </a:p>
          <a:p>
            <a:pPr>
              <a:lnSpc>
                <a:spcPct val="90000"/>
              </a:lnSpc>
            </a:pPr>
            <a:r>
              <a:rPr lang="en-US" altLang="en-US" sz="2600" dirty="0"/>
              <a:t>Communication and collaboration technology such as digital telephones, videoconferencing, and Web-based document management systems</a:t>
            </a:r>
          </a:p>
        </p:txBody>
      </p:sp>
      <p:sp>
        <p:nvSpPr>
          <p:cNvPr id="4" name="Footer Placeholder 4"/>
          <p:cNvSpPr>
            <a:spLocks noGrp="1"/>
          </p:cNvSpPr>
          <p:nvPr>
            <p:ph type="ftr" sz="quarter" idx="4294967295"/>
          </p:nvPr>
        </p:nvSpPr>
        <p:spPr>
          <a:xfrm>
            <a:off x="0" y="6248400"/>
            <a:ext cx="60960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685800" y="609600"/>
            <a:ext cx="6411913" cy="1143000"/>
          </a:xfrm>
        </p:spPr>
        <p:txBody>
          <a:bodyPr/>
          <a:lstStyle/>
          <a:p>
            <a:pPr algn="l"/>
            <a:r>
              <a:rPr lang="en-US" altLang="en-US" sz="4000" dirty="0"/>
              <a:t>The Role of the Systems Analyst</a:t>
            </a:r>
          </a:p>
        </p:txBody>
      </p:sp>
      <p:sp>
        <p:nvSpPr>
          <p:cNvPr id="67587" name="Rectangle 3"/>
          <p:cNvSpPr>
            <a:spLocks noGrp="1" noChangeArrowheads="1"/>
          </p:cNvSpPr>
          <p:nvPr>
            <p:ph type="subTitle" idx="1"/>
          </p:nvPr>
        </p:nvSpPr>
        <p:spPr>
          <a:xfrm>
            <a:off x="1970088" y="3656013"/>
            <a:ext cx="3668712" cy="1522412"/>
          </a:xfrm>
        </p:spPr>
        <p:txBody>
          <a:bodyPr/>
          <a:lstStyle/>
          <a:p>
            <a:pPr>
              <a:lnSpc>
                <a:spcPct val="80000"/>
              </a:lnSpc>
            </a:pPr>
            <a:r>
              <a:rPr lang="en-US" altLang="en-US" sz="2400" dirty="0"/>
              <a:t>Systems Analysis and Design in a Changing World </a:t>
            </a:r>
            <a:r>
              <a:rPr lang="en-US" altLang="en-US" sz="2400" dirty="0" smtClean="0"/>
              <a:t>7</a:t>
            </a:r>
            <a:r>
              <a:rPr lang="en-US" altLang="en-US" sz="2400" baseline="30000" dirty="0" smtClean="0"/>
              <a:t>th</a:t>
            </a:r>
            <a:r>
              <a:rPr lang="en-US" altLang="en-US" sz="2400" dirty="0" smtClean="0"/>
              <a:t> </a:t>
            </a:r>
            <a:r>
              <a:rPr lang="en-US" altLang="en-US" sz="2400" dirty="0"/>
              <a:t>Ed</a:t>
            </a:r>
          </a:p>
          <a:p>
            <a:pPr>
              <a:lnSpc>
                <a:spcPct val="80000"/>
              </a:lnSpc>
            </a:pPr>
            <a:endParaRPr lang="en-US" altLang="en-US" sz="2400" dirty="0"/>
          </a:p>
          <a:p>
            <a:pPr>
              <a:lnSpc>
                <a:spcPct val="80000"/>
              </a:lnSpc>
            </a:pPr>
            <a:r>
              <a:rPr lang="en-US" altLang="en-US" sz="2400" dirty="0" err="1"/>
              <a:t>Satzinger</a:t>
            </a:r>
            <a:r>
              <a:rPr lang="en-US" altLang="en-US" sz="2400" dirty="0"/>
              <a:t>, Jackson &amp; </a:t>
            </a:r>
            <a:r>
              <a:rPr lang="en-US" altLang="en-US" sz="2400" dirty="0" err="1"/>
              <a:t>Burd</a:t>
            </a:r>
            <a:endParaRPr lang="en-US" altLang="en-US" sz="2400" dirty="0"/>
          </a:p>
        </p:txBody>
      </p:sp>
      <p:sp>
        <p:nvSpPr>
          <p:cNvPr id="67588" name="Rectangle 4"/>
          <p:cNvSpPr>
            <a:spLocks noChangeArrowheads="1"/>
          </p:cNvSpPr>
          <p:nvPr/>
        </p:nvSpPr>
        <p:spPr bwMode="auto">
          <a:xfrm>
            <a:off x="381000" y="1828800"/>
            <a:ext cx="6781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a:defRPr sz="3200" b="1">
                <a:solidFill>
                  <a:schemeClr val="tx2"/>
                </a:solidFill>
                <a:latin typeface="Arial" panose="020B0604020202020204" pitchFamily="34" charset="0"/>
                <a:cs typeface="Arial" panose="020B0604020202020204" pitchFamily="34" charset="0"/>
              </a:defRPr>
            </a:lvl1pPr>
            <a:lvl2pPr algn="r">
              <a:defRPr sz="3200" b="1">
                <a:solidFill>
                  <a:schemeClr val="tx2"/>
                </a:solidFill>
                <a:latin typeface="Arial" panose="020B0604020202020204" pitchFamily="34" charset="0"/>
                <a:cs typeface="Arial" panose="020B0604020202020204" pitchFamily="34" charset="0"/>
              </a:defRPr>
            </a:lvl2pPr>
            <a:lvl3pPr algn="r">
              <a:defRPr sz="3200" b="1">
                <a:solidFill>
                  <a:schemeClr val="tx2"/>
                </a:solidFill>
                <a:latin typeface="Arial" panose="020B0604020202020204" pitchFamily="34" charset="0"/>
                <a:cs typeface="Arial" panose="020B0604020202020204" pitchFamily="34" charset="0"/>
              </a:defRPr>
            </a:lvl3pPr>
            <a:lvl4pPr algn="r">
              <a:defRPr sz="3200" b="1">
                <a:solidFill>
                  <a:schemeClr val="tx2"/>
                </a:solidFill>
                <a:latin typeface="Arial" panose="020B0604020202020204" pitchFamily="34" charset="0"/>
                <a:cs typeface="Arial" panose="020B0604020202020204" pitchFamily="34" charset="0"/>
              </a:defRPr>
            </a:lvl4pPr>
            <a:lvl5pPr algn="r">
              <a:defRPr sz="3200" b="1">
                <a:solidFill>
                  <a:schemeClr val="tx2"/>
                </a:solidFill>
                <a:latin typeface="Arial" panose="020B0604020202020204" pitchFamily="34" charset="0"/>
                <a:cs typeface="Arial" panose="020B0604020202020204" pitchFamily="34" charset="0"/>
              </a:defRPr>
            </a:lvl5pPr>
            <a:lvl6pPr marL="4572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6pPr>
            <a:lvl7pPr marL="9144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7pPr>
            <a:lvl8pPr marL="13716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8pPr>
            <a:lvl9pPr marL="1828800" algn="r" fontAlgn="base">
              <a:spcBef>
                <a:spcPct val="0"/>
              </a:spcBef>
              <a:spcAft>
                <a:spcPct val="0"/>
              </a:spcAft>
              <a:defRPr sz="3200" b="1">
                <a:solidFill>
                  <a:schemeClr val="tx2"/>
                </a:solidFill>
                <a:latin typeface="Arial" panose="020B0604020202020204" pitchFamily="34" charset="0"/>
                <a:cs typeface="Arial" panose="020B0604020202020204" pitchFamily="34" charset="0"/>
              </a:defRPr>
            </a:lvl9pPr>
          </a:lstStyle>
          <a:p>
            <a:pPr algn="ctr"/>
            <a:r>
              <a:rPr lang="en-US" altLang="en-US" sz="2000" dirty="0"/>
              <a:t/>
            </a:r>
            <a:br>
              <a:rPr lang="en-US" altLang="en-US" sz="2000" dirty="0"/>
            </a:br>
            <a:r>
              <a:rPr lang="en-US" altLang="en-US" sz="4000" dirty="0"/>
              <a:t>Online Chapter A</a:t>
            </a:r>
          </a:p>
        </p:txBody>
      </p:sp>
      <p:sp>
        <p:nvSpPr>
          <p:cNvPr id="2" name="TextBox 1"/>
          <p:cNvSpPr txBox="1"/>
          <p:nvPr/>
        </p:nvSpPr>
        <p:spPr>
          <a:xfrm>
            <a:off x="6699" y="6248400"/>
            <a:ext cx="8504957" cy="738664"/>
          </a:xfrm>
          <a:prstGeom prst="rect">
            <a:avLst/>
          </a:prstGeom>
          <a:noFill/>
        </p:spPr>
        <p:txBody>
          <a:bodyPr wrap="none" rtlCol="0">
            <a:spAutoFit/>
          </a:bodyPr>
          <a:lstStyle/>
          <a:p>
            <a:r>
              <a:rPr lang="en-US" altLang="en-US" sz="1200" dirty="0"/>
              <a:t>Systems Analysis and Design in a Changing World, 7th Edition - Online Chapter A                                        </a:t>
            </a:r>
            <a:r>
              <a:rPr lang="en-US" altLang="en-US" sz="1200" dirty="0" smtClean="0"/>
              <a:t>                        </a:t>
            </a:r>
          </a:p>
          <a:p>
            <a:r>
              <a:rPr lang="en-US" altLang="en-US" sz="1200" dirty="0" smtClean="0"/>
              <a:t>©</a:t>
            </a:r>
            <a:r>
              <a:rPr lang="en-US" altLang="en-US" sz="1200" dirty="0"/>
              <a:t>2016. Cengage Learning. All rights reserved.</a:t>
            </a:r>
          </a:p>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304800" y="122238"/>
            <a:ext cx="7696200" cy="609398"/>
          </a:xfrm>
        </p:spPr>
        <p:txBody>
          <a:bodyPr/>
          <a:lstStyle/>
          <a:p>
            <a:r>
              <a:rPr lang="en-US" altLang="en-US" dirty="0"/>
              <a:t>Business Knowledge and Skills</a:t>
            </a:r>
          </a:p>
        </p:txBody>
      </p:sp>
      <p:sp>
        <p:nvSpPr>
          <p:cNvPr id="619523" name="Rectangle 3"/>
          <p:cNvSpPr>
            <a:spLocks noGrp="1" noChangeArrowheads="1"/>
          </p:cNvSpPr>
          <p:nvPr>
            <p:ph idx="1"/>
          </p:nvPr>
        </p:nvSpPr>
        <p:spPr>
          <a:xfrm>
            <a:off x="304800" y="1219200"/>
            <a:ext cx="8610600" cy="4114800"/>
          </a:xfrm>
        </p:spPr>
        <p:txBody>
          <a:bodyPr/>
          <a:lstStyle/>
          <a:p>
            <a:pPr>
              <a:lnSpc>
                <a:spcPct val="90000"/>
              </a:lnSpc>
            </a:pPr>
            <a:r>
              <a:rPr lang="en-US" altLang="en-US" sz="2600" dirty="0"/>
              <a:t>What business functions do organizations perform?</a:t>
            </a:r>
          </a:p>
          <a:p>
            <a:pPr>
              <a:lnSpc>
                <a:spcPct val="90000"/>
              </a:lnSpc>
            </a:pPr>
            <a:r>
              <a:rPr lang="en-US" altLang="en-US" sz="2600" dirty="0"/>
              <a:t>How are organizations structured?</a:t>
            </a:r>
          </a:p>
          <a:p>
            <a:pPr>
              <a:lnSpc>
                <a:spcPct val="90000"/>
              </a:lnSpc>
            </a:pPr>
            <a:r>
              <a:rPr lang="en-US" altLang="en-US" sz="2600" dirty="0"/>
              <a:t>How are organizations managed?</a:t>
            </a:r>
          </a:p>
          <a:p>
            <a:pPr>
              <a:lnSpc>
                <a:spcPct val="90000"/>
              </a:lnSpc>
            </a:pPr>
            <a:r>
              <a:rPr lang="en-US" altLang="en-US" sz="2600" dirty="0"/>
              <a:t>What type of work goes on in organizations (finance, manufacturing, marketing, customer service, </a:t>
            </a:r>
            <a:r>
              <a:rPr lang="en-US" altLang="en-US" sz="2600" dirty="0" err="1"/>
              <a:t>etc</a:t>
            </a:r>
            <a:r>
              <a:rPr lang="en-US" altLang="en-US" sz="2600" dirty="0"/>
              <a:t>)?</a:t>
            </a:r>
          </a:p>
          <a:p>
            <a:pPr>
              <a:lnSpc>
                <a:spcPct val="90000"/>
              </a:lnSpc>
            </a:pPr>
            <a:r>
              <a:rPr lang="en-US" altLang="en-US" sz="2600" dirty="0"/>
              <a:t>What the specific organization does</a:t>
            </a:r>
          </a:p>
          <a:p>
            <a:pPr>
              <a:lnSpc>
                <a:spcPct val="90000"/>
              </a:lnSpc>
            </a:pPr>
            <a:r>
              <a:rPr lang="en-US" altLang="en-US" sz="2600" dirty="0"/>
              <a:t>What makes it successful</a:t>
            </a:r>
          </a:p>
          <a:p>
            <a:pPr>
              <a:lnSpc>
                <a:spcPct val="90000"/>
              </a:lnSpc>
            </a:pPr>
            <a:r>
              <a:rPr lang="en-US" altLang="en-US" sz="2600" dirty="0"/>
              <a:t>What its strategies and plans are</a:t>
            </a:r>
          </a:p>
          <a:p>
            <a:pPr>
              <a:lnSpc>
                <a:spcPct val="90000"/>
              </a:lnSpc>
            </a:pPr>
            <a:r>
              <a:rPr lang="en-US" altLang="en-US" sz="2600" dirty="0"/>
              <a:t>What its traditions and values are</a:t>
            </a:r>
          </a:p>
        </p:txBody>
      </p:sp>
      <p:sp>
        <p:nvSpPr>
          <p:cNvPr id="4" name="Footer Placeholder 4"/>
          <p:cNvSpPr>
            <a:spLocks noGrp="1"/>
          </p:cNvSpPr>
          <p:nvPr>
            <p:ph type="ftr" sz="quarter" idx="4294967295"/>
          </p:nvPr>
        </p:nvSpPr>
        <p:spPr>
          <a:xfrm>
            <a:off x="0" y="6248400"/>
            <a:ext cx="59436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304800" y="122238"/>
            <a:ext cx="7696200" cy="609398"/>
          </a:xfrm>
        </p:spPr>
        <p:txBody>
          <a:bodyPr/>
          <a:lstStyle/>
          <a:p>
            <a:r>
              <a:rPr lang="en-US" altLang="en-US" dirty="0"/>
              <a:t>People Knowledge and Skills</a:t>
            </a:r>
          </a:p>
        </p:txBody>
      </p:sp>
      <p:sp>
        <p:nvSpPr>
          <p:cNvPr id="620547" name="Rectangle 3"/>
          <p:cNvSpPr>
            <a:spLocks noGrp="1" noChangeArrowheads="1"/>
          </p:cNvSpPr>
          <p:nvPr>
            <p:ph idx="1"/>
          </p:nvPr>
        </p:nvSpPr>
        <p:spPr>
          <a:xfrm>
            <a:off x="304800" y="1219200"/>
            <a:ext cx="8610600" cy="4953000"/>
          </a:xfrm>
        </p:spPr>
        <p:txBody>
          <a:bodyPr/>
          <a:lstStyle/>
          <a:p>
            <a:pPr>
              <a:lnSpc>
                <a:spcPct val="90000"/>
              </a:lnSpc>
            </a:pPr>
            <a:r>
              <a:rPr lang="en-US" altLang="en-US" sz="2400" dirty="0"/>
              <a:t>Interpersonal skills are perhaps the analyst’s most important skills because analysts rely on others, including managers, users, programmers, technical specialists, customers, and vendors, to take a system from initial idea to final implementation</a:t>
            </a:r>
          </a:p>
          <a:p>
            <a:pPr>
              <a:lnSpc>
                <a:spcPct val="90000"/>
              </a:lnSpc>
            </a:pPr>
            <a:r>
              <a:rPr lang="en-US" altLang="en-US" sz="2400" dirty="0"/>
              <a:t>The analyst must develop rapport with users who may be resistant to change, negotiate with management for such resources as budget, time, and personnel, and manage development personnel with many different skills, capabilities, and attitudes</a:t>
            </a:r>
          </a:p>
          <a:p>
            <a:pPr>
              <a:lnSpc>
                <a:spcPct val="90000"/>
              </a:lnSpc>
            </a:pPr>
            <a:r>
              <a:rPr lang="en-US" altLang="en-US" sz="2400" dirty="0"/>
              <a:t>The analyst must be an effective teacher, mentor, confidant, collaborator, manager, and leader, shifting easily among those roles many times over the course of a typical work day</a:t>
            </a:r>
          </a:p>
        </p:txBody>
      </p:sp>
      <p:sp>
        <p:nvSpPr>
          <p:cNvPr id="4" name="Footer Placeholder 4"/>
          <p:cNvSpPr>
            <a:spLocks noGrp="1"/>
          </p:cNvSpPr>
          <p:nvPr>
            <p:ph type="ftr" sz="quarter" idx="4294967295"/>
          </p:nvPr>
        </p:nvSpPr>
        <p:spPr>
          <a:xfrm>
            <a:off x="0" y="6248400"/>
            <a:ext cx="60198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304800" y="122238"/>
            <a:ext cx="7696200" cy="609398"/>
          </a:xfrm>
        </p:spPr>
        <p:txBody>
          <a:bodyPr/>
          <a:lstStyle/>
          <a:p>
            <a:r>
              <a:rPr lang="en-US" altLang="en-US" dirty="0"/>
              <a:t>Analysis Related Careers</a:t>
            </a:r>
          </a:p>
        </p:txBody>
      </p:sp>
      <p:sp>
        <p:nvSpPr>
          <p:cNvPr id="622595" name="Rectangle 3"/>
          <p:cNvSpPr>
            <a:spLocks noGrp="1" noChangeArrowheads="1"/>
          </p:cNvSpPr>
          <p:nvPr>
            <p:ph idx="1"/>
          </p:nvPr>
        </p:nvSpPr>
        <p:spPr>
          <a:xfrm>
            <a:off x="302491" y="1143000"/>
            <a:ext cx="8610600" cy="4267200"/>
          </a:xfrm>
        </p:spPr>
        <p:txBody>
          <a:bodyPr/>
          <a:lstStyle/>
          <a:p>
            <a:pPr>
              <a:lnSpc>
                <a:spcPct val="90000"/>
              </a:lnSpc>
            </a:pPr>
            <a:r>
              <a:rPr lang="en-US" altLang="en-US" sz="2400" dirty="0"/>
              <a:t>Employment in the fields of information systems and computer technology spans a wide variety of skills, organizations, and roles</a:t>
            </a:r>
          </a:p>
          <a:p>
            <a:pPr>
              <a:lnSpc>
                <a:spcPct val="90000"/>
              </a:lnSpc>
            </a:pPr>
            <a:r>
              <a:rPr lang="en-US" altLang="en-US" sz="2400" dirty="0"/>
              <a:t>In-house development, including analysis and design, is especially common in security-sensitive industries, national defense, and research and development in national laboratories</a:t>
            </a:r>
          </a:p>
          <a:p>
            <a:pPr>
              <a:lnSpc>
                <a:spcPct val="90000"/>
              </a:lnSpc>
            </a:pPr>
            <a:r>
              <a:rPr lang="en-US" altLang="en-US" sz="2400" dirty="0"/>
              <a:t>Many software development jobs have shifted to companies that produce and sell ERP and package software</a:t>
            </a:r>
          </a:p>
          <a:p>
            <a:pPr>
              <a:lnSpc>
                <a:spcPct val="90000"/>
              </a:lnSpc>
            </a:pPr>
            <a:r>
              <a:rPr lang="en-US" altLang="en-US" sz="2400" dirty="0"/>
              <a:t>Changes in software development, technology, and business practices have created many new career opportunities for analysts, including sales and support of ERP software; business analysts for user organizations; auditing, compliance, and security; and Web development</a:t>
            </a:r>
          </a:p>
        </p:txBody>
      </p:sp>
      <p:sp>
        <p:nvSpPr>
          <p:cNvPr id="4"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04800" y="122238"/>
            <a:ext cx="7696200" cy="553998"/>
          </a:xfrm>
        </p:spPr>
        <p:txBody>
          <a:bodyPr/>
          <a:lstStyle/>
          <a:p>
            <a:r>
              <a:rPr lang="en-US" altLang="en-US" sz="4000" dirty="0"/>
              <a:t>A Variety of Job Titles</a:t>
            </a:r>
          </a:p>
        </p:txBody>
      </p:sp>
      <p:sp>
        <p:nvSpPr>
          <p:cNvPr id="623619" name="Rectangle 3"/>
          <p:cNvSpPr>
            <a:spLocks noGrp="1" noChangeArrowheads="1"/>
          </p:cNvSpPr>
          <p:nvPr>
            <p:ph idx="1"/>
          </p:nvPr>
        </p:nvSpPr>
        <p:spPr>
          <a:xfrm>
            <a:off x="533400" y="838200"/>
            <a:ext cx="4648200" cy="5105400"/>
          </a:xfrm>
        </p:spPr>
        <p:txBody>
          <a:bodyPr/>
          <a:lstStyle/>
          <a:p>
            <a:pPr>
              <a:lnSpc>
                <a:spcPct val="90000"/>
              </a:lnSpc>
            </a:pPr>
            <a:r>
              <a:rPr lang="en-US" altLang="en-US" sz="2200" dirty="0"/>
              <a:t>Programmer analyst</a:t>
            </a:r>
          </a:p>
          <a:p>
            <a:pPr>
              <a:lnSpc>
                <a:spcPct val="90000"/>
              </a:lnSpc>
            </a:pPr>
            <a:r>
              <a:rPr lang="en-US" altLang="en-US" sz="2200" dirty="0"/>
              <a:t>Business systems analyst</a:t>
            </a:r>
          </a:p>
          <a:p>
            <a:pPr>
              <a:lnSpc>
                <a:spcPct val="90000"/>
              </a:lnSpc>
            </a:pPr>
            <a:r>
              <a:rPr lang="en-US" altLang="en-US" sz="2200" dirty="0"/>
              <a:t>System liaison</a:t>
            </a:r>
          </a:p>
          <a:p>
            <a:pPr>
              <a:lnSpc>
                <a:spcPct val="90000"/>
              </a:lnSpc>
            </a:pPr>
            <a:r>
              <a:rPr lang="en-US" altLang="en-US" sz="2200" dirty="0"/>
              <a:t>End-user analyst</a:t>
            </a:r>
          </a:p>
          <a:p>
            <a:pPr>
              <a:lnSpc>
                <a:spcPct val="90000"/>
              </a:lnSpc>
            </a:pPr>
            <a:r>
              <a:rPr lang="en-US" altLang="en-US" sz="2200" dirty="0"/>
              <a:t>Business consultant</a:t>
            </a:r>
          </a:p>
          <a:p>
            <a:pPr>
              <a:lnSpc>
                <a:spcPct val="90000"/>
              </a:lnSpc>
            </a:pPr>
            <a:r>
              <a:rPr lang="en-US" altLang="en-US" sz="2200" dirty="0"/>
              <a:t>Systems consultant</a:t>
            </a:r>
          </a:p>
          <a:p>
            <a:pPr>
              <a:lnSpc>
                <a:spcPct val="90000"/>
              </a:lnSpc>
            </a:pPr>
            <a:r>
              <a:rPr lang="en-US" altLang="en-US" sz="2200" dirty="0"/>
              <a:t>Systems support analyst</a:t>
            </a:r>
          </a:p>
          <a:p>
            <a:pPr>
              <a:lnSpc>
                <a:spcPct val="90000"/>
              </a:lnSpc>
            </a:pPr>
            <a:r>
              <a:rPr lang="en-US" altLang="en-US" sz="2200" dirty="0"/>
              <a:t>Systems designer</a:t>
            </a:r>
          </a:p>
          <a:p>
            <a:pPr>
              <a:lnSpc>
                <a:spcPct val="90000"/>
              </a:lnSpc>
            </a:pPr>
            <a:r>
              <a:rPr lang="en-US" altLang="en-US" sz="2200" dirty="0"/>
              <a:t>Software engineer</a:t>
            </a:r>
          </a:p>
          <a:p>
            <a:pPr>
              <a:lnSpc>
                <a:spcPct val="90000"/>
              </a:lnSpc>
            </a:pPr>
            <a:r>
              <a:rPr lang="en-US" altLang="en-US" sz="2200" dirty="0"/>
              <a:t>System architect</a:t>
            </a:r>
          </a:p>
          <a:p>
            <a:pPr>
              <a:lnSpc>
                <a:spcPct val="90000"/>
              </a:lnSpc>
            </a:pPr>
            <a:r>
              <a:rPr lang="en-US" altLang="en-US" sz="2200" dirty="0"/>
              <a:t>Web architect</a:t>
            </a:r>
          </a:p>
          <a:p>
            <a:pPr>
              <a:lnSpc>
                <a:spcPct val="90000"/>
              </a:lnSpc>
            </a:pPr>
            <a:r>
              <a:rPr lang="en-US" altLang="en-US" sz="2200" dirty="0"/>
              <a:t>Webmaster</a:t>
            </a:r>
          </a:p>
          <a:p>
            <a:pPr>
              <a:lnSpc>
                <a:spcPct val="90000"/>
              </a:lnSpc>
            </a:pPr>
            <a:r>
              <a:rPr lang="en-US" altLang="en-US" sz="2200" dirty="0"/>
              <a:t>Web developer</a:t>
            </a:r>
          </a:p>
        </p:txBody>
      </p:sp>
      <p:sp>
        <p:nvSpPr>
          <p:cNvPr id="4" name="Footer Placeholder 4"/>
          <p:cNvSpPr>
            <a:spLocks noGrp="1"/>
          </p:cNvSpPr>
          <p:nvPr>
            <p:ph type="ftr" sz="quarter" idx="4294967295"/>
          </p:nvPr>
        </p:nvSpPr>
        <p:spPr>
          <a:xfrm>
            <a:off x="0" y="6248400"/>
            <a:ext cx="59436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457200" y="122238"/>
            <a:ext cx="7543800" cy="868362"/>
          </a:xfrm>
        </p:spPr>
        <p:txBody>
          <a:bodyPr/>
          <a:lstStyle/>
          <a:p>
            <a:r>
              <a:rPr lang="en-US" altLang="en-US" dirty="0"/>
              <a:t>Summary </a:t>
            </a:r>
            <a:endParaRPr lang="en-US" altLang="en-US" sz="2800" dirty="0"/>
          </a:p>
        </p:txBody>
      </p:sp>
      <p:sp>
        <p:nvSpPr>
          <p:cNvPr id="7" name="Footer Placeholder 4"/>
          <p:cNvSpPr>
            <a:spLocks noGrp="1"/>
          </p:cNvSpPr>
          <p:nvPr>
            <p:ph type="ftr" sz="quarter" idx="4294967295"/>
          </p:nvPr>
        </p:nvSpPr>
        <p:spPr>
          <a:xfrm>
            <a:off x="0" y="6248400"/>
            <a:ext cx="6248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
        <p:nvSpPr>
          <p:cNvPr id="342020" name="Rectangle 4"/>
          <p:cNvSpPr>
            <a:spLocks noChangeArrowheads="1"/>
          </p:cNvSpPr>
          <p:nvPr/>
        </p:nvSpPr>
        <p:spPr bwMode="auto">
          <a:xfrm>
            <a:off x="609600" y="11430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sp>
        <p:nvSpPr>
          <p:cNvPr id="342021" name="Rectangle 5"/>
          <p:cNvSpPr>
            <a:spLocks noChangeArrowheads="1"/>
          </p:cNvSpPr>
          <p:nvPr/>
        </p:nvSpPr>
        <p:spPr bwMode="auto">
          <a:xfrm>
            <a:off x="533400" y="12192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a:p>
        </p:txBody>
      </p:sp>
      <p:sp>
        <p:nvSpPr>
          <p:cNvPr id="2" name="Content Placeholder 1"/>
          <p:cNvSpPr>
            <a:spLocks noGrp="1"/>
          </p:cNvSpPr>
          <p:nvPr>
            <p:ph idx="1"/>
          </p:nvPr>
        </p:nvSpPr>
        <p:spPr>
          <a:xfrm>
            <a:off x="454891" y="1143000"/>
            <a:ext cx="8382000" cy="4284250"/>
          </a:xfrm>
        </p:spPr>
        <p:txBody>
          <a:bodyPr/>
          <a:lstStyle/>
          <a:p>
            <a:r>
              <a:rPr lang="en-US" altLang="en-US" sz="2400" dirty="0"/>
              <a:t>A system’s analyst is someone who solves business problems by using information systems technology</a:t>
            </a:r>
          </a:p>
          <a:p>
            <a:r>
              <a:rPr lang="en-US" altLang="en-US" sz="2400" dirty="0"/>
              <a:t>Problem solving means looking into the problem in great detail, understanding everything about the problem, generating several alternatives for solving the problem, and then picking the best solution.</a:t>
            </a:r>
          </a:p>
          <a:p>
            <a:r>
              <a:rPr lang="en-US" altLang="en-US" sz="2400" dirty="0"/>
              <a:t>Information systems are usually part of the solution, and information systems development is much more than writing programs</a:t>
            </a:r>
          </a:p>
          <a:p>
            <a:r>
              <a:rPr lang="en-US" altLang="en-US" sz="2400" dirty="0"/>
              <a:t>A system is a collection of interrelated components that function together to achieve some outcome</a:t>
            </a:r>
          </a:p>
          <a:p>
            <a:endParaRPr lang="en-US" sz="2400"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a:t>Summary </a:t>
            </a:r>
            <a:r>
              <a:rPr lang="en-US" altLang="en-US" sz="2400" dirty="0"/>
              <a:t>(continued)</a:t>
            </a:r>
          </a:p>
        </p:txBody>
      </p:sp>
      <p:sp>
        <p:nvSpPr>
          <p:cNvPr id="413699" name="Rectangle 3"/>
          <p:cNvSpPr>
            <a:spLocks noGrp="1" noChangeArrowheads="1"/>
          </p:cNvSpPr>
          <p:nvPr>
            <p:ph type="body" sz="quarter" idx="10"/>
          </p:nvPr>
        </p:nvSpPr>
        <p:spPr>
          <a:xfrm>
            <a:off x="381000" y="1411552"/>
            <a:ext cx="8382000" cy="3877985"/>
          </a:xfrm>
        </p:spPr>
        <p:txBody>
          <a:bodyPr/>
          <a:lstStyle/>
          <a:p>
            <a:r>
              <a:rPr lang="en-US" altLang="en-US" sz="2400" dirty="0"/>
              <a:t>Information systems components can be thought of as subsystems that interact or as hardware, software, inputs, outputs, data, people, and procedures</a:t>
            </a:r>
          </a:p>
          <a:p>
            <a:r>
              <a:rPr lang="en-US" altLang="en-US" sz="2400" dirty="0"/>
              <a:t>Many different types of systems solve organizational problems, including customer relationship management systems, supply chain management systems, human resource management systems, manufacturing management systems, accounting and financial management systems</a:t>
            </a:r>
          </a:p>
          <a:p>
            <a:r>
              <a:rPr lang="en-US" altLang="en-US" sz="2400" dirty="0"/>
              <a:t>A systems analyst needs broad knowledge and a variety of skills, including technical, business, and people knowledge and skills</a:t>
            </a:r>
            <a:endParaRPr lang="en-GB" altLang="en-US" sz="2400" dirty="0"/>
          </a:p>
          <a:p>
            <a:pPr marL="571500" indent="-571500"/>
            <a:endParaRPr lang="en-GB" altLang="en-US" sz="2400" dirty="0"/>
          </a:p>
        </p:txBody>
      </p:sp>
      <p:sp>
        <p:nvSpPr>
          <p:cNvPr id="8" name="Footer Placeholder 4"/>
          <p:cNvSpPr>
            <a:spLocks noGrp="1"/>
          </p:cNvSpPr>
          <p:nvPr>
            <p:ph type="ftr" sz="quarter" idx="4294967295"/>
          </p:nvPr>
        </p:nvSpPr>
        <p:spPr>
          <a:xfrm>
            <a:off x="0" y="6248400"/>
            <a:ext cx="59436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
        <p:nvSpPr>
          <p:cNvPr id="413700" name="Rectangle 4"/>
          <p:cNvSpPr>
            <a:spLocks noChangeArrowheads="1"/>
          </p:cNvSpPr>
          <p:nvPr/>
        </p:nvSpPr>
        <p:spPr bwMode="auto">
          <a:xfrm>
            <a:off x="609600" y="11430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sp>
        <p:nvSpPr>
          <p:cNvPr id="413701" name="Rectangle 5"/>
          <p:cNvSpPr>
            <a:spLocks noChangeArrowheads="1"/>
          </p:cNvSpPr>
          <p:nvPr/>
        </p:nvSpPr>
        <p:spPr bwMode="auto">
          <a:xfrm>
            <a:off x="533400" y="12192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a:p>
        </p:txBody>
      </p:sp>
      <p:sp>
        <p:nvSpPr>
          <p:cNvPr id="413702" name="Rectangle 6"/>
          <p:cNvSpPr>
            <a:spLocks noChangeArrowheads="1"/>
          </p:cNvSpPr>
          <p:nvPr/>
        </p:nvSpPr>
        <p:spPr bwMode="auto">
          <a:xfrm>
            <a:off x="304800" y="12192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endParaRPr lang="en-GB" altLang="en-US" sz="320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ltLang="en-US"/>
              <a:t>Summary </a:t>
            </a:r>
            <a:r>
              <a:rPr lang="en-US" altLang="en-US" sz="2400"/>
              <a:t>(continued)</a:t>
            </a:r>
          </a:p>
        </p:txBody>
      </p:sp>
      <p:sp>
        <p:nvSpPr>
          <p:cNvPr id="625667" name="Rectangle 3"/>
          <p:cNvSpPr>
            <a:spLocks noGrp="1" noChangeArrowheads="1"/>
          </p:cNvSpPr>
          <p:nvPr>
            <p:ph type="body" sz="quarter" idx="10"/>
          </p:nvPr>
        </p:nvSpPr>
        <p:spPr>
          <a:xfrm>
            <a:off x="381000" y="1219200"/>
            <a:ext cx="8382000" cy="2880789"/>
          </a:xfrm>
        </p:spPr>
        <p:txBody>
          <a:bodyPr/>
          <a:lstStyle/>
          <a:p>
            <a:r>
              <a:rPr lang="en-US" altLang="en-US" sz="2400" dirty="0"/>
              <a:t>Systems analysis and design work is done by people with a variety of job titles—not only systems analyst but programmer analyst, systems consultant, systems engineer, and Web developer, among others</a:t>
            </a:r>
          </a:p>
          <a:p>
            <a:r>
              <a:rPr lang="en-US" altLang="en-US" sz="2400" dirty="0"/>
              <a:t>Analysts also work for consulting firms, as independent contractors, and for companies that produce software packages</a:t>
            </a:r>
          </a:p>
          <a:p>
            <a:pPr marL="571500" indent="-571500"/>
            <a:endParaRPr lang="en-GB" altLang="en-US" sz="2400" dirty="0"/>
          </a:p>
          <a:p>
            <a:pPr marL="571500" indent="-571500"/>
            <a:endParaRPr lang="en-GB" altLang="en-US" sz="2400" dirty="0"/>
          </a:p>
        </p:txBody>
      </p:sp>
      <p:sp>
        <p:nvSpPr>
          <p:cNvPr id="8" name="Footer Placeholder 4"/>
          <p:cNvSpPr>
            <a:spLocks noGrp="1"/>
          </p:cNvSpPr>
          <p:nvPr>
            <p:ph type="ftr" sz="quarter" idx="4294967295"/>
          </p:nvPr>
        </p:nvSpPr>
        <p:spPr>
          <a:xfrm>
            <a:off x="0" y="6248400"/>
            <a:ext cx="59436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
        <p:nvSpPr>
          <p:cNvPr id="625668" name="Rectangle 4"/>
          <p:cNvSpPr>
            <a:spLocks noChangeArrowheads="1"/>
          </p:cNvSpPr>
          <p:nvPr/>
        </p:nvSpPr>
        <p:spPr bwMode="auto">
          <a:xfrm>
            <a:off x="609600" y="11430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sp>
        <p:nvSpPr>
          <p:cNvPr id="625669" name="Rectangle 5"/>
          <p:cNvSpPr>
            <a:spLocks noChangeArrowheads="1"/>
          </p:cNvSpPr>
          <p:nvPr/>
        </p:nvSpPr>
        <p:spPr bwMode="auto">
          <a:xfrm>
            <a:off x="533400" y="12192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endParaRPr lang="en-GB" altLang="en-US"/>
          </a:p>
        </p:txBody>
      </p:sp>
      <p:sp>
        <p:nvSpPr>
          <p:cNvPr id="625670" name="Rectangle 6"/>
          <p:cNvSpPr>
            <a:spLocks noChangeArrowheads="1"/>
          </p:cNvSpPr>
          <p:nvPr/>
        </p:nvSpPr>
        <p:spPr bwMode="auto">
          <a:xfrm>
            <a:off x="304800" y="12192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endParaRPr lang="en-GB" altLang="en-US" sz="320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22238"/>
            <a:ext cx="7543800" cy="1096962"/>
          </a:xfrm>
        </p:spPr>
        <p:txBody>
          <a:bodyPr/>
          <a:lstStyle/>
          <a:p>
            <a:r>
              <a:rPr lang="en-US" altLang="en-US"/>
              <a:t>Online Chapter A Outline</a:t>
            </a:r>
          </a:p>
        </p:txBody>
      </p:sp>
      <p:sp>
        <p:nvSpPr>
          <p:cNvPr id="74755" name="Rectangle 3"/>
          <p:cNvSpPr>
            <a:spLocks noGrp="1" noChangeArrowheads="1"/>
          </p:cNvSpPr>
          <p:nvPr>
            <p:ph idx="1"/>
          </p:nvPr>
        </p:nvSpPr>
        <p:spPr>
          <a:xfrm>
            <a:off x="457200" y="1752600"/>
            <a:ext cx="8229600" cy="3151632"/>
          </a:xfrm>
        </p:spPr>
        <p:txBody>
          <a:bodyPr/>
          <a:lstStyle/>
          <a:p>
            <a:r>
              <a:rPr lang="en-GB" altLang="en-US" dirty="0"/>
              <a:t>The Analyst as a Business Problem Solver</a:t>
            </a:r>
          </a:p>
          <a:p>
            <a:r>
              <a:rPr lang="en-GB" altLang="en-US" dirty="0"/>
              <a:t>Systems That Solve Business Problems</a:t>
            </a:r>
          </a:p>
          <a:p>
            <a:r>
              <a:rPr lang="en-GB" altLang="en-US" dirty="0"/>
              <a:t>Required Skills of the Systems Analyst</a:t>
            </a:r>
          </a:p>
          <a:p>
            <a:r>
              <a:rPr lang="en-GB" altLang="en-US" dirty="0"/>
              <a:t>Analysis-Related Careers</a:t>
            </a:r>
          </a:p>
          <a:p>
            <a:pPr marL="0" indent="0">
              <a:buNone/>
            </a:pPr>
            <a:endParaRPr lang="en-US" altLang="en-US" sz="3200" dirty="0"/>
          </a:p>
          <a:p>
            <a:endParaRPr lang="en-US" altLang="en-US" sz="3200" dirty="0"/>
          </a:p>
        </p:txBody>
      </p:sp>
      <p:sp>
        <p:nvSpPr>
          <p:cNvPr id="5"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
        <p:nvSpPr>
          <p:cNvPr id="74756" name="Rectangle 4"/>
          <p:cNvSpPr>
            <a:spLocks noChangeArrowheads="1"/>
          </p:cNvSpPr>
          <p:nvPr/>
        </p:nvSpPr>
        <p:spPr bwMode="auto">
          <a:xfrm>
            <a:off x="304800" y="1905000"/>
            <a:ext cx="8305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endParaRPr lang="en-GB"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dirty="0"/>
              <a:t>Learning Objectives</a:t>
            </a:r>
          </a:p>
        </p:txBody>
      </p:sp>
      <p:sp>
        <p:nvSpPr>
          <p:cNvPr id="2" name="Text Placeholder 1"/>
          <p:cNvSpPr>
            <a:spLocks noGrp="1"/>
          </p:cNvSpPr>
          <p:nvPr>
            <p:ph type="body" sz="quarter" idx="10"/>
          </p:nvPr>
        </p:nvSpPr>
        <p:spPr>
          <a:xfrm>
            <a:off x="381000" y="1411552"/>
            <a:ext cx="8382000" cy="4376583"/>
          </a:xfrm>
        </p:spPr>
        <p:txBody>
          <a:bodyPr/>
          <a:lstStyle/>
          <a:p>
            <a:r>
              <a:rPr lang="en-US" altLang="en-US" sz="2800" dirty="0"/>
              <a:t>Explain the key role of a systems analyst in business</a:t>
            </a:r>
          </a:p>
          <a:p>
            <a:r>
              <a:rPr lang="en-US" altLang="en-US" sz="2800" dirty="0"/>
              <a:t>Describe the various types of systems and technologies an analyst might use</a:t>
            </a:r>
          </a:p>
          <a:p>
            <a:r>
              <a:rPr lang="en-US" altLang="en-US" sz="2800" dirty="0"/>
              <a:t>Explain the importance of technical skills, people skills, and business skills for an analyst</a:t>
            </a:r>
          </a:p>
          <a:p>
            <a:r>
              <a:rPr lang="en-US" altLang="en-US" sz="2800" dirty="0"/>
              <a:t>Explain why ethical behavior is crucial for a systems analyst’s career</a:t>
            </a:r>
          </a:p>
          <a:p>
            <a:r>
              <a:rPr lang="en-US" altLang="en-US" sz="2800" dirty="0"/>
              <a:t>Describe various job titles in the field and places of employment where analysis and design work is done</a:t>
            </a:r>
            <a:endParaRPr lang="en-GB" altLang="en-US" sz="2800" dirty="0"/>
          </a:p>
          <a:p>
            <a:pPr marL="0" indent="0">
              <a:buNone/>
            </a:pPr>
            <a:endParaRPr lang="en-US" dirty="0"/>
          </a:p>
        </p:txBody>
      </p:sp>
      <p:sp>
        <p:nvSpPr>
          <p:cNvPr id="4" name="Footer Placeholder 4"/>
          <p:cNvSpPr>
            <a:spLocks noGrp="1"/>
          </p:cNvSpPr>
          <p:nvPr>
            <p:ph type="ftr" sz="quarter" idx="4294967295"/>
          </p:nvPr>
        </p:nvSpPr>
        <p:spPr>
          <a:xfrm>
            <a:off x="0" y="6248400"/>
            <a:ext cx="57912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22238"/>
            <a:ext cx="7543800" cy="868362"/>
          </a:xfrm>
        </p:spPr>
        <p:txBody>
          <a:bodyPr/>
          <a:lstStyle/>
          <a:p>
            <a:r>
              <a:rPr lang="en-US" altLang="en-US"/>
              <a:t>Overview</a:t>
            </a:r>
          </a:p>
        </p:txBody>
      </p:sp>
      <p:sp>
        <p:nvSpPr>
          <p:cNvPr id="132099" name="Rectangle 3"/>
          <p:cNvSpPr>
            <a:spLocks noGrp="1" noChangeArrowheads="1"/>
          </p:cNvSpPr>
          <p:nvPr>
            <p:ph idx="1"/>
          </p:nvPr>
        </p:nvSpPr>
        <p:spPr>
          <a:xfrm>
            <a:off x="533400" y="1066800"/>
            <a:ext cx="8001000" cy="4343400"/>
          </a:xfrm>
        </p:spPr>
        <p:txBody>
          <a:bodyPr/>
          <a:lstStyle/>
          <a:p>
            <a:pPr>
              <a:lnSpc>
                <a:spcPct val="90000"/>
              </a:lnSpc>
            </a:pPr>
            <a:r>
              <a:rPr lang="en-GB" altLang="en-US" sz="2800" dirty="0"/>
              <a:t>People today are attracted to information systems careers because information technology (IT) can have a dramatic impact on productivity and profits</a:t>
            </a:r>
          </a:p>
          <a:p>
            <a:pPr>
              <a:lnSpc>
                <a:spcPct val="90000"/>
              </a:lnSpc>
            </a:pPr>
            <a:r>
              <a:rPr lang="en-GB" altLang="en-US" sz="2800" dirty="0"/>
              <a:t>It is the people who develop information system solutions that harness the power of the technology that makes these benefits possible</a:t>
            </a:r>
          </a:p>
          <a:p>
            <a:pPr>
              <a:lnSpc>
                <a:spcPct val="90000"/>
              </a:lnSpc>
            </a:pPr>
            <a:r>
              <a:rPr lang="en-GB" altLang="en-US" sz="2800" dirty="0"/>
              <a:t>The key to successful system development is thorough systems analysis and design to understand what the business requires from the information system</a:t>
            </a:r>
          </a:p>
        </p:txBody>
      </p:sp>
      <p:sp>
        <p:nvSpPr>
          <p:cNvPr id="4" name="Footer Placeholder 4"/>
          <p:cNvSpPr>
            <a:spLocks noGrp="1"/>
          </p:cNvSpPr>
          <p:nvPr>
            <p:ph type="ftr" sz="quarter" idx="4294967295"/>
          </p:nvPr>
        </p:nvSpPr>
        <p:spPr>
          <a:xfrm>
            <a:off x="0" y="6248400"/>
            <a:ext cx="60198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457200" y="122238"/>
            <a:ext cx="7543800" cy="868362"/>
          </a:xfrm>
        </p:spPr>
        <p:txBody>
          <a:bodyPr/>
          <a:lstStyle/>
          <a:p>
            <a:r>
              <a:rPr lang="en-US" altLang="en-US"/>
              <a:t>Overview </a:t>
            </a:r>
            <a:r>
              <a:rPr lang="en-US" altLang="en-US" sz="2400"/>
              <a:t>(continued)</a:t>
            </a:r>
          </a:p>
        </p:txBody>
      </p:sp>
      <p:sp>
        <p:nvSpPr>
          <p:cNvPr id="610307" name="Rectangle 3"/>
          <p:cNvSpPr>
            <a:spLocks noGrp="1" noChangeArrowheads="1"/>
          </p:cNvSpPr>
          <p:nvPr>
            <p:ph idx="1"/>
          </p:nvPr>
        </p:nvSpPr>
        <p:spPr>
          <a:xfrm>
            <a:off x="533400" y="1066800"/>
            <a:ext cx="8001000" cy="5105400"/>
          </a:xfrm>
        </p:spPr>
        <p:txBody>
          <a:bodyPr/>
          <a:lstStyle/>
          <a:p>
            <a:pPr>
              <a:lnSpc>
                <a:spcPct val="90000"/>
              </a:lnSpc>
            </a:pPr>
            <a:r>
              <a:rPr lang="en-GB" altLang="en-US" sz="2600"/>
              <a:t>Systems analysis</a:t>
            </a:r>
            <a:r>
              <a:rPr lang="en-GB" altLang="en-US" sz="2600" b="1"/>
              <a:t> – </a:t>
            </a:r>
            <a:r>
              <a:rPr lang="en-GB" altLang="en-US" sz="2600"/>
              <a:t>the process of understanding and specifying in detail what the information system should accomplish</a:t>
            </a:r>
          </a:p>
          <a:p>
            <a:pPr>
              <a:lnSpc>
                <a:spcPct val="90000"/>
              </a:lnSpc>
            </a:pPr>
            <a:r>
              <a:rPr lang="en-GB" altLang="en-US" sz="2600"/>
              <a:t>Systems design</a:t>
            </a:r>
            <a:r>
              <a:rPr lang="en-GB" altLang="en-US" sz="2600" b="1"/>
              <a:t> – </a:t>
            </a:r>
            <a:r>
              <a:rPr lang="en-GB" altLang="en-US" sz="2600"/>
              <a:t>the process of specifying in detail how the many components of the information system should be physically implemented</a:t>
            </a:r>
          </a:p>
          <a:p>
            <a:pPr>
              <a:lnSpc>
                <a:spcPct val="90000"/>
              </a:lnSpc>
            </a:pPr>
            <a:r>
              <a:rPr lang="en-GB" altLang="en-US" sz="2600"/>
              <a:t>Systems analyst</a:t>
            </a:r>
            <a:r>
              <a:rPr lang="en-GB" altLang="en-US" sz="2600" b="1"/>
              <a:t> –</a:t>
            </a:r>
            <a:r>
              <a:rPr lang="en-GB" altLang="en-US" sz="2600"/>
              <a:t>a business professional who uses analysis and design techniques to solve business problems by using information technology</a:t>
            </a:r>
          </a:p>
          <a:p>
            <a:pPr>
              <a:lnSpc>
                <a:spcPct val="90000"/>
              </a:lnSpc>
            </a:pPr>
            <a:r>
              <a:rPr lang="en-GB" altLang="en-US" sz="2600"/>
              <a:t>This text is about the tools and techniques used by a systems analyst to develop information systems</a:t>
            </a:r>
          </a:p>
        </p:txBody>
      </p:sp>
      <p:sp>
        <p:nvSpPr>
          <p:cNvPr id="4"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457200" y="122238"/>
            <a:ext cx="7543800" cy="553998"/>
          </a:xfrm>
        </p:spPr>
        <p:txBody>
          <a:bodyPr/>
          <a:lstStyle/>
          <a:p>
            <a:r>
              <a:rPr lang="en-US" altLang="en-US" sz="4000" dirty="0"/>
              <a:t>Problems to be Solved</a:t>
            </a:r>
          </a:p>
        </p:txBody>
      </p:sp>
      <p:sp>
        <p:nvSpPr>
          <p:cNvPr id="611331" name="Rectangle 3"/>
          <p:cNvSpPr>
            <a:spLocks noGrp="1" noChangeArrowheads="1"/>
          </p:cNvSpPr>
          <p:nvPr>
            <p:ph idx="1"/>
          </p:nvPr>
        </p:nvSpPr>
        <p:spPr>
          <a:xfrm>
            <a:off x="533400" y="1066800"/>
            <a:ext cx="8001000" cy="5105400"/>
          </a:xfrm>
        </p:spPr>
        <p:txBody>
          <a:bodyPr/>
          <a:lstStyle/>
          <a:p>
            <a:pPr>
              <a:lnSpc>
                <a:spcPct val="90000"/>
              </a:lnSpc>
            </a:pPr>
            <a:r>
              <a:rPr lang="en-GB" altLang="en-US" sz="2400"/>
              <a:t>Customers want to order products any time of the day or night. So, the problem is how to process those orders around the clock without adding to the selling cost.</a:t>
            </a:r>
          </a:p>
          <a:p>
            <a:pPr>
              <a:lnSpc>
                <a:spcPct val="90000"/>
              </a:lnSpc>
            </a:pPr>
            <a:r>
              <a:rPr lang="en-GB" altLang="en-US" sz="2400"/>
              <a:t>Production needs to plan very carefully the amount of each type of product to produce each week. So, the problem is how to estimate the dozens of parameters that affect production and then allow planners to explore different scenarios before committing to a specific plan.</a:t>
            </a:r>
          </a:p>
          <a:p>
            <a:pPr>
              <a:lnSpc>
                <a:spcPct val="90000"/>
              </a:lnSpc>
            </a:pPr>
            <a:r>
              <a:rPr lang="en-GB" altLang="en-US" sz="2400"/>
              <a:t>Suppliers want to minimize their inventory holding costs by shipping parts used in the manufacturing process in smaller daily batches. So, the problem is how to order in smaller lots and accept daily shipments to take advantage of supplier discounts.</a:t>
            </a:r>
          </a:p>
        </p:txBody>
      </p:sp>
      <p:sp>
        <p:nvSpPr>
          <p:cNvPr id="4" name="Footer Placeholder 4"/>
          <p:cNvSpPr>
            <a:spLocks noGrp="1"/>
          </p:cNvSpPr>
          <p:nvPr>
            <p:ph type="ftr" sz="quarter" idx="4294967295"/>
          </p:nvPr>
        </p:nvSpPr>
        <p:spPr>
          <a:xfrm>
            <a:off x="0" y="6248400"/>
            <a:ext cx="59436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36418" y="87602"/>
            <a:ext cx="7543800" cy="553998"/>
          </a:xfrm>
        </p:spPr>
        <p:txBody>
          <a:bodyPr/>
          <a:lstStyle/>
          <a:p>
            <a:r>
              <a:rPr lang="en-US" altLang="en-US" sz="4000" dirty="0"/>
              <a:t>Problems to be Solved </a:t>
            </a:r>
            <a:r>
              <a:rPr lang="en-US" altLang="en-US" sz="2400" dirty="0"/>
              <a:t>(continued)</a:t>
            </a:r>
          </a:p>
        </p:txBody>
      </p:sp>
      <p:sp>
        <p:nvSpPr>
          <p:cNvPr id="612355" name="Rectangle 3"/>
          <p:cNvSpPr>
            <a:spLocks noGrp="1" noChangeArrowheads="1"/>
          </p:cNvSpPr>
          <p:nvPr>
            <p:ph idx="1"/>
          </p:nvPr>
        </p:nvSpPr>
        <p:spPr>
          <a:xfrm>
            <a:off x="431800" y="838200"/>
            <a:ext cx="8001000" cy="5105400"/>
          </a:xfrm>
        </p:spPr>
        <p:txBody>
          <a:bodyPr/>
          <a:lstStyle/>
          <a:p>
            <a:pPr>
              <a:lnSpc>
                <a:spcPct val="90000"/>
              </a:lnSpc>
            </a:pPr>
            <a:r>
              <a:rPr lang="en-GB" altLang="en-US" sz="2400" dirty="0"/>
              <a:t>Marketing wants to better anticipate customer needs by tracking purchasing patterns and buyer trends. So, the problem is how to collect and analyze information on customer </a:t>
            </a:r>
            <a:r>
              <a:rPr lang="en-GB" altLang="en-US" sz="2400" dirty="0" err="1"/>
              <a:t>behavior</a:t>
            </a:r>
            <a:r>
              <a:rPr lang="en-GB" altLang="en-US" sz="2400" dirty="0"/>
              <a:t> that marketing can put to use. </a:t>
            </a:r>
          </a:p>
          <a:p>
            <a:pPr>
              <a:lnSpc>
                <a:spcPct val="90000"/>
              </a:lnSpc>
            </a:pPr>
            <a:r>
              <a:rPr lang="en-GB" altLang="en-US" sz="2400" dirty="0"/>
              <a:t>Management continually wants to know the current financial picture of the company, including profit and loss, cash flow, and stock market forecasts. So, the problem is how to collect, analyze, and present all the financial information management wants</a:t>
            </a:r>
          </a:p>
          <a:p>
            <a:pPr>
              <a:lnSpc>
                <a:spcPct val="90000"/>
              </a:lnSpc>
            </a:pPr>
            <a:r>
              <a:rPr lang="en-GB" altLang="en-US" sz="2400" dirty="0"/>
              <a:t>Employees demand more flexibility in their benefits programs, and management wants to build loyalty and morale. So, the problem is how to process transactions for flexible health plans, wellness programs, employee investment options, retirement accounts, and other benefit programs offered to employees.</a:t>
            </a:r>
          </a:p>
        </p:txBody>
      </p:sp>
      <p:sp>
        <p:nvSpPr>
          <p:cNvPr id="4"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304800" y="533400"/>
            <a:ext cx="2362200" cy="3048000"/>
          </a:xfrm>
        </p:spPr>
        <p:txBody>
          <a:bodyPr/>
          <a:lstStyle/>
          <a:p>
            <a:r>
              <a:rPr lang="en-US" altLang="en-US" sz="3600" dirty="0"/>
              <a:t>Analyst’s Approach to Problem Solving</a:t>
            </a:r>
            <a:endParaRPr lang="en-US" altLang="en-US" sz="2800" dirty="0"/>
          </a:p>
        </p:txBody>
      </p:sp>
      <p:sp>
        <p:nvSpPr>
          <p:cNvPr id="5" name="Footer Placeholder 4"/>
          <p:cNvSpPr>
            <a:spLocks noGrp="1"/>
          </p:cNvSpPr>
          <p:nvPr>
            <p:ph type="ftr" sz="quarter" idx="4294967295"/>
          </p:nvPr>
        </p:nvSpPr>
        <p:spPr>
          <a:xfrm>
            <a:off x="0" y="6248400"/>
            <a:ext cx="5867400" cy="457200"/>
          </a:xfrm>
          <a:prstGeom prst="rect">
            <a:avLst/>
          </a:prstGeom>
        </p:spPr>
        <p:txBody>
          <a:bodyPr/>
          <a:lstStyle/>
          <a:p>
            <a:r>
              <a:rPr lang="en-US" altLang="en-US" smtClean="0"/>
              <a:t>Systems Analysis and Design in a Changing World, 7th Edition - Online Chapter A                                        ©2016. Cengage Learning. All rights reserved.</a:t>
            </a:r>
            <a:endParaRPr lang="en-US" altLang="en-US" dirty="0"/>
          </a:p>
        </p:txBody>
      </p:sp>
      <p:pic>
        <p:nvPicPr>
          <p:cNvPr id="3430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762" y="152400"/>
            <a:ext cx="2479675"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0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762000"/>
            <a:ext cx="2479675"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xmlns="" name="BlueShadeWithBar" id="{04066C2A-6173-4F54-AD2B-AFDA31B2A820}" vid="{70AC8400-E288-4A32-931A-110C32A5F7D1}"/>
    </a:ext>
  </a:ext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13772</TotalTime>
  <Words>2170</Words>
  <Application>Microsoft Office PowerPoint</Application>
  <PresentationFormat>On-screen Show (4:3)</PresentationFormat>
  <Paragraphs>154</Paragraphs>
  <Slides>26</Slides>
  <Notes>4</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BlueShadeWithBar</vt:lpstr>
      <vt:lpstr>White with Courier font for code slides</vt:lpstr>
      <vt:lpstr>PowerPoint Presentation</vt:lpstr>
      <vt:lpstr>The Role of the Systems Analyst</vt:lpstr>
      <vt:lpstr>Online Chapter A Outline</vt:lpstr>
      <vt:lpstr>Learning Objectives</vt:lpstr>
      <vt:lpstr>Overview</vt:lpstr>
      <vt:lpstr>Overview (continued)</vt:lpstr>
      <vt:lpstr>Problems to be Solved</vt:lpstr>
      <vt:lpstr>Problems to be Solved (continued)</vt:lpstr>
      <vt:lpstr>Analyst’s Approach to Problem Solving</vt:lpstr>
      <vt:lpstr>Systems Concepts</vt:lpstr>
      <vt:lpstr>Information Systems and Subsystems</vt:lpstr>
      <vt:lpstr>System Components</vt:lpstr>
      <vt:lpstr>Systems Concepts</vt:lpstr>
      <vt:lpstr>Types of Information Systems</vt:lpstr>
      <vt:lpstr>Types of Information Systems</vt:lpstr>
      <vt:lpstr>Types of Information Systems</vt:lpstr>
      <vt:lpstr>Knowledge and Skills Required of a systems analyst</vt:lpstr>
      <vt:lpstr>Knowledge and Skills Tools and techniques</vt:lpstr>
      <vt:lpstr>Technical Knowledge and Skills</vt:lpstr>
      <vt:lpstr>Business Knowledge and Skills</vt:lpstr>
      <vt:lpstr>People Knowledge and Skills</vt:lpstr>
      <vt:lpstr>Analysis Related Careers</vt:lpstr>
      <vt:lpstr>A Variety of Job Titles</vt:lpstr>
      <vt:lpstr>Summary </vt:lpstr>
      <vt:lpstr>Summary (continued)</vt:lpstr>
      <vt:lpstr>Summary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Lori Bradshaw</cp:lastModifiedBy>
  <cp:revision>190</cp:revision>
  <cp:lastPrinted>1601-01-01T00:00:00Z</cp:lastPrinted>
  <dcterms:created xsi:type="dcterms:W3CDTF">2011-10-31T16:54:53Z</dcterms:created>
  <dcterms:modified xsi:type="dcterms:W3CDTF">2015-03-12T15:33:14Z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