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66" r:id="rId3"/>
    <p:sldId id="375" r:id="rId4"/>
    <p:sldId id="340" r:id="rId5"/>
    <p:sldId id="374" r:id="rId6"/>
    <p:sldId id="376" r:id="rId7"/>
    <p:sldId id="377" r:id="rId8"/>
    <p:sldId id="378" r:id="rId9"/>
    <p:sldId id="383" r:id="rId10"/>
    <p:sldId id="386" r:id="rId11"/>
    <p:sldId id="385" r:id="rId12"/>
    <p:sldId id="277" r:id="rId13"/>
    <p:sldId id="384" r:id="rId14"/>
    <p:sldId id="382" r:id="rId15"/>
    <p:sldId id="388" r:id="rId16"/>
    <p:sldId id="387" r:id="rId17"/>
    <p:sldId id="389" r:id="rId18"/>
    <p:sldId id="39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7" autoAdjust="0"/>
  </p:normalViewPr>
  <p:slideViewPr>
    <p:cSldViewPr snapToGrid="0" snapToObjects="1">
      <p:cViewPr>
        <p:scale>
          <a:sx n="81" d="100"/>
          <a:sy n="81" d="100"/>
        </p:scale>
        <p:origin x="-2336" y="-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AF274-BA3F-104C-B4F5-1FD3A53A7370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615A1-E2C8-D744-948F-DB311F739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5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0FBB9-0127-4A45-8CCE-F796A70551EF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B8B56-C9DB-D043-9112-D612B58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773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ED59-C183-6C4B-BAF6-33153AEC072D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0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8D47-67D4-8B49-B9DF-08CE85C8E226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A736-CF0D-9947-BB6F-30737237AAAD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E903-0617-284B-BCA3-1A1342D92DA2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E2C6-865A-7344-AB50-CB96AAE3A522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AC17-E7E2-3C47-8CE8-0D2CB2C71C9B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CFCB-7B52-1242-88F1-65FE6905D5C0}" type="datetime1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0C3B-8552-E645-AC63-7F2C6C962A61}" type="datetime1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9DB7-D0D4-2B4F-A9A5-2C8096E48751}" type="datetime1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FB36-6ACF-2441-B2E2-D013E739924B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3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3FBF-560C-2745-9D4F-E35C6375FCB5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AD4A-9EA9-5F48-A776-A1E49EF47BFC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3B91-FAC0-3043-A682-452F01D0B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1.e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2.emf"/><Relationship Id="rId10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9.e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0.e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92855" y="3428456"/>
            <a:ext cx="3570144" cy="862679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624628" y="2214949"/>
            <a:ext cx="4748176" cy="862679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624628" y="4665929"/>
            <a:ext cx="4748176" cy="862679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990672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754069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</a:p>
        </p:txBody>
      </p:sp>
      <p:sp>
        <p:nvSpPr>
          <p:cNvPr id="106" name="Oval 105"/>
          <p:cNvSpPr/>
          <p:nvPr/>
        </p:nvSpPr>
        <p:spPr>
          <a:xfrm>
            <a:off x="5605393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n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2565679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502816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102168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k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0" name="Straight Arrow Connector 109"/>
          <p:cNvCxnSpPr>
            <a:stCxn id="104" idx="0"/>
            <a:endCxn id="107" idx="3"/>
          </p:cNvCxnSpPr>
          <p:nvPr/>
        </p:nvCxnSpPr>
        <p:spPr>
          <a:xfrm flipV="1">
            <a:off x="2248278" y="4011997"/>
            <a:ext cx="392852" cy="833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4" idx="0"/>
            <a:endCxn id="108" idx="4"/>
          </p:cNvCxnSpPr>
          <p:nvPr/>
        </p:nvCxnSpPr>
        <p:spPr>
          <a:xfrm flipV="1">
            <a:off x="2248278" y="4087448"/>
            <a:ext cx="1512144" cy="7582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4" idx="0"/>
            <a:endCxn id="109" idx="3"/>
          </p:cNvCxnSpPr>
          <p:nvPr/>
        </p:nvCxnSpPr>
        <p:spPr>
          <a:xfrm flipV="1">
            <a:off x="2248278" y="4011997"/>
            <a:ext cx="2929341" cy="833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5" idx="0"/>
            <a:endCxn id="107" idx="4"/>
          </p:cNvCxnSpPr>
          <p:nvPr/>
        </p:nvCxnSpPr>
        <p:spPr>
          <a:xfrm flipH="1" flipV="1">
            <a:off x="2823285" y="4087448"/>
            <a:ext cx="188390" cy="7582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6" idx="0"/>
            <a:endCxn id="107" idx="5"/>
          </p:cNvCxnSpPr>
          <p:nvPr/>
        </p:nvCxnSpPr>
        <p:spPr>
          <a:xfrm flipH="1" flipV="1">
            <a:off x="3005439" y="4011997"/>
            <a:ext cx="2857560" cy="833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6" idx="0"/>
            <a:endCxn id="109" idx="5"/>
          </p:cNvCxnSpPr>
          <p:nvPr/>
        </p:nvCxnSpPr>
        <p:spPr>
          <a:xfrm flipH="1" flipV="1">
            <a:off x="5541928" y="4011997"/>
            <a:ext cx="321071" cy="833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5" idx="0"/>
            <a:endCxn id="109" idx="4"/>
          </p:cNvCxnSpPr>
          <p:nvPr/>
        </p:nvCxnSpPr>
        <p:spPr>
          <a:xfrm flipV="1">
            <a:off x="3011675" y="4087448"/>
            <a:ext cx="2348099" cy="7582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038488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051076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605393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j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20" name="Straight Arrow Connector 119"/>
          <p:cNvCxnSpPr>
            <a:stCxn id="107" idx="0"/>
            <a:endCxn id="118" idx="3"/>
          </p:cNvCxnSpPr>
          <p:nvPr/>
        </p:nvCxnSpPr>
        <p:spPr>
          <a:xfrm flipV="1">
            <a:off x="2823285" y="2834433"/>
            <a:ext cx="303242" cy="7378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9" idx="0"/>
            <a:endCxn id="118" idx="5"/>
          </p:cNvCxnSpPr>
          <p:nvPr/>
        </p:nvCxnSpPr>
        <p:spPr>
          <a:xfrm flipH="1" flipV="1">
            <a:off x="3490836" y="2834433"/>
            <a:ext cx="1868938" cy="7378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8" idx="0"/>
            <a:endCxn id="118" idx="4"/>
          </p:cNvCxnSpPr>
          <p:nvPr/>
        </p:nvCxnSpPr>
        <p:spPr>
          <a:xfrm flipH="1" flipV="1">
            <a:off x="3308682" y="2909884"/>
            <a:ext cx="451740" cy="6623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35222" y="49195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Inputs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0976" y="36701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Hidden Units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15550" y="2473963"/>
            <a:ext cx="101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Outputs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7" grpId="0" animBg="1"/>
      <p:bldP spid="118" grpId="0" animBg="1"/>
      <p:bldP spid="119" grpId="0" animBg="1"/>
      <p:bldP spid="125" grpId="0"/>
      <p:bldP spid="126" grpId="0"/>
      <p:bldP spid="1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cxnSp>
        <p:nvCxnSpPr>
          <p:cNvPr id="82" name="Straight Arrow Connector 81"/>
          <p:cNvCxnSpPr>
            <a:stCxn id="81" idx="4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1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Output Gate</a:t>
            </a:r>
            <a:endParaRPr lang="en-US" sz="12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FFFF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FFFFFF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FFFFFF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88" name="Oval 8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89" name="Freeform 88"/>
          <p:cNvSpPr/>
          <p:nvPr/>
        </p:nvSpPr>
        <p:spPr>
          <a:xfrm>
            <a:off x="1902989" y="3727998"/>
            <a:ext cx="311489" cy="251615"/>
          </a:xfrm>
          <a:custGeom>
            <a:avLst/>
            <a:gdLst>
              <a:gd name="connsiteX0" fmla="*/ 0 w 515155"/>
              <a:gd name="connsiteY0" fmla="*/ 347468 h 347468"/>
              <a:gd name="connsiteX1" fmla="*/ 227627 w 515155"/>
              <a:gd name="connsiteY1" fmla="*/ 287559 h 347468"/>
              <a:gd name="connsiteX2" fmla="*/ 275548 w 515155"/>
              <a:gd name="connsiteY2" fmla="*/ 47926 h 347468"/>
              <a:gd name="connsiteX3" fmla="*/ 515155 w 515155"/>
              <a:gd name="connsiteY3" fmla="*/ 0 h 347468"/>
              <a:gd name="connsiteX4" fmla="*/ 515155 w 515155"/>
              <a:gd name="connsiteY4" fmla="*/ 0 h 3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155" h="347468">
                <a:moveTo>
                  <a:pt x="0" y="347468"/>
                </a:moveTo>
                <a:cubicBezTo>
                  <a:pt x="90851" y="342475"/>
                  <a:pt x="181702" y="337483"/>
                  <a:pt x="227627" y="287559"/>
                </a:cubicBezTo>
                <a:cubicBezTo>
                  <a:pt x="273552" y="237635"/>
                  <a:pt x="227627" y="95852"/>
                  <a:pt x="275548" y="47926"/>
                </a:cubicBezTo>
                <a:cubicBezTo>
                  <a:pt x="323469" y="0"/>
                  <a:pt x="515155" y="0"/>
                  <a:pt x="515155" y="0"/>
                </a:cubicBezTo>
                <a:lnTo>
                  <a:pt x="515155" y="0"/>
                </a:lnTo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0" name="Straight Arrow Connector 89"/>
          <p:cNvCxnSpPr>
            <a:stCxn id="88" idx="6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8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63729" y="3784514"/>
            <a:ext cx="37623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rgbClr val="FFFFFF"/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rgbClr val="FFFFFF"/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cxnSp>
        <p:nvCxnSpPr>
          <p:cNvPr id="97" name="Straight Arrow Connector 96"/>
          <p:cNvCxnSpPr>
            <a:stCxn id="96" idx="4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9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Input Gate</a:t>
            </a:r>
            <a:endParaRPr lang="en-US" sz="12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FFFFFF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cxnSp>
        <p:nvCxnSpPr>
          <p:cNvPr id="104" name="Straight Arrow Connector 103"/>
          <p:cNvCxnSpPr>
            <a:stCxn id="103" idx="0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3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3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CMU Bright Roman"/>
                <a:cs typeface="CMU Bright Roman"/>
              </a:rPr>
              <a:t>Forget Gate</a:t>
            </a:r>
            <a:endParaRPr lang="en-US" sz="1200" dirty="0">
              <a:solidFill>
                <a:srgbClr val="FFFFFF"/>
              </a:solidFill>
              <a:latin typeface="CMU Bright Roman"/>
              <a:cs typeface="CMU Bright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FFFF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FFFFFF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FFFFFF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FFFFFF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FFFFFF"/>
                </a:solidFill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10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tx1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44" name="Straight Arrow Connector 43"/>
          <p:cNvCxnSpPr>
            <a:stCxn id="39" idx="4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45" name="Oval 44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47" name="Straight Arrow Connector 46"/>
          <p:cNvCxnSpPr>
            <a:stCxn id="45" idx="6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5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5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9" name="Straight Arrow Connector 58"/>
          <p:cNvCxnSpPr>
            <a:stCxn id="58" idx="4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73" name="Straight Arrow Connector 72"/>
          <p:cNvCxnSpPr>
            <a:stCxn id="72" idx="0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2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2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  <a:r>
              <a:rPr lang="en-US" sz="1600" i="1" dirty="0"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224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</a:p>
        </p:txBody>
      </p:sp>
      <p:sp>
        <p:nvSpPr>
          <p:cNvPr id="41" name="Oval 40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41" idx="4"/>
            <a:endCxn id="46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46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2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82" name="Straight Connector 8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>
            <a:stCxn id="43" idx="0"/>
            <a:endCxn id="84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2" idx="5"/>
            <a:endCxn id="84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5"/>
          <p:cNvCxnSpPr>
            <a:stCxn id="84" idx="2"/>
            <a:endCxn id="42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33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33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3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41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41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43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43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42" name="Oval 41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tx1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59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A6A6A6"/>
              </a:solidFill>
              <a:latin typeface="CMU Bright Roman"/>
              <a:cs typeface="CMU Bright Roman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>
            <a:stCxn id="69" idx="4"/>
            <a:endCxn id="71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1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6"/>
            <a:endCxn id="100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80" name="Straight Connector 79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>
            <a:stCxn id="70" idx="0"/>
            <a:endCxn id="78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105"/>
          <p:cNvCxnSpPr>
            <a:stCxn id="100" idx="5"/>
            <a:endCxn id="78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05"/>
          <p:cNvCxnSpPr>
            <a:stCxn id="78" idx="2"/>
            <a:endCxn id="100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69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69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0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0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00" name="Oval 99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07" name="Straight Arrow Connector 106"/>
          <p:cNvCxnSpPr>
            <a:stCxn id="101" idx="4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01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21" name="Oval 120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122" name="Straight Arrow Connector 121"/>
          <p:cNvCxnSpPr>
            <a:endCxn id="121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21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21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667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A6A6A6"/>
              </a:solidFill>
              <a:latin typeface="CMU Bright Roman"/>
              <a:cs typeface="CMU Bright Roman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164" name="Straight Connector 163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66"/>
          <p:cNvCxnSpPr>
            <a:stCxn id="156" idx="4"/>
            <a:endCxn id="158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58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8" idx="6"/>
            <a:endCxn id="191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/>
          <p:cNvCxnSpPr>
            <a:stCxn id="157" idx="0"/>
            <a:endCxn id="170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05"/>
          <p:cNvCxnSpPr>
            <a:stCxn id="191" idx="5"/>
            <a:endCxn id="170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05"/>
          <p:cNvCxnSpPr>
            <a:stCxn id="170" idx="2"/>
            <a:endCxn id="191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5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57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57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91" name="Oval 190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1" name="Oval 40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649000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4" name="Straight Arrow Connector 43"/>
          <p:cNvCxnSpPr>
            <a:stCxn id="39" idx="4"/>
            <a:endCxn id="43" idx="0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565273" y="3762310"/>
            <a:ext cx="131882" cy="133686"/>
            <a:chOff x="7787230" y="1641491"/>
            <a:chExt cx="131882" cy="133686"/>
          </a:xfrm>
        </p:grpSpPr>
        <p:cxnSp>
          <p:nvCxnSpPr>
            <p:cNvPr id="46" name="Straight Connector 4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41" idx="6"/>
            <a:endCxn id="43" idx="2"/>
          </p:cNvCxnSpPr>
          <p:nvPr/>
        </p:nvCxnSpPr>
        <p:spPr>
          <a:xfrm>
            <a:off x="5657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6"/>
          </p:cNvCxnSpPr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latin typeface="CMU Bright Roman"/>
                <a:cs typeface="CMU Bright Roman"/>
              </a:rPr>
              <a:t>t</a:t>
            </a:r>
            <a:endParaRPr lang="en-US" sz="1600" i="1" baseline="30000" dirty="0"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57" name="Straight Arrow Connector 56"/>
          <p:cNvCxnSpPr>
            <a:stCxn id="191" idx="6"/>
          </p:cNvCxnSpPr>
          <p:nvPr/>
        </p:nvCxnSpPr>
        <p:spPr>
          <a:xfrm flipV="1">
            <a:off x="4706317" y="3829557"/>
            <a:ext cx="435923" cy="29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786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8097" y="2226547"/>
            <a:ext cx="49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4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A6A6A6"/>
              </a:solidFill>
              <a:latin typeface="CMU Bright Roman"/>
              <a:cs typeface="CMU Bright Roman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164" name="Straight Connector 163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A6A6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66"/>
          <p:cNvCxnSpPr>
            <a:stCxn id="156" idx="4"/>
            <a:endCxn id="158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58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8" idx="6"/>
            <a:endCxn id="191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/>
          <p:cNvCxnSpPr>
            <a:stCxn id="157" idx="0"/>
            <a:endCxn id="170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05"/>
          <p:cNvCxnSpPr>
            <a:stCxn id="191" idx="5"/>
            <a:endCxn id="170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05"/>
          <p:cNvCxnSpPr>
            <a:stCxn id="170" idx="2"/>
            <a:endCxn id="191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5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57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57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91" name="Oval 190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142240" y="3573941"/>
            <a:ext cx="515211" cy="515211"/>
            <a:chOff x="6406139" y="3573941"/>
            <a:chExt cx="515211" cy="515211"/>
          </a:xfrm>
        </p:grpSpPr>
        <p:sp>
          <p:nvSpPr>
            <p:cNvPr id="41" name="Oval 40"/>
            <p:cNvSpPr/>
            <p:nvPr/>
          </p:nvSpPr>
          <p:spPr>
            <a:xfrm>
              <a:off x="6406139" y="3573941"/>
              <a:ext cx="515211" cy="51521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sz="1600" baseline="-25000" dirty="0">
                <a:solidFill>
                  <a:srgbClr val="000000"/>
                </a:solidFill>
                <a:latin typeface="CMU Bright Roman"/>
                <a:cs typeface="CMU Bright Roman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6512077" y="3727998"/>
              <a:ext cx="311489" cy="251615"/>
            </a:xfrm>
            <a:custGeom>
              <a:avLst/>
              <a:gdLst>
                <a:gd name="connsiteX0" fmla="*/ 0 w 515155"/>
                <a:gd name="connsiteY0" fmla="*/ 347468 h 347468"/>
                <a:gd name="connsiteX1" fmla="*/ 227627 w 515155"/>
                <a:gd name="connsiteY1" fmla="*/ 287559 h 347468"/>
                <a:gd name="connsiteX2" fmla="*/ 275548 w 515155"/>
                <a:gd name="connsiteY2" fmla="*/ 47926 h 347468"/>
                <a:gd name="connsiteX3" fmla="*/ 515155 w 515155"/>
                <a:gd name="connsiteY3" fmla="*/ 0 h 347468"/>
                <a:gd name="connsiteX4" fmla="*/ 515155 w 515155"/>
                <a:gd name="connsiteY4" fmla="*/ 0 h 34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155" h="347468">
                  <a:moveTo>
                    <a:pt x="0" y="347468"/>
                  </a:moveTo>
                  <a:cubicBezTo>
                    <a:pt x="90851" y="342475"/>
                    <a:pt x="181702" y="337483"/>
                    <a:pt x="227627" y="287559"/>
                  </a:cubicBezTo>
                  <a:cubicBezTo>
                    <a:pt x="273552" y="237635"/>
                    <a:pt x="227627" y="95852"/>
                    <a:pt x="275548" y="47926"/>
                  </a:cubicBezTo>
                  <a:cubicBezTo>
                    <a:pt x="323469" y="0"/>
                    <a:pt x="515155" y="0"/>
                    <a:pt x="515155" y="0"/>
                  </a:cubicBezTo>
                  <a:lnTo>
                    <a:pt x="515155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/>
          <p:cNvSpPr/>
          <p:nvPr/>
        </p:nvSpPr>
        <p:spPr>
          <a:xfrm>
            <a:off x="6490001" y="3694266"/>
            <a:ext cx="277537" cy="277537"/>
          </a:xfrm>
          <a:prstGeom prst="ellips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44" name="Straight Arrow Connector 43"/>
          <p:cNvCxnSpPr>
            <a:stCxn id="39" idx="4"/>
            <a:endCxn id="43" idx="0"/>
          </p:cNvCxnSpPr>
          <p:nvPr/>
        </p:nvCxnSpPr>
        <p:spPr>
          <a:xfrm flipH="1">
            <a:off x="6628770" y="2848797"/>
            <a:ext cx="543" cy="84546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6565273" y="3762310"/>
            <a:ext cx="131882" cy="133686"/>
            <a:chOff x="7787230" y="1641491"/>
            <a:chExt cx="131882" cy="133686"/>
          </a:xfrm>
        </p:grpSpPr>
        <p:cxnSp>
          <p:nvCxnSpPr>
            <p:cNvPr id="46" name="Straight Connector 45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41" idx="6"/>
            <a:endCxn id="43" idx="2"/>
          </p:cNvCxnSpPr>
          <p:nvPr/>
        </p:nvCxnSpPr>
        <p:spPr>
          <a:xfrm>
            <a:off x="5657451" y="3831547"/>
            <a:ext cx="832550" cy="14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6"/>
          </p:cNvCxnSpPr>
          <p:nvPr/>
        </p:nvCxnSpPr>
        <p:spPr>
          <a:xfrm flipV="1">
            <a:off x="6767538" y="3829557"/>
            <a:ext cx="648297" cy="347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latin typeface="CMU Bright Roman"/>
                <a:cs typeface="CMU Bright Roman"/>
              </a:rPr>
              <a:t>t</a:t>
            </a:r>
            <a:endParaRPr lang="en-US" sz="1600" i="1" baseline="30000" dirty="0"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57" name="Straight Arrow Connector 56"/>
          <p:cNvCxnSpPr>
            <a:stCxn id="191" idx="6"/>
          </p:cNvCxnSpPr>
          <p:nvPr/>
        </p:nvCxnSpPr>
        <p:spPr>
          <a:xfrm flipV="1">
            <a:off x="4706317" y="3829557"/>
            <a:ext cx="435923" cy="296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326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67" name="Straight Arrow Connector 166"/>
          <p:cNvCxnSpPr>
            <a:stCxn id="156" idx="4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57" idx="0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5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57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57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Forget Gate</a:t>
            </a:r>
            <a:endParaRPr lang="en-US" sz="12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58" name="Oval 5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rgbClr val="000000"/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989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737150" y="2240569"/>
            <a:ext cx="5247392" cy="3199101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2649590" y="2312461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CMU Bright Roman"/>
                <a:cs typeface="CMU Bright Roman"/>
              </a:rPr>
              <a:t>i</a:t>
            </a:r>
            <a:r>
              <a:rPr lang="en-US" sz="1600" i="1" baseline="30000" dirty="0" smtClean="0">
                <a:solidFill>
                  <a:schemeClr val="tx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tx1"/>
              </a:solidFill>
              <a:latin typeface="CMU Bright Roman"/>
              <a:cs typeface="CMU Bright Roman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107848" y="4864549"/>
            <a:ext cx="515211" cy="515211"/>
          </a:xfrm>
          <a:prstGeom prst="ellipse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f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772455" y="3693756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841255" y="3767585"/>
            <a:ext cx="131882" cy="133686"/>
            <a:chOff x="7787230" y="1641491"/>
            <a:chExt cx="131882" cy="133686"/>
          </a:xfrm>
        </p:grpSpPr>
        <p:cxnSp>
          <p:nvCxnSpPr>
            <p:cNvPr id="164" name="Straight Connector 163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Arrow Connector 166"/>
          <p:cNvCxnSpPr>
            <a:stCxn id="156" idx="4"/>
            <a:endCxn id="158" idx="0"/>
          </p:cNvCxnSpPr>
          <p:nvPr/>
        </p:nvCxnSpPr>
        <p:spPr>
          <a:xfrm>
            <a:off x="2907196" y="2827672"/>
            <a:ext cx="4028" cy="866084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58" idx="2"/>
          </p:cNvCxnSpPr>
          <p:nvPr/>
        </p:nvCxnSpPr>
        <p:spPr>
          <a:xfrm>
            <a:off x="2312262" y="3831547"/>
            <a:ext cx="460193" cy="978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8" idx="6"/>
            <a:endCxn id="191" idx="2"/>
          </p:cNvCxnSpPr>
          <p:nvPr/>
        </p:nvCxnSpPr>
        <p:spPr>
          <a:xfrm>
            <a:off x="3049992" y="3832525"/>
            <a:ext cx="979466" cy="0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4222371" y="4320127"/>
            <a:ext cx="277537" cy="27753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4294251" y="4394052"/>
            <a:ext cx="131882" cy="133686"/>
            <a:chOff x="7787230" y="1641491"/>
            <a:chExt cx="131882" cy="133686"/>
          </a:xfrm>
        </p:grpSpPr>
        <p:cxnSp>
          <p:nvCxnSpPr>
            <p:cNvPr id="172" name="Straight Connector 171"/>
            <p:cNvCxnSpPr>
              <a:cxnSpLocks noChangeAspect="1"/>
            </p:cNvCxnSpPr>
            <p:nvPr/>
          </p:nvCxnSpPr>
          <p:spPr>
            <a:xfrm>
              <a:off x="7787230" y="1641491"/>
              <a:ext cx="129236" cy="1310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 noChangeAspect="1"/>
            </p:cNvCxnSpPr>
            <p:nvPr/>
          </p:nvCxnSpPr>
          <p:spPr>
            <a:xfrm flipH="1">
              <a:off x="7789876" y="1644119"/>
              <a:ext cx="129236" cy="1310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/>
          <p:cNvCxnSpPr>
            <a:stCxn id="157" idx="0"/>
            <a:endCxn id="170" idx="4"/>
          </p:cNvCxnSpPr>
          <p:nvPr/>
        </p:nvCxnSpPr>
        <p:spPr>
          <a:xfrm flipH="1" flipV="1">
            <a:off x="4361140" y="4597664"/>
            <a:ext cx="4314" cy="266885"/>
          </a:xfrm>
          <a:prstGeom prst="straightConnector1">
            <a:avLst/>
          </a:prstGeom>
          <a:ln w="12700"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05"/>
          <p:cNvCxnSpPr>
            <a:stCxn id="191" idx="5"/>
            <a:endCxn id="170" idx="6"/>
          </p:cNvCxnSpPr>
          <p:nvPr/>
        </p:nvCxnSpPr>
        <p:spPr>
          <a:xfrm rot="5400000">
            <a:off x="4354629" y="4206331"/>
            <a:ext cx="397845" cy="10728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05"/>
          <p:cNvCxnSpPr>
            <a:stCxn id="170" idx="2"/>
            <a:endCxn id="191" idx="3"/>
          </p:cNvCxnSpPr>
          <p:nvPr/>
        </p:nvCxnSpPr>
        <p:spPr>
          <a:xfrm rot="10800000">
            <a:off x="4128583" y="4061052"/>
            <a:ext cx="93789" cy="397845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56" idx="0"/>
          </p:cNvCxnSpPr>
          <p:nvPr/>
        </p:nvCxnSpPr>
        <p:spPr>
          <a:xfrm flipH="1">
            <a:off x="2907196" y="1701396"/>
            <a:ext cx="4028" cy="611065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156" idx="7"/>
          </p:cNvCxnSpPr>
          <p:nvPr/>
        </p:nvCxnSpPr>
        <p:spPr>
          <a:xfrm flipH="1">
            <a:off x="3089350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577707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4356253" y="5379760"/>
            <a:ext cx="4028" cy="6110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57" idx="5"/>
          </p:cNvCxnSpPr>
          <p:nvPr/>
        </p:nvCxnSpPr>
        <p:spPr>
          <a:xfrm flipH="1" flipV="1">
            <a:off x="454760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157" idx="3"/>
          </p:cNvCxnSpPr>
          <p:nvPr/>
        </p:nvCxnSpPr>
        <p:spPr>
          <a:xfrm flipV="1">
            <a:off x="4107848" y="5304309"/>
            <a:ext cx="75451" cy="6865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82623" y="240582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Input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598816" y="4995637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Forget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603163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-1</a:t>
            </a:r>
          </a:p>
          <a:p>
            <a:pPr algn="ctr"/>
            <a:r>
              <a:rPr lang="en-US" sz="1600" i="1" baseline="-25000" dirty="0" smtClean="0">
                <a:latin typeface="CMU Bright Roman"/>
                <a:cs typeface="CMU Bright Roman"/>
              </a:rPr>
              <a:t>  </a:t>
            </a:r>
            <a:endParaRPr lang="en-US" sz="1600" i="1" baseline="-25000" dirty="0">
              <a:latin typeface="CMU Bright Roman"/>
              <a:cs typeface="CMU Bright Roman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74481" y="5922377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sp>
        <p:nvSpPr>
          <p:cNvPr id="191" name="Oval 190"/>
          <p:cNvSpPr/>
          <p:nvPr/>
        </p:nvSpPr>
        <p:spPr>
          <a:xfrm>
            <a:off x="4029458" y="3509341"/>
            <a:ext cx="676859" cy="646368"/>
          </a:xfrm>
          <a:prstGeom prst="ellipse">
            <a:avLst/>
          </a:prstGeom>
          <a:solidFill>
            <a:srgbClr val="93CDDD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c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367136" y="2324443"/>
            <a:ext cx="524354" cy="524354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o</a:t>
            </a:r>
            <a:r>
              <a:rPr lang="en-US" sz="1600" i="1" baseline="30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0" name="Straight Arrow Connector 49"/>
          <p:cNvCxnSpPr>
            <a:endCxn id="39" idx="0"/>
          </p:cNvCxnSpPr>
          <p:nvPr/>
        </p:nvCxnSpPr>
        <p:spPr>
          <a:xfrm>
            <a:off x="6624743" y="1665450"/>
            <a:ext cx="4570" cy="65899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03258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82484" y="1701396"/>
            <a:ext cx="169304" cy="68651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668" y="2406895"/>
            <a:ext cx="105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CMU Bright Roman"/>
                <a:cs typeface="CMU Bright Roman"/>
              </a:rPr>
              <a:t>Output Gate</a:t>
            </a:r>
            <a:endParaRPr lang="en-US" sz="1200" dirty="0">
              <a:latin typeface="CMU Bright Roman"/>
              <a:cs typeface="CMU Bright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77601" y="3635786"/>
            <a:ext cx="464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CMU Bright Roman"/>
                <a:ea typeface="Lucida Grande"/>
                <a:cs typeface="CMU Bright Roman"/>
              </a:rPr>
              <a:t>δ</a:t>
            </a:r>
            <a:r>
              <a:rPr lang="en-US" sz="1600" i="1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err="1" smtClean="0">
                <a:solidFill>
                  <a:schemeClr val="bg1"/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>
              <a:solidFill>
                <a:schemeClr val="bg1"/>
              </a:solidFill>
              <a:latin typeface="CMU Bright Roman"/>
              <a:cs typeface="CMU Bright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02435" y="1362842"/>
            <a:ext cx="72800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A6A6A6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>
                <a:solidFill>
                  <a:srgbClr val="A6A6A6"/>
                </a:solidFill>
                <a:latin typeface="CMU Bright Roman"/>
                <a:cs typeface="CMU Bright Roman"/>
              </a:rPr>
              <a:t>t</a:t>
            </a:r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  <a:r>
              <a:rPr lang="en-US" sz="1600" i="1" dirty="0">
                <a:solidFill>
                  <a:srgbClr val="A6A6A6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>
                <a:solidFill>
                  <a:srgbClr val="A6A6A6"/>
                </a:solidFill>
                <a:latin typeface="CMU Bright Roman"/>
                <a:cs typeface="CMU Bright Roman"/>
              </a:rPr>
              <a:t>t-1</a:t>
            </a:r>
          </a:p>
          <a:p>
            <a:pPr algn="ctr"/>
            <a:r>
              <a:rPr lang="en-US" sz="1600" i="1" baseline="-25000" dirty="0">
                <a:solidFill>
                  <a:srgbClr val="A6A6A6"/>
                </a:solidFill>
                <a:latin typeface="CMU Bright Roman"/>
                <a:cs typeface="CMU Bright Roman"/>
              </a:rPr>
              <a:t>  </a:t>
            </a:r>
          </a:p>
        </p:txBody>
      </p:sp>
      <p:cxnSp>
        <p:nvCxnSpPr>
          <p:cNvPr id="57" name="Straight Arrow Connector 56"/>
          <p:cNvCxnSpPr>
            <a:stCxn id="191" idx="6"/>
          </p:cNvCxnSpPr>
          <p:nvPr/>
        </p:nvCxnSpPr>
        <p:spPr>
          <a:xfrm flipV="1">
            <a:off x="4706317" y="3829557"/>
            <a:ext cx="435923" cy="296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797051" y="3573941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a</a:t>
            </a:r>
            <a:r>
              <a:rPr lang="en-US" sz="1600" i="1" baseline="30000" dirty="0">
                <a:solidFill>
                  <a:srgbClr val="000000"/>
                </a:solidFill>
                <a:latin typeface="CMU Bright Roman"/>
                <a:cs typeface="CMU Bright Roman"/>
              </a:rPr>
              <a:t>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1182485" y="3486662"/>
            <a:ext cx="690017" cy="16273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8" idx="2"/>
          </p:cNvCxnSpPr>
          <p:nvPr/>
        </p:nvCxnSpPr>
        <p:spPr>
          <a:xfrm>
            <a:off x="1182485" y="3829557"/>
            <a:ext cx="614566" cy="1990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8" idx="3"/>
          </p:cNvCxnSpPr>
          <p:nvPr/>
        </p:nvCxnSpPr>
        <p:spPr>
          <a:xfrm flipV="1">
            <a:off x="1182485" y="4013701"/>
            <a:ext cx="690017" cy="214249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19" y="3472364"/>
            <a:ext cx="505362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30000" dirty="0" err="1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</a:t>
            </a:r>
            <a:endParaRPr lang="en-US" sz="1600" i="1" baseline="30000" dirty="0" smtClean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r>
              <a:rPr lang="en-US" sz="1600" i="1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30000" dirty="0" smtClean="0">
                <a:solidFill>
                  <a:schemeClr val="bg1">
                    <a:lumMod val="65000"/>
                  </a:schemeClr>
                </a:solidFill>
                <a:latin typeface="CMU Bright Roman"/>
                <a:cs typeface="CMU Bright Roman"/>
              </a:rPr>
              <a:t>t-1</a:t>
            </a:r>
            <a:endParaRPr lang="en-US" sz="1600" i="1" baseline="30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  <a:p>
            <a:pPr algn="just"/>
            <a:endParaRPr lang="en-US" sz="1600" i="1" baseline="-25000" dirty="0">
              <a:solidFill>
                <a:schemeClr val="bg1">
                  <a:lumMod val="65000"/>
                </a:schemeClr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879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92855" y="3428456"/>
            <a:ext cx="3570144" cy="862679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0" name="Rectangle 79"/>
          <p:cNvSpPr/>
          <p:nvPr/>
        </p:nvSpPr>
        <p:spPr>
          <a:xfrm>
            <a:off x="1624628" y="2214949"/>
            <a:ext cx="4748176" cy="862679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1" name="Rectangle 80"/>
          <p:cNvSpPr/>
          <p:nvPr/>
        </p:nvSpPr>
        <p:spPr>
          <a:xfrm>
            <a:off x="1624628" y="4665929"/>
            <a:ext cx="4748176" cy="862679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2" name="Oval 81"/>
          <p:cNvSpPr/>
          <p:nvPr/>
        </p:nvSpPr>
        <p:spPr>
          <a:xfrm>
            <a:off x="1990672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754069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</a:p>
        </p:txBody>
      </p:sp>
      <p:sp>
        <p:nvSpPr>
          <p:cNvPr id="84" name="Oval 83"/>
          <p:cNvSpPr/>
          <p:nvPr/>
        </p:nvSpPr>
        <p:spPr>
          <a:xfrm>
            <a:off x="5605393" y="484565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n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2565679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502816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102168" y="3572237"/>
            <a:ext cx="515211" cy="5152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h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k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8" name="Straight Arrow Connector 87"/>
          <p:cNvCxnSpPr>
            <a:stCxn id="82" idx="0"/>
            <a:endCxn id="85" idx="3"/>
          </p:cNvCxnSpPr>
          <p:nvPr/>
        </p:nvCxnSpPr>
        <p:spPr>
          <a:xfrm flipV="1">
            <a:off x="2248278" y="4011997"/>
            <a:ext cx="392852" cy="833657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0"/>
            <a:endCxn id="86" idx="4"/>
          </p:cNvCxnSpPr>
          <p:nvPr/>
        </p:nvCxnSpPr>
        <p:spPr>
          <a:xfrm flipV="1">
            <a:off x="2248278" y="4087448"/>
            <a:ext cx="1512144" cy="75820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0"/>
            <a:endCxn id="87" idx="3"/>
          </p:cNvCxnSpPr>
          <p:nvPr/>
        </p:nvCxnSpPr>
        <p:spPr>
          <a:xfrm flipV="1">
            <a:off x="2248278" y="4011997"/>
            <a:ext cx="2929341" cy="833657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0"/>
            <a:endCxn id="85" idx="4"/>
          </p:cNvCxnSpPr>
          <p:nvPr/>
        </p:nvCxnSpPr>
        <p:spPr>
          <a:xfrm flipH="1" flipV="1">
            <a:off x="2823285" y="4087448"/>
            <a:ext cx="188390" cy="75820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85" idx="5"/>
          </p:cNvCxnSpPr>
          <p:nvPr/>
        </p:nvCxnSpPr>
        <p:spPr>
          <a:xfrm flipH="1" flipV="1">
            <a:off x="3005439" y="4011997"/>
            <a:ext cx="2857560" cy="833657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4" idx="0"/>
            <a:endCxn id="87" idx="5"/>
          </p:cNvCxnSpPr>
          <p:nvPr/>
        </p:nvCxnSpPr>
        <p:spPr>
          <a:xfrm flipH="1" flipV="1">
            <a:off x="5541928" y="4011997"/>
            <a:ext cx="321071" cy="833657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0"/>
            <a:endCxn id="87" idx="4"/>
          </p:cNvCxnSpPr>
          <p:nvPr/>
        </p:nvCxnSpPr>
        <p:spPr>
          <a:xfrm flipV="1">
            <a:off x="3011675" y="4087448"/>
            <a:ext cx="2348099" cy="758206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038488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051076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605393" y="2394673"/>
            <a:ext cx="515211" cy="515211"/>
          </a:xfrm>
          <a:prstGeom prst="ellipse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j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03" name="Straight Arrow Connector 102"/>
          <p:cNvCxnSpPr>
            <a:stCxn id="85" idx="0"/>
            <a:endCxn id="100" idx="3"/>
          </p:cNvCxnSpPr>
          <p:nvPr/>
        </p:nvCxnSpPr>
        <p:spPr>
          <a:xfrm flipV="1">
            <a:off x="2823285" y="2834433"/>
            <a:ext cx="303242" cy="737804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7" idx="0"/>
            <a:endCxn id="100" idx="5"/>
          </p:cNvCxnSpPr>
          <p:nvPr/>
        </p:nvCxnSpPr>
        <p:spPr>
          <a:xfrm flipH="1" flipV="1">
            <a:off x="3490836" y="2834433"/>
            <a:ext cx="1868938" cy="737804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6" idx="0"/>
            <a:endCxn id="100" idx="4"/>
          </p:cNvCxnSpPr>
          <p:nvPr/>
        </p:nvCxnSpPr>
        <p:spPr>
          <a:xfrm flipH="1" flipV="1">
            <a:off x="3308682" y="2909884"/>
            <a:ext cx="451740" cy="662353"/>
          </a:xfrm>
          <a:prstGeom prst="straightConnector1">
            <a:avLst/>
          </a:prstGeom>
          <a:ln w="12700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22550"/>
              </p:ext>
            </p:extLst>
          </p:nvPr>
        </p:nvGraphicFramePr>
        <p:xfrm>
          <a:off x="6265863" y="3670300"/>
          <a:ext cx="29178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3" name="Equation" r:id="rId3" imgW="1422400" imgH="203200" progId="Equation.DSMT4">
                  <p:embed/>
                </p:oleObj>
              </mc:Choice>
              <mc:Fallback>
                <p:oleObj name="Equation" r:id="rId3" imgW="1422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5863" y="3670300"/>
                        <a:ext cx="291782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54484"/>
              </p:ext>
            </p:extLst>
          </p:nvPr>
        </p:nvGraphicFramePr>
        <p:xfrm>
          <a:off x="7169150" y="2478088"/>
          <a:ext cx="11969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4" name="Equation" r:id="rId5" imgW="584200" imgH="203200" progId="Equation.DSMT4">
                  <p:embed/>
                </p:oleObj>
              </mc:Choice>
              <mc:Fallback>
                <p:oleObj name="Equation" r:id="rId5" imgW="584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9150" y="2478088"/>
                        <a:ext cx="1196975" cy="41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35222" y="49195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Inputs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0976" y="36701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Hidden Units</a:t>
            </a:r>
            <a:endParaRPr lang="en-US" dirty="0">
              <a:latin typeface="CMU Bright Roman"/>
              <a:cs typeface="CMU Bright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15550" y="2473963"/>
            <a:ext cx="101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Roman"/>
                <a:cs typeface="CMU Bright Roman"/>
              </a:rPr>
              <a:t>Outputs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32" name="Curved Connector 31"/>
          <p:cNvCxnSpPr>
            <a:stCxn id="85" idx="2"/>
            <a:endCxn id="85" idx="1"/>
          </p:cNvCxnSpPr>
          <p:nvPr/>
        </p:nvCxnSpPr>
        <p:spPr>
          <a:xfrm rot="10800000" flipH="1">
            <a:off x="2565678" y="3647689"/>
            <a:ext cx="75451" cy="182155"/>
          </a:xfrm>
          <a:prstGeom prst="curvedConnector4">
            <a:avLst>
              <a:gd name="adj1" fmla="val -302978"/>
              <a:gd name="adj2" fmla="val 266919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86" idx="1"/>
            <a:endCxn id="85" idx="7"/>
          </p:cNvCxnSpPr>
          <p:nvPr/>
        </p:nvCxnSpPr>
        <p:spPr>
          <a:xfrm rot="16200000" flipV="1">
            <a:off x="3291853" y="3361274"/>
            <a:ext cx="12700" cy="572828"/>
          </a:xfrm>
          <a:prstGeom prst="curvedConnector3">
            <a:avLst>
              <a:gd name="adj1" fmla="val 239410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85" idx="5"/>
            <a:endCxn id="86" idx="3"/>
          </p:cNvCxnSpPr>
          <p:nvPr/>
        </p:nvCxnSpPr>
        <p:spPr>
          <a:xfrm rot="16200000" flipH="1">
            <a:off x="3291853" y="3725583"/>
            <a:ext cx="12700" cy="572828"/>
          </a:xfrm>
          <a:prstGeom prst="curvedConnector3">
            <a:avLst>
              <a:gd name="adj1" fmla="val 239410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87" idx="1"/>
            <a:endCxn id="86" idx="7"/>
          </p:cNvCxnSpPr>
          <p:nvPr/>
        </p:nvCxnSpPr>
        <p:spPr>
          <a:xfrm rot="16200000" flipV="1">
            <a:off x="4560098" y="3030166"/>
            <a:ext cx="12700" cy="1235043"/>
          </a:xfrm>
          <a:prstGeom prst="curvedConnector3">
            <a:avLst>
              <a:gd name="adj1" fmla="val 239410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87" idx="0"/>
            <a:endCxn id="85" idx="0"/>
          </p:cNvCxnSpPr>
          <p:nvPr/>
        </p:nvCxnSpPr>
        <p:spPr>
          <a:xfrm rot="16200000" flipV="1">
            <a:off x="4091530" y="2303992"/>
            <a:ext cx="12700" cy="2536489"/>
          </a:xfrm>
          <a:prstGeom prst="curvedConnector3">
            <a:avLst>
              <a:gd name="adj1" fmla="val 330947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7" idx="3"/>
            <a:endCxn id="86" idx="5"/>
          </p:cNvCxnSpPr>
          <p:nvPr/>
        </p:nvCxnSpPr>
        <p:spPr>
          <a:xfrm rot="5400000">
            <a:off x="4560098" y="3394476"/>
            <a:ext cx="12700" cy="1235043"/>
          </a:xfrm>
          <a:prstGeom prst="curvedConnector3">
            <a:avLst>
              <a:gd name="adj1" fmla="val 239410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721813" y="3317457"/>
            <a:ext cx="7808849" cy="1418762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82" name="Oval 81"/>
          <p:cNvSpPr/>
          <p:nvPr/>
        </p:nvSpPr>
        <p:spPr>
          <a:xfrm>
            <a:off x="1087858" y="3622621"/>
            <a:ext cx="847316" cy="8473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086523" y="3622621"/>
            <a:ext cx="847316" cy="8473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273716" y="3622621"/>
            <a:ext cx="847316" cy="84731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smtClean="0">
                <a:solidFill>
                  <a:srgbClr val="000000"/>
                </a:solidFill>
                <a:latin typeface="CMU Bright Roman"/>
                <a:cs typeface="CMU Bright Roman"/>
              </a:rPr>
              <a:t>x</a:t>
            </a:r>
            <a:r>
              <a:rPr lang="en-US" sz="1600" i="1" baseline="-25000" dirty="0" err="1">
                <a:solidFill>
                  <a:srgbClr val="000000"/>
                </a:solidFill>
                <a:latin typeface="CMU Bright Roman"/>
                <a:cs typeface="CMU Bright Roman"/>
              </a:rPr>
              <a:t>m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2807335" y="1188891"/>
            <a:ext cx="847316" cy="847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744472" y="1188891"/>
            <a:ext cx="847316" cy="847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3824" y="1188891"/>
            <a:ext cx="847316" cy="8473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y</a:t>
            </a:r>
            <a:r>
              <a:rPr lang="en-US" sz="1600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n</a:t>
            </a:r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88" name="Straight Arrow Connector 87"/>
          <p:cNvCxnSpPr>
            <a:stCxn id="82" idx="0"/>
            <a:endCxn id="85" idx="4"/>
          </p:cNvCxnSpPr>
          <p:nvPr/>
        </p:nvCxnSpPr>
        <p:spPr>
          <a:xfrm flipV="1">
            <a:off x="1511516" y="2036207"/>
            <a:ext cx="1719477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0"/>
            <a:endCxn id="86" idx="4"/>
          </p:cNvCxnSpPr>
          <p:nvPr/>
        </p:nvCxnSpPr>
        <p:spPr>
          <a:xfrm flipV="1">
            <a:off x="1511516" y="2036207"/>
            <a:ext cx="2656614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0"/>
            <a:endCxn id="87" idx="4"/>
          </p:cNvCxnSpPr>
          <p:nvPr/>
        </p:nvCxnSpPr>
        <p:spPr>
          <a:xfrm flipV="1">
            <a:off x="1511516" y="2036207"/>
            <a:ext cx="4255966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0"/>
            <a:endCxn id="85" idx="4"/>
          </p:cNvCxnSpPr>
          <p:nvPr/>
        </p:nvCxnSpPr>
        <p:spPr>
          <a:xfrm flipV="1">
            <a:off x="2510181" y="2036207"/>
            <a:ext cx="720812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85" idx="4"/>
          </p:cNvCxnSpPr>
          <p:nvPr/>
        </p:nvCxnSpPr>
        <p:spPr>
          <a:xfrm flipH="1" flipV="1">
            <a:off x="3230993" y="2036207"/>
            <a:ext cx="4466381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4" idx="0"/>
            <a:endCxn id="87" idx="4"/>
          </p:cNvCxnSpPr>
          <p:nvPr/>
        </p:nvCxnSpPr>
        <p:spPr>
          <a:xfrm flipH="1" flipV="1">
            <a:off x="5767482" y="2036207"/>
            <a:ext cx="1929892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0"/>
            <a:endCxn id="87" idx="4"/>
          </p:cNvCxnSpPr>
          <p:nvPr/>
        </p:nvCxnSpPr>
        <p:spPr>
          <a:xfrm flipV="1">
            <a:off x="2510181" y="2036207"/>
            <a:ext cx="3257301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3</a:t>
            </a:fld>
            <a:endParaRPr lang="en-US"/>
          </a:p>
        </p:txBody>
      </p:sp>
      <p:cxnSp>
        <p:nvCxnSpPr>
          <p:cNvPr id="61" name="Straight Arrow Connector 60"/>
          <p:cNvCxnSpPr>
            <a:endCxn id="86" idx="4"/>
          </p:cNvCxnSpPr>
          <p:nvPr/>
        </p:nvCxnSpPr>
        <p:spPr>
          <a:xfrm flipH="1" flipV="1">
            <a:off x="4168130" y="2036207"/>
            <a:ext cx="3529244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3" idx="0"/>
            <a:endCxn id="86" idx="4"/>
          </p:cNvCxnSpPr>
          <p:nvPr/>
        </p:nvCxnSpPr>
        <p:spPr>
          <a:xfrm flipV="1">
            <a:off x="2510181" y="2036207"/>
            <a:ext cx="1657949" cy="15864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88997" y="2381939"/>
            <a:ext cx="555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w</a:t>
            </a:r>
            <a:r>
              <a:rPr lang="en-US" i="1" baseline="-25000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11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19274" y="2381939"/>
            <a:ext cx="598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w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nm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48720" y="3867131"/>
            <a:ext cx="286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CMU Bright Roman"/>
                <a:cs typeface="CMU Bright Roman"/>
              </a:rPr>
              <a:t>i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895719" y="1432346"/>
            <a:ext cx="297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CMU Bright Roman"/>
                <a:cs typeface="CMU Bright Roman"/>
              </a:rPr>
              <a:t>j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61009" y="2761145"/>
            <a:ext cx="469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w</a:t>
            </a:r>
            <a:r>
              <a:rPr lang="en-US" i="1" baseline="-25000" dirty="0" err="1" smtClean="0">
                <a:solidFill>
                  <a:srgbClr val="000000"/>
                </a:solidFill>
                <a:latin typeface="CMU Bright Roman"/>
                <a:cs typeface="CMU Bright Roman"/>
              </a:rPr>
              <a:t>ji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416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MU Bright SemiBold"/>
                <a:cs typeface="CMU Bright SemiBold"/>
              </a:rPr>
              <a:t>Recurrent Neural Networks</a:t>
            </a:r>
            <a:endParaRPr lang="en-US" sz="4000" dirty="0">
              <a:latin typeface="CMU Bright SemiBold"/>
              <a:cs typeface="CMU Bright SemiBold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4</a:t>
            </a:fld>
            <a:endParaRPr lang="en-US"/>
          </a:p>
        </p:txBody>
      </p:sp>
      <p:cxnSp>
        <p:nvCxnSpPr>
          <p:cNvPr id="127" name="Straight Arrow Connector 126"/>
          <p:cNvCxnSpPr>
            <a:stCxn id="79" idx="3"/>
            <a:endCxn id="98" idx="1"/>
          </p:cNvCxnSpPr>
          <p:nvPr/>
        </p:nvCxnSpPr>
        <p:spPr>
          <a:xfrm flipV="1">
            <a:off x="2682959" y="4068732"/>
            <a:ext cx="819337" cy="6138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8" idx="3"/>
            <a:endCxn id="118" idx="1"/>
          </p:cNvCxnSpPr>
          <p:nvPr/>
        </p:nvCxnSpPr>
        <p:spPr>
          <a:xfrm flipV="1">
            <a:off x="5275820" y="3454337"/>
            <a:ext cx="819337" cy="614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918169"/>
              </p:ext>
            </p:extLst>
          </p:nvPr>
        </p:nvGraphicFramePr>
        <p:xfrm>
          <a:off x="1644651" y="1539875"/>
          <a:ext cx="5830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11" name="Equation" r:id="rId3" imgW="2844800" imgH="241300" progId="Equation.DSMT4">
                  <p:embed/>
                </p:oleObj>
              </mc:Choice>
              <mc:Fallback>
                <p:oleObj name="Equation" r:id="rId3" imgW="2844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651" y="1539875"/>
                        <a:ext cx="5830887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/>
          <p:cNvCxnSpPr>
            <a:stCxn id="118" idx="3"/>
          </p:cNvCxnSpPr>
          <p:nvPr/>
        </p:nvCxnSpPr>
        <p:spPr>
          <a:xfrm flipV="1">
            <a:off x="7868681" y="2839943"/>
            <a:ext cx="828572" cy="6143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99766" y="3828142"/>
            <a:ext cx="2592861" cy="2068175"/>
            <a:chOff x="499766" y="3828142"/>
            <a:chExt cx="2592861" cy="2068175"/>
          </a:xfrm>
        </p:grpSpPr>
        <p:grpSp>
          <p:nvGrpSpPr>
            <p:cNvPr id="24" name="Group 23"/>
            <p:cNvGrpSpPr/>
            <p:nvPr/>
          </p:nvGrpSpPr>
          <p:grpSpPr>
            <a:xfrm>
              <a:off x="499766" y="3828142"/>
              <a:ext cx="2592861" cy="1656675"/>
              <a:chOff x="797030" y="3639002"/>
              <a:chExt cx="2592861" cy="165667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206699" y="4332675"/>
                <a:ext cx="1773524" cy="3215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7030" y="3686587"/>
                <a:ext cx="2592861" cy="321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3000"/>
                </a:schemeClr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97030" y="4948690"/>
                <a:ext cx="2592861" cy="3215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37" name="Straight Arrow Connector 36"/>
              <p:cNvCxnSpPr>
                <a:stCxn id="81" idx="0"/>
                <a:endCxn id="79" idx="2"/>
              </p:cNvCxnSpPr>
              <p:nvPr/>
            </p:nvCxnSpPr>
            <p:spPr>
              <a:xfrm flipV="1">
                <a:off x="2093461" y="4654269"/>
                <a:ext cx="0" cy="2944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79" idx="0"/>
                <a:endCxn id="80" idx="2"/>
              </p:cNvCxnSpPr>
              <p:nvPr/>
            </p:nvCxnSpPr>
            <p:spPr>
              <a:xfrm flipV="1">
                <a:off x="2093461" y="4008181"/>
                <a:ext cx="0" cy="324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7" name="Object 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5227318"/>
                  </p:ext>
                </p:extLst>
              </p:nvPr>
            </p:nvGraphicFramePr>
            <p:xfrm>
              <a:off x="1978422" y="4905152"/>
              <a:ext cx="3111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12" name="Equation" r:id="rId5" imgW="152400" imgH="190500" progId="Equation.DSMT4">
                      <p:embed/>
                    </p:oleObj>
                  </mc:Choice>
                  <mc:Fallback>
                    <p:oleObj name="Equation" r:id="rId5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978422" y="4905152"/>
                            <a:ext cx="3111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Object 7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167986"/>
                  </p:ext>
                </p:extLst>
              </p:nvPr>
            </p:nvGraphicFramePr>
            <p:xfrm>
              <a:off x="1982190" y="3639002"/>
              <a:ext cx="3111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13" name="Equation" r:id="rId7" imgW="152400" imgH="190500" progId="Equation.DSMT4">
                      <p:embed/>
                    </p:oleObj>
                  </mc:Choice>
                  <mc:Fallback>
                    <p:oleObj name="Equation" r:id="rId7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982190" y="3639002"/>
                            <a:ext cx="3111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Object 9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8064245"/>
                  </p:ext>
                </p:extLst>
              </p:nvPr>
            </p:nvGraphicFramePr>
            <p:xfrm>
              <a:off x="1985958" y="4304782"/>
              <a:ext cx="3111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14" name="Equation" r:id="rId9" imgW="152400" imgH="190500" progId="Equation.DSMT4">
                      <p:embed/>
                    </p:oleObj>
                  </mc:Choice>
                  <mc:Fallback>
                    <p:oleObj name="Equation" r:id="rId9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985958" y="4304782"/>
                            <a:ext cx="3111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" name="TextBox 131"/>
            <p:cNvSpPr txBox="1"/>
            <p:nvPr/>
          </p:nvSpPr>
          <p:spPr>
            <a:xfrm>
              <a:off x="1437796" y="5526985"/>
              <a:ext cx="716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t</a:t>
              </a:r>
              <a:r>
                <a:rPr lang="en-US" i="1" dirty="0" smtClean="0">
                  <a:latin typeface="CMU Bright Roman"/>
                  <a:cs typeface="CMU Bright Roman"/>
                </a:rPr>
                <a:t> </a:t>
              </a:r>
              <a:r>
                <a:rPr lang="en-US" dirty="0" smtClean="0">
                  <a:latin typeface="CMU Bright Roman"/>
                  <a:cs typeface="CMU Bright Roman"/>
                </a:rPr>
                <a:t>= 1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92627" y="3214915"/>
            <a:ext cx="2592861" cy="2064043"/>
            <a:chOff x="3092627" y="3214915"/>
            <a:chExt cx="2592861" cy="2064043"/>
          </a:xfrm>
        </p:grpSpPr>
        <p:grpSp>
          <p:nvGrpSpPr>
            <p:cNvPr id="94" name="Group 93"/>
            <p:cNvGrpSpPr/>
            <p:nvPr/>
          </p:nvGrpSpPr>
          <p:grpSpPr>
            <a:xfrm>
              <a:off x="3092627" y="3214915"/>
              <a:ext cx="2592861" cy="1655763"/>
              <a:chOff x="797030" y="3639655"/>
              <a:chExt cx="2592861" cy="165576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206699" y="4332675"/>
                <a:ext cx="1773524" cy="3215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97030" y="3686587"/>
                <a:ext cx="2592861" cy="321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3000"/>
                </a:schemeClr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97030" y="4948690"/>
                <a:ext cx="2592861" cy="3215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112" name="Straight Arrow Connector 111"/>
              <p:cNvCxnSpPr>
                <a:stCxn id="102" idx="0"/>
                <a:endCxn id="98" idx="2"/>
              </p:cNvCxnSpPr>
              <p:nvPr/>
            </p:nvCxnSpPr>
            <p:spPr>
              <a:xfrm flipV="1">
                <a:off x="2093461" y="4654269"/>
                <a:ext cx="0" cy="2944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8" idx="0"/>
                <a:endCxn id="99" idx="2"/>
              </p:cNvCxnSpPr>
              <p:nvPr/>
            </p:nvCxnSpPr>
            <p:spPr>
              <a:xfrm flipV="1">
                <a:off x="2093461" y="4008181"/>
                <a:ext cx="0" cy="324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4" name="Object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9894279"/>
                  </p:ext>
                </p:extLst>
              </p:nvPr>
            </p:nvGraphicFramePr>
            <p:xfrm>
              <a:off x="1966439" y="4904893"/>
              <a:ext cx="3365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15" name="Equation" r:id="rId11" imgW="165100" imgH="190500" progId="Equation.DSMT4">
                      <p:embed/>
                    </p:oleObj>
                  </mc:Choice>
                  <mc:Fallback>
                    <p:oleObj name="Equation" r:id="rId11" imgW="1651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6439" y="4904893"/>
                            <a:ext cx="3365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" name="Object 1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1998654"/>
                  </p:ext>
                </p:extLst>
              </p:nvPr>
            </p:nvGraphicFramePr>
            <p:xfrm>
              <a:off x="1969614" y="3639655"/>
              <a:ext cx="33813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16" name="Equation" r:id="rId13" imgW="165100" imgH="190500" progId="Equation.DSMT4">
                      <p:embed/>
                    </p:oleObj>
                  </mc:Choice>
                  <mc:Fallback>
                    <p:oleObj name="Equation" r:id="rId13" imgW="1651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69614" y="3639655"/>
                            <a:ext cx="338138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" name="Object 1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5393161"/>
                  </p:ext>
                </p:extLst>
              </p:nvPr>
            </p:nvGraphicFramePr>
            <p:xfrm>
              <a:off x="1972789" y="4304008"/>
              <a:ext cx="33813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17" name="Equation" r:id="rId15" imgW="165100" imgH="190500" progId="Equation.DSMT4">
                      <p:embed/>
                    </p:oleObj>
                  </mc:Choice>
                  <mc:Fallback>
                    <p:oleObj name="Equation" r:id="rId15" imgW="1651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72789" y="4304008"/>
                            <a:ext cx="338138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" name="TextBox 132"/>
            <p:cNvSpPr txBox="1"/>
            <p:nvPr/>
          </p:nvSpPr>
          <p:spPr>
            <a:xfrm>
              <a:off x="4030656" y="4909626"/>
              <a:ext cx="716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t</a:t>
              </a:r>
              <a:r>
                <a:rPr lang="en-US" i="1" dirty="0" smtClean="0">
                  <a:latin typeface="CMU Bright Roman"/>
                  <a:cs typeface="CMU Bright Roman"/>
                </a:rPr>
                <a:t> </a:t>
              </a:r>
              <a:r>
                <a:rPr lang="en-US" dirty="0" smtClean="0">
                  <a:latin typeface="CMU Bright Roman"/>
                  <a:cs typeface="CMU Bright Roman"/>
                </a:rPr>
                <a:t>= 2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85488" y="2600553"/>
            <a:ext cx="2592861" cy="2064266"/>
            <a:chOff x="5685488" y="2600553"/>
            <a:chExt cx="2592861" cy="2064266"/>
          </a:xfrm>
        </p:grpSpPr>
        <p:grpSp>
          <p:nvGrpSpPr>
            <p:cNvPr id="117" name="Group 116"/>
            <p:cNvGrpSpPr/>
            <p:nvPr/>
          </p:nvGrpSpPr>
          <p:grpSpPr>
            <a:xfrm>
              <a:off x="5685488" y="2600553"/>
              <a:ext cx="2592861" cy="1655762"/>
              <a:chOff x="797030" y="3639688"/>
              <a:chExt cx="2592861" cy="1655762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206699" y="4332675"/>
                <a:ext cx="1773524" cy="3215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7030" y="3686587"/>
                <a:ext cx="2592861" cy="321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3000"/>
                </a:schemeClr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7030" y="4948690"/>
                <a:ext cx="2592861" cy="32159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33000"/>
                </a:schemeClr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/>
              </a:p>
            </p:txBody>
          </p:sp>
          <p:cxnSp>
            <p:nvCxnSpPr>
              <p:cNvPr id="121" name="Straight Arrow Connector 120"/>
              <p:cNvCxnSpPr>
                <a:stCxn id="120" idx="0"/>
                <a:endCxn id="118" idx="2"/>
              </p:cNvCxnSpPr>
              <p:nvPr/>
            </p:nvCxnSpPr>
            <p:spPr>
              <a:xfrm flipV="1">
                <a:off x="2093461" y="4654269"/>
                <a:ext cx="0" cy="2944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118" idx="0"/>
                <a:endCxn id="119" idx="2"/>
              </p:cNvCxnSpPr>
              <p:nvPr/>
            </p:nvCxnSpPr>
            <p:spPr>
              <a:xfrm flipV="1">
                <a:off x="2093461" y="4008181"/>
                <a:ext cx="0" cy="3244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4" name="Object 1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2668415"/>
                  </p:ext>
                </p:extLst>
              </p:nvPr>
            </p:nvGraphicFramePr>
            <p:xfrm>
              <a:off x="1978666" y="4904925"/>
              <a:ext cx="3111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18" name="Equation" r:id="rId17" imgW="152400" imgH="190500" progId="Equation.DSMT4">
                      <p:embed/>
                    </p:oleObj>
                  </mc:Choice>
                  <mc:Fallback>
                    <p:oleObj name="Equation" r:id="rId17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78666" y="4904925"/>
                            <a:ext cx="311150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Object 1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1662568"/>
                  </p:ext>
                </p:extLst>
              </p:nvPr>
            </p:nvGraphicFramePr>
            <p:xfrm>
              <a:off x="1981841" y="3639688"/>
              <a:ext cx="312737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19" name="Equation" r:id="rId19" imgW="152400" imgH="190500" progId="Equation.DSMT4">
                      <p:embed/>
                    </p:oleObj>
                  </mc:Choice>
                  <mc:Fallback>
                    <p:oleObj name="Equation" r:id="rId19" imgW="1524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981841" y="3639688"/>
                            <a:ext cx="312737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6" name="Object 1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8871873"/>
                  </p:ext>
                </p:extLst>
              </p:nvPr>
            </p:nvGraphicFramePr>
            <p:xfrm>
              <a:off x="1972789" y="4304008"/>
              <a:ext cx="338138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020" name="Equation" r:id="rId21" imgW="165100" imgH="190500" progId="Equation.DSMT4">
                      <p:embed/>
                    </p:oleObj>
                  </mc:Choice>
                  <mc:Fallback>
                    <p:oleObj name="Equation" r:id="rId21" imgW="165100" imgH="1905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972789" y="4304008"/>
                            <a:ext cx="338138" cy="3905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4" name="TextBox 133"/>
            <p:cNvSpPr txBox="1"/>
            <p:nvPr/>
          </p:nvSpPr>
          <p:spPr>
            <a:xfrm>
              <a:off x="6623517" y="4295487"/>
              <a:ext cx="716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Bright Oblique"/>
                  <a:cs typeface="CMU Bright Oblique"/>
                </a:rPr>
                <a:t>t</a:t>
              </a:r>
              <a:r>
                <a:rPr lang="en-US" i="1" dirty="0" smtClean="0">
                  <a:latin typeface="CMU Bright Roman"/>
                  <a:cs typeface="CMU Bright Roman"/>
                </a:rPr>
                <a:t> </a:t>
              </a:r>
              <a:r>
                <a:rPr lang="en-US" dirty="0" smtClean="0">
                  <a:latin typeface="CMU Bright Roman"/>
                  <a:cs typeface="CMU Bright Roman"/>
                </a:rPr>
                <a:t>= 3</a:t>
              </a:r>
              <a:endParaRPr lang="en-US" dirty="0">
                <a:latin typeface="CMU Bright Roman"/>
                <a:cs typeface="CMU Bright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44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5</a:t>
            </a:fld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108306" y="3287435"/>
            <a:ext cx="262972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Layer L-1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08306" y="2368751"/>
            <a:ext cx="2629722" cy="457280"/>
          </a:xfrm>
          <a:prstGeom prst="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Layer L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108306" y="4163357"/>
            <a:ext cx="2629722" cy="45728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Layer L-</a:t>
            </a:r>
            <a:r>
              <a:rPr lang="en-US" i="1" dirty="0">
                <a:solidFill>
                  <a:srgbClr val="000000"/>
                </a:solidFill>
                <a:latin typeface="CMU Bright Roman"/>
                <a:cs typeface="CMU Bright Roman"/>
              </a:rPr>
              <a:t>2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12" name="Straight Arrow Connector 111"/>
          <p:cNvCxnSpPr>
            <a:stCxn id="102" idx="0"/>
            <a:endCxn id="98" idx="2"/>
          </p:cNvCxnSpPr>
          <p:nvPr/>
        </p:nvCxnSpPr>
        <p:spPr>
          <a:xfrm flipV="1">
            <a:off x="4423167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8" idx="0"/>
            <a:endCxn id="99" idx="2"/>
          </p:cNvCxnSpPr>
          <p:nvPr/>
        </p:nvCxnSpPr>
        <p:spPr>
          <a:xfrm flipV="1">
            <a:off x="4423167" y="2826031"/>
            <a:ext cx="0" cy="4614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18345" y="1123014"/>
            <a:ext cx="515211" cy="515211"/>
          </a:xfrm>
          <a:prstGeom prst="ellipse">
            <a:avLst/>
          </a:prstGeom>
          <a:solidFill>
            <a:schemeClr val="accent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600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423167" y="4620637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23167" y="1893603"/>
            <a:ext cx="0" cy="4614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08306" y="832318"/>
            <a:ext cx="2629722" cy="457280"/>
          </a:xfrm>
          <a:prstGeom prst="rect">
            <a:avLst/>
          </a:prstGeom>
          <a:solidFill>
            <a:schemeClr val="accent4">
              <a:alpha val="33000"/>
            </a:scheme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Error Layer (E)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8306" y="5639070"/>
            <a:ext cx="2629722" cy="457280"/>
          </a:xfrm>
          <a:prstGeom prst="rect">
            <a:avLst/>
          </a:prstGeom>
          <a:solidFill>
            <a:schemeClr val="accent3"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CMU Bright Roman"/>
                <a:cs typeface="CMU Bright Roman"/>
              </a:rPr>
              <a:t>Input</a:t>
            </a:r>
            <a:endParaRPr lang="en-US" i="1" baseline="-25000" dirty="0">
              <a:solidFill>
                <a:srgbClr val="000000"/>
              </a:solidFill>
              <a:latin typeface="CMU Bright Roman"/>
              <a:cs typeface="CMU Bright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23167" y="1371763"/>
            <a:ext cx="0" cy="4614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5232" y="5105124"/>
            <a:ext cx="0" cy="4614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28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6</a:t>
            </a:fld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108306" y="3287435"/>
            <a:ext cx="262972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Oblique"/>
                <a:cs typeface="CMU Bright Oblique"/>
              </a:rPr>
              <a:t>Error</a:t>
            </a:r>
            <a:endParaRPr lang="en-US" dirty="0">
              <a:solidFill>
                <a:srgbClr val="000000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3717672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50447" y="4171014"/>
            <a:ext cx="3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x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077252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22851" y="4171014"/>
            <a:ext cx="30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t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94477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7</a:t>
            </a:fld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108306" y="3287435"/>
            <a:ext cx="262972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Oblique"/>
                <a:cs typeface="CMU Bright Oblique"/>
              </a:rPr>
              <a:t>f(</a:t>
            </a:r>
            <a:r>
              <a:rPr lang="en-US" dirty="0" err="1" smtClean="0">
                <a:solidFill>
                  <a:srgbClr val="000000"/>
                </a:solidFill>
                <a:latin typeface="CMU Bright Oblique"/>
                <a:cs typeface="CMU Bright Oblique"/>
              </a:rPr>
              <a:t>x;w</a:t>
            </a:r>
            <a:r>
              <a:rPr lang="en-US" dirty="0" smtClean="0">
                <a:solidFill>
                  <a:srgbClr val="000000"/>
                </a:solidFill>
                <a:latin typeface="CMU Bright Oblique"/>
                <a:cs typeface="CMU Bright Oblique"/>
              </a:rPr>
              <a:t>)</a:t>
            </a:r>
            <a:endParaRPr lang="en-US" dirty="0">
              <a:solidFill>
                <a:srgbClr val="000000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4423167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946" y="4171014"/>
            <a:ext cx="3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x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23167" y="2868793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5942" y="2458777"/>
            <a:ext cx="33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y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181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3B91-FAC0-3043-A682-452F01D0BD90}" type="slidenum">
              <a:rPr lang="en-US" smtClean="0"/>
              <a:t>8</a:t>
            </a:fld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108306" y="3287435"/>
            <a:ext cx="2629722" cy="457280"/>
          </a:xfrm>
          <a:prstGeom prst="rect">
            <a:avLst/>
          </a:prstGeom>
          <a:solidFill>
            <a:schemeClr val="accent3">
              <a:lumMod val="40000"/>
              <a:lumOff val="60000"/>
              <a:alpha val="33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MU Bright Oblique"/>
                <a:cs typeface="CMU Bright Oblique"/>
              </a:rPr>
              <a:t>Sigmoid</a:t>
            </a:r>
            <a:endParaRPr lang="en-US" dirty="0">
              <a:solidFill>
                <a:srgbClr val="000000"/>
              </a:solidFill>
              <a:latin typeface="CMU Bright Oblique"/>
              <a:cs typeface="CMU Bright Oblique"/>
            </a:endParaRPr>
          </a:p>
        </p:txBody>
      </p:sp>
      <p:cxnSp>
        <p:nvCxnSpPr>
          <p:cNvPr id="112" name="Straight Arrow Connector 111"/>
          <p:cNvCxnSpPr>
            <a:endCxn id="98" idx="2"/>
          </p:cNvCxnSpPr>
          <p:nvPr/>
        </p:nvCxnSpPr>
        <p:spPr>
          <a:xfrm flipV="1">
            <a:off x="4423167" y="3744715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55946" y="4171014"/>
            <a:ext cx="3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Bright Oblique"/>
                <a:cs typeface="CMU Bright Oblique"/>
              </a:rPr>
              <a:t>x</a:t>
            </a:r>
            <a:endParaRPr lang="en-US" dirty="0">
              <a:latin typeface="CMU Bright Roman"/>
              <a:cs typeface="CMU Bright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23167" y="2868793"/>
            <a:ext cx="0" cy="4186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5942" y="2458777"/>
            <a:ext cx="33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Bright Oblique"/>
                <a:cs typeface="CMU Bright Oblique"/>
              </a:rPr>
              <a:t>y</a:t>
            </a:r>
            <a:endParaRPr lang="en-US" dirty="0">
              <a:latin typeface="CMU Bright Roman"/>
              <a:cs typeface="CMU Bright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09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8097" y="2226547"/>
            <a:ext cx="49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8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16479</TotalTime>
  <Words>350</Words>
  <Application>Microsoft Macintosh PowerPoint</Application>
  <PresentationFormat>On-screen Show (4:3)</PresentationFormat>
  <Paragraphs>200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Recurrent Neural Networks</vt:lpstr>
      <vt:lpstr>Recurrent Neural Networks</vt:lpstr>
      <vt:lpstr>PowerPoint Presentation</vt:lpstr>
      <vt:lpstr>Recurrent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Mallya</dc:creator>
  <cp:lastModifiedBy>Arun Mallya</cp:lastModifiedBy>
  <cp:revision>1286</cp:revision>
  <dcterms:created xsi:type="dcterms:W3CDTF">2015-02-17T22:01:27Z</dcterms:created>
  <dcterms:modified xsi:type="dcterms:W3CDTF">2015-10-02T23:24:24Z</dcterms:modified>
</cp:coreProperties>
</file>