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5" d="100"/>
          <a:sy n="85" d="100"/>
        </p:scale>
        <p:origin x="595"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8625159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2/5/2020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353307634"/>
      </p:ext>
    </p:extLst>
  </p:cSld>
  <p:clrMap bg1="dk1" tx1="lt1" bg2="dk2" tx2="lt2" accent1="accent1" accent2="accent2" accent3="accent3" accent4="accent4" accent5="accent5" accent6="accent6" hlink="hlink" folHlink="folHlink"/>
  <p:sldLayoutIdLst>
    <p:sldLayoutId id="2147483715" r:id="rId1"/>
  </p:sldLayoutIdLst>
  <p:hf sldNum="0" hdr="0" ftr="0" dt="0"/>
  <p:txStyles>
    <p:titleStyle>
      <a:lvl1pPr algn="ctr" defTabSz="457200" rtl="0" eaLnBrk="1" latinLnBrk="0" hangingPunct="1">
        <a:lnSpc>
          <a:spcPct val="10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6FEE24-EA02-4F14-B3EC-9DAF6D57310E}"/>
              </a:ext>
            </a:extLst>
          </p:cNvPr>
          <p:cNvPicPr>
            <a:picLocks noChangeAspect="1"/>
          </p:cNvPicPr>
          <p:nvPr/>
        </p:nvPicPr>
        <p:blipFill rotWithShape="1">
          <a:blip r:embed="rId3"/>
          <a:srcRect/>
          <a:stretch/>
        </p:blipFill>
        <p:spPr>
          <a:xfrm>
            <a:off x="-1" y="10"/>
            <a:ext cx="12192001" cy="6857990"/>
          </a:xfrm>
          <a:prstGeom prst="rect">
            <a:avLst/>
          </a:prstGeom>
        </p:spPr>
      </p:pic>
      <p:sp useBgFill="1">
        <p:nvSpPr>
          <p:cNvPr id="9"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CDEC0BE-080F-4AA8-957C-1EC1FC5215CA}"/>
              </a:ext>
            </a:extLst>
          </p:cNvPr>
          <p:cNvSpPr>
            <a:spLocks noGrp="1"/>
          </p:cNvSpPr>
          <p:nvPr>
            <p:ph type="ctrTitle"/>
          </p:nvPr>
        </p:nvSpPr>
        <p:spPr>
          <a:xfrm>
            <a:off x="7389962" y="1673524"/>
            <a:ext cx="3485073" cy="2420504"/>
          </a:xfrm>
        </p:spPr>
        <p:txBody>
          <a:bodyPr>
            <a:normAutofit/>
          </a:bodyPr>
          <a:lstStyle/>
          <a:p>
            <a:pPr algn="l">
              <a:lnSpc>
                <a:spcPct val="90000"/>
              </a:lnSpc>
            </a:pPr>
            <a:r>
              <a:rPr lang="en-US" sz="4000" dirty="0"/>
              <a:t>Applied Data Science Capstone Project</a:t>
            </a:r>
          </a:p>
        </p:txBody>
      </p:sp>
      <p:sp>
        <p:nvSpPr>
          <p:cNvPr id="3" name="Subtitle 2">
            <a:extLst>
              <a:ext uri="{FF2B5EF4-FFF2-40B4-BE49-F238E27FC236}">
                <a16:creationId xmlns:a16="http://schemas.microsoft.com/office/drawing/2014/main" id="{1E5F0810-9590-4A0C-A4AC-C8786B2A2643}"/>
              </a:ext>
            </a:extLst>
          </p:cNvPr>
          <p:cNvSpPr>
            <a:spLocks noGrp="1"/>
          </p:cNvSpPr>
          <p:nvPr>
            <p:ph type="subTitle" idx="1"/>
          </p:nvPr>
        </p:nvSpPr>
        <p:spPr>
          <a:xfrm>
            <a:off x="7389965" y="4157933"/>
            <a:ext cx="3485072" cy="1026544"/>
          </a:xfrm>
        </p:spPr>
        <p:txBody>
          <a:bodyPr>
            <a:normAutofit/>
          </a:bodyPr>
          <a:lstStyle/>
          <a:p>
            <a:pPr algn="l">
              <a:lnSpc>
                <a:spcPct val="90000"/>
              </a:lnSpc>
            </a:pPr>
            <a:r>
              <a:rPr lang="en-US" sz="1400">
                <a:solidFill>
                  <a:srgbClr val="DE7EB9"/>
                </a:solidFill>
              </a:rPr>
              <a:t>Differences between New York and Toronto: Which city is more like the other?</a:t>
            </a:r>
          </a:p>
          <a:p>
            <a:pPr algn="l">
              <a:lnSpc>
                <a:spcPct val="90000"/>
              </a:lnSpc>
            </a:pPr>
            <a:r>
              <a:rPr lang="en-US" sz="1400">
                <a:solidFill>
                  <a:srgbClr val="DE7EB9"/>
                </a:solidFill>
              </a:rPr>
              <a:t>Presented by Marcus Miles</a:t>
            </a:r>
          </a:p>
        </p:txBody>
      </p:sp>
    </p:spTree>
    <p:extLst>
      <p:ext uri="{BB962C8B-B14F-4D97-AF65-F5344CB8AC3E}">
        <p14:creationId xmlns:p14="http://schemas.microsoft.com/office/powerpoint/2010/main" val="2601198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2124007E-BA57-41B2-8C6B-5E99927F2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8AFD84-822A-4021-8842-36F1406DF7FC}"/>
              </a:ext>
            </a:extLst>
          </p:cNvPr>
          <p:cNvSpPr>
            <a:spLocks noGrp="1"/>
          </p:cNvSpPr>
          <p:nvPr>
            <p:ph type="ctrTitle"/>
          </p:nvPr>
        </p:nvSpPr>
        <p:spPr>
          <a:xfrm>
            <a:off x="769207" y="1099456"/>
            <a:ext cx="6243636" cy="4625558"/>
          </a:xfrm>
          <a:effectLst/>
        </p:spPr>
        <p:txBody>
          <a:bodyPr anchor="ctr">
            <a:normAutofit/>
          </a:bodyPr>
          <a:lstStyle/>
          <a:p>
            <a:pPr algn="l"/>
            <a:r>
              <a:rPr lang="en-US" dirty="0">
                <a:solidFill>
                  <a:schemeClr val="tx1"/>
                </a:solidFill>
              </a:rPr>
              <a:t>Project Description</a:t>
            </a:r>
          </a:p>
        </p:txBody>
      </p:sp>
      <p:sp>
        <p:nvSpPr>
          <p:cNvPr id="15" name="Rectangle 9">
            <a:extLst>
              <a:ext uri="{FF2B5EF4-FFF2-40B4-BE49-F238E27FC236}">
                <a16:creationId xmlns:a16="http://schemas.microsoft.com/office/drawing/2014/main" id="{8DEB9D55-38C8-45B4-BB2D-4FDBBDB08C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bg1">
              <a:lumMod val="75000"/>
              <a:lumOff val="25000"/>
              <a:alpha val="90000"/>
            </a:schemeClr>
          </a:solidFill>
          <a:ln>
            <a:noFill/>
          </a:ln>
          <a:effectLst>
            <a:outerShdw blurRad="50800" dist="38100" dir="10800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4F2B8325-8890-4085-A43C-9E88422DBCC6}"/>
              </a:ext>
            </a:extLst>
          </p:cNvPr>
          <p:cNvSpPr>
            <a:spLocks noGrp="1"/>
          </p:cNvSpPr>
          <p:nvPr>
            <p:ph type="subTitle" idx="1"/>
          </p:nvPr>
        </p:nvSpPr>
        <p:spPr>
          <a:xfrm>
            <a:off x="7782049" y="1112685"/>
            <a:ext cx="2935320" cy="4632630"/>
          </a:xfrm>
          <a:effectLst/>
        </p:spPr>
        <p:txBody>
          <a:bodyPr anchor="ctr">
            <a:normAutofit/>
          </a:bodyPr>
          <a:lstStyle/>
          <a:p>
            <a:pPr algn="l">
              <a:lnSpc>
                <a:spcPct val="90000"/>
              </a:lnSpc>
            </a:pPr>
            <a:r>
              <a:rPr lang="en-US" sz="1100"/>
              <a:t>This project will examine the differences between the two major cities of New York and Toronto in order to distinguish which city is more like the other based on the characteristics of their neighborhoods. New York is one of the most densely populated cities in the East Coast of the United States and is considered one of the financial capitals of the world. Toronto is one of the most popular destinations to visit in Canada and is also the most populated city within Canada with a population of over 2.8 million people. </a:t>
            </a:r>
          </a:p>
          <a:p>
            <a:pPr algn="l">
              <a:lnSpc>
                <a:spcPct val="90000"/>
              </a:lnSpc>
            </a:pPr>
            <a:r>
              <a:rPr lang="en-US" sz="1100"/>
              <a:t>    </a:t>
            </a:r>
          </a:p>
          <a:p>
            <a:pPr algn="l">
              <a:lnSpc>
                <a:spcPct val="90000"/>
              </a:lnSpc>
            </a:pPr>
            <a:r>
              <a:rPr lang="en-US" sz="1100"/>
              <a:t>    I would make the assumptions that both New York and Toronto are very similar in their characteristics given how they are the most populated cities in their respective areas and how many businesses have locations within the city. This analysis will focus on key areas such as parks, museums, etc to show how similar/different the two cities are from each other. </a:t>
            </a:r>
          </a:p>
        </p:txBody>
      </p:sp>
    </p:spTree>
    <p:extLst>
      <p:ext uri="{BB962C8B-B14F-4D97-AF65-F5344CB8AC3E}">
        <p14:creationId xmlns:p14="http://schemas.microsoft.com/office/powerpoint/2010/main" val="3107257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C10988-C3E8-45D5-82C2-65D3AD4C36A2}"/>
              </a:ext>
            </a:extLst>
          </p:cNvPr>
          <p:cNvSpPr>
            <a:spLocks noGrp="1"/>
          </p:cNvSpPr>
          <p:nvPr>
            <p:ph type="ctrTitle"/>
          </p:nvPr>
        </p:nvSpPr>
        <p:spPr>
          <a:xfrm>
            <a:off x="834013" y="1115568"/>
            <a:ext cx="3487616" cy="4626864"/>
          </a:xfrm>
        </p:spPr>
        <p:txBody>
          <a:bodyPr vert="horz" lIns="91440" tIns="45720" rIns="91440" bIns="45720" rtlCol="0" anchor="ctr">
            <a:normAutofit/>
          </a:bodyPr>
          <a:lstStyle/>
          <a:p>
            <a:pPr algn="l"/>
            <a:r>
              <a:rPr lang="en-US" sz="3600"/>
              <a:t>Description Data</a:t>
            </a:r>
          </a:p>
        </p:txBody>
      </p:sp>
      <p:cxnSp>
        <p:nvCxnSpPr>
          <p:cNvPr id="13"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C4190AC8-2071-4E2B-A951-B3CEE400B803}"/>
              </a:ext>
            </a:extLst>
          </p:cNvPr>
          <p:cNvSpPr>
            <a:spLocks noGrp="1"/>
          </p:cNvSpPr>
          <p:nvPr>
            <p:ph type="subTitle" idx="1"/>
          </p:nvPr>
        </p:nvSpPr>
        <p:spPr>
          <a:xfrm>
            <a:off x="5105398" y="1115568"/>
            <a:ext cx="6245352" cy="4626864"/>
          </a:xfrm>
        </p:spPr>
        <p:txBody>
          <a:bodyPr vert="horz" lIns="91440" tIns="45720" rIns="91440" bIns="45720" rtlCol="0" anchor="ctr">
            <a:normAutofit/>
          </a:bodyPr>
          <a:lstStyle/>
          <a:p>
            <a:pPr algn="l">
              <a:lnSpc>
                <a:spcPct val="90000"/>
              </a:lnSpc>
            </a:pPr>
            <a:r>
              <a:rPr lang="en-US" sz="1400" dirty="0">
                <a:solidFill>
                  <a:schemeClr val="tx2"/>
                </a:solidFill>
              </a:rPr>
              <a:t>The data will be from three different sources:</a:t>
            </a:r>
          </a:p>
          <a:p>
            <a:pPr algn="l">
              <a:lnSpc>
                <a:spcPct val="90000"/>
              </a:lnSpc>
            </a:pPr>
            <a:r>
              <a:rPr lang="en-US" sz="1400" dirty="0">
                <a:solidFill>
                  <a:schemeClr val="tx2"/>
                </a:solidFill>
              </a:rPr>
              <a:t>   1. Toronto, Canada data:     https://en.wikipedia.org/wiki/List_of_postal_codes_of_Canada:_M</a:t>
            </a:r>
          </a:p>
          <a:p>
            <a:pPr algn="l">
              <a:lnSpc>
                <a:spcPct val="90000"/>
              </a:lnSpc>
            </a:pPr>
            <a:r>
              <a:rPr lang="en-US" sz="1400" dirty="0">
                <a:solidFill>
                  <a:schemeClr val="tx2"/>
                </a:solidFill>
              </a:rPr>
              <a:t>   2. New York Data: https://geo.nyu.edu/catalog/nyu_2451_34572</a:t>
            </a:r>
          </a:p>
          <a:p>
            <a:pPr algn="l">
              <a:lnSpc>
                <a:spcPct val="90000"/>
              </a:lnSpc>
            </a:pPr>
            <a:r>
              <a:rPr lang="en-US" sz="1400" dirty="0">
                <a:solidFill>
                  <a:schemeClr val="tx2"/>
                </a:solidFill>
              </a:rPr>
              <a:t>   3. Foursquare venues data: https://foursquare.com/</a:t>
            </a:r>
          </a:p>
          <a:p>
            <a:pPr algn="l">
              <a:lnSpc>
                <a:spcPct val="90000"/>
              </a:lnSpc>
            </a:pPr>
            <a:r>
              <a:rPr lang="en-US" sz="1400" dirty="0">
                <a:solidFill>
                  <a:schemeClr val="tx2"/>
                </a:solidFill>
              </a:rPr>
              <a:t>   </a:t>
            </a:r>
          </a:p>
          <a:p>
            <a:pPr algn="l">
              <a:lnSpc>
                <a:spcPct val="90000"/>
              </a:lnSpc>
            </a:pPr>
            <a:r>
              <a:rPr lang="en-US" sz="1400" dirty="0">
                <a:solidFill>
                  <a:schemeClr val="tx2"/>
                </a:solidFill>
              </a:rPr>
              <a:t>The data that will be gathered will be used to showcase the differences/similarities between the two cities. The venues that will be gathered from the Foursquare website will show which amenities and businesses that may be appealing to companies that want to set up shop in the area. This information will also be beneficial to people who are looking to move to a major city and are trying to find out what each city has to offer. Job recruiters can uses this analysis as a selling point to any prospective client who they are trying to recruit for companies in the New York/Toronto area. </a:t>
            </a:r>
          </a:p>
        </p:txBody>
      </p:sp>
    </p:spTree>
    <p:extLst>
      <p:ext uri="{BB962C8B-B14F-4D97-AF65-F5344CB8AC3E}">
        <p14:creationId xmlns:p14="http://schemas.microsoft.com/office/powerpoint/2010/main" val="774450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25950-B456-4102-B600-7F1282625A51}"/>
              </a:ext>
            </a:extLst>
          </p:cNvPr>
          <p:cNvSpPr>
            <a:spLocks noGrp="1"/>
          </p:cNvSpPr>
          <p:nvPr>
            <p:ph type="ctrTitle"/>
          </p:nvPr>
        </p:nvSpPr>
        <p:spPr>
          <a:xfrm>
            <a:off x="1370693" y="551330"/>
            <a:ext cx="9440034" cy="923366"/>
          </a:xfrm>
        </p:spPr>
        <p:txBody>
          <a:bodyPr>
            <a:normAutofit/>
          </a:bodyPr>
          <a:lstStyle/>
          <a:p>
            <a:r>
              <a:rPr lang="en-US" dirty="0"/>
              <a:t>Methodology</a:t>
            </a:r>
          </a:p>
        </p:txBody>
      </p:sp>
      <p:sp>
        <p:nvSpPr>
          <p:cNvPr id="3" name="Subtitle 2">
            <a:extLst>
              <a:ext uri="{FF2B5EF4-FFF2-40B4-BE49-F238E27FC236}">
                <a16:creationId xmlns:a16="http://schemas.microsoft.com/office/drawing/2014/main" id="{F1521847-DED7-4CF9-BA71-6B1E8ECD6951}"/>
              </a:ext>
            </a:extLst>
          </p:cNvPr>
          <p:cNvSpPr>
            <a:spLocks noGrp="1"/>
          </p:cNvSpPr>
          <p:nvPr>
            <p:ph type="subTitle" idx="1"/>
          </p:nvPr>
        </p:nvSpPr>
        <p:spPr>
          <a:xfrm>
            <a:off x="1038999" y="1630924"/>
            <a:ext cx="9440034" cy="4442664"/>
          </a:xfrm>
        </p:spPr>
        <p:txBody>
          <a:bodyPr>
            <a:normAutofit fontScale="85000" lnSpcReduction="20000"/>
          </a:bodyPr>
          <a:lstStyle/>
          <a:p>
            <a:endParaRPr lang="en-US" dirty="0">
              <a:effectLst/>
            </a:endParaRPr>
          </a:p>
          <a:p>
            <a:pPr marL="342900" lvl="0" indent="-342900" algn="l">
              <a:buFont typeface="Arial" panose="020B0604020202020204" pitchFamily="34" charset="0"/>
              <a:buChar char="•"/>
            </a:pPr>
            <a:r>
              <a:rPr lang="en-US" dirty="0">
                <a:effectLst/>
              </a:rPr>
              <a:t>Gathered data from New York and Toronto and formatted into pandas </a:t>
            </a:r>
            <a:r>
              <a:rPr lang="en-US" dirty="0" err="1">
                <a:effectLst/>
              </a:rPr>
              <a:t>dataframes</a:t>
            </a:r>
            <a:r>
              <a:rPr lang="en-US" dirty="0">
                <a:effectLst/>
              </a:rPr>
              <a:t>.</a:t>
            </a:r>
          </a:p>
          <a:p>
            <a:pPr marL="342900" lvl="0" indent="-342900" algn="l">
              <a:buFont typeface="Arial" panose="020B0604020202020204" pitchFamily="34" charset="0"/>
              <a:buChar char="•"/>
            </a:pPr>
            <a:r>
              <a:rPr lang="en-US" dirty="0">
                <a:effectLst/>
              </a:rPr>
              <a:t>Pull the geographical coordinates for each city by using the address of the city and imported the latitude and longitude. </a:t>
            </a:r>
          </a:p>
          <a:p>
            <a:pPr marL="342900" lvl="0" indent="-342900" algn="l">
              <a:buFont typeface="Arial" panose="020B0604020202020204" pitchFamily="34" charset="0"/>
              <a:buChar char="•"/>
            </a:pPr>
            <a:r>
              <a:rPr lang="en-US" dirty="0">
                <a:effectLst/>
              </a:rPr>
              <a:t>Created a map with data points to map out each neighborhood within the cities. </a:t>
            </a:r>
          </a:p>
          <a:p>
            <a:pPr marL="342900" lvl="0" indent="-342900" algn="l">
              <a:buFont typeface="Arial" panose="020B0604020202020204" pitchFamily="34" charset="0"/>
              <a:buChar char="•"/>
            </a:pPr>
            <a:r>
              <a:rPr lang="en-US" dirty="0">
                <a:effectLst/>
              </a:rPr>
              <a:t>Pick a single city/borough within New York/Toronto to narrow our analysis down for comparison. </a:t>
            </a:r>
          </a:p>
          <a:p>
            <a:pPr marL="342900" lvl="0" indent="-342900" algn="l">
              <a:buFont typeface="Arial" panose="020B0604020202020204" pitchFamily="34" charset="0"/>
              <a:buChar char="•"/>
            </a:pPr>
            <a:r>
              <a:rPr lang="en-US" dirty="0">
                <a:effectLst/>
              </a:rPr>
              <a:t>Grabbed the latitude and longitude for each city/borough. </a:t>
            </a:r>
          </a:p>
          <a:p>
            <a:pPr marL="342900" lvl="0" indent="-342900" algn="l">
              <a:buFont typeface="Arial" panose="020B0604020202020204" pitchFamily="34" charset="0"/>
              <a:buChar char="•"/>
            </a:pPr>
            <a:r>
              <a:rPr lang="en-US" dirty="0">
                <a:effectLst/>
              </a:rPr>
              <a:t>Created a map with data points that represent neighborhoods within the city/borough. </a:t>
            </a:r>
          </a:p>
          <a:p>
            <a:pPr marL="342900" lvl="0" indent="-342900" algn="l">
              <a:buFont typeface="Arial" panose="020B0604020202020204" pitchFamily="34" charset="0"/>
              <a:buChar char="•"/>
            </a:pPr>
            <a:r>
              <a:rPr lang="en-US" dirty="0">
                <a:effectLst/>
              </a:rPr>
              <a:t>Using the latitude and longitude of a neighborhood, we used the Foursquare API to gather 100 venues within the area. </a:t>
            </a:r>
          </a:p>
          <a:p>
            <a:pPr marL="342900" lvl="0" indent="-342900" algn="l">
              <a:buFont typeface="Arial" panose="020B0604020202020204" pitchFamily="34" charset="0"/>
              <a:buChar char="•"/>
            </a:pPr>
            <a:r>
              <a:rPr lang="en-US" dirty="0">
                <a:effectLst/>
              </a:rPr>
              <a:t>After formatting and encoding the data, we gather the top 5 venues within each neighborhood within the city. </a:t>
            </a:r>
          </a:p>
          <a:p>
            <a:pPr marL="342900" lvl="0" indent="-342900" algn="l">
              <a:buFont typeface="Arial" panose="020B0604020202020204" pitchFamily="34" charset="0"/>
              <a:buChar char="•"/>
            </a:pPr>
            <a:r>
              <a:rPr lang="en-US" dirty="0">
                <a:effectLst/>
              </a:rPr>
              <a:t>Then the data was put into a </a:t>
            </a:r>
            <a:r>
              <a:rPr lang="en-US" dirty="0" err="1">
                <a:effectLst/>
              </a:rPr>
              <a:t>dataframe</a:t>
            </a:r>
            <a:r>
              <a:rPr lang="en-US" dirty="0">
                <a:effectLst/>
              </a:rPr>
              <a:t> that showcased the top 10 most common venues with the neighborhoods.</a:t>
            </a:r>
          </a:p>
          <a:p>
            <a:pPr algn="l"/>
            <a:endParaRPr lang="en-US" dirty="0"/>
          </a:p>
        </p:txBody>
      </p:sp>
    </p:spTree>
    <p:extLst>
      <p:ext uri="{BB962C8B-B14F-4D97-AF65-F5344CB8AC3E}">
        <p14:creationId xmlns:p14="http://schemas.microsoft.com/office/powerpoint/2010/main" val="3340586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B301B-07EA-4AA7-B7B3-8AE28950070B}"/>
              </a:ext>
            </a:extLst>
          </p:cNvPr>
          <p:cNvSpPr>
            <a:spLocks noGrp="1"/>
          </p:cNvSpPr>
          <p:nvPr>
            <p:ph type="ctrTitle"/>
          </p:nvPr>
        </p:nvSpPr>
        <p:spPr>
          <a:xfrm>
            <a:off x="1478269" y="330704"/>
            <a:ext cx="9440034" cy="780919"/>
          </a:xfrm>
        </p:spPr>
        <p:txBody>
          <a:bodyPr>
            <a:normAutofit fontScale="90000"/>
          </a:bodyPr>
          <a:lstStyle/>
          <a:p>
            <a:r>
              <a:rPr lang="en-US" dirty="0"/>
              <a:t>Results and Discussion</a:t>
            </a:r>
          </a:p>
        </p:txBody>
      </p:sp>
      <p:sp>
        <p:nvSpPr>
          <p:cNvPr id="3" name="Subtitle 2">
            <a:extLst>
              <a:ext uri="{FF2B5EF4-FFF2-40B4-BE49-F238E27FC236}">
                <a16:creationId xmlns:a16="http://schemas.microsoft.com/office/drawing/2014/main" id="{11D1748E-6EF0-4870-8BA2-C8B18BCC85DA}"/>
              </a:ext>
            </a:extLst>
          </p:cNvPr>
          <p:cNvSpPr>
            <a:spLocks noGrp="1"/>
          </p:cNvSpPr>
          <p:nvPr>
            <p:ph type="subTitle" idx="1"/>
          </p:nvPr>
        </p:nvSpPr>
        <p:spPr>
          <a:xfrm>
            <a:off x="206189" y="1174377"/>
            <a:ext cx="5150223" cy="4630269"/>
          </a:xfrm>
        </p:spPr>
        <p:txBody>
          <a:bodyPr>
            <a:normAutofit/>
          </a:bodyPr>
          <a:lstStyle/>
          <a:p>
            <a:pPr algn="l"/>
            <a:r>
              <a:rPr lang="en-US" b="1" u="sng" dirty="0">
                <a:effectLst/>
              </a:rPr>
              <a:t>Results:</a:t>
            </a:r>
            <a:endParaRPr lang="en-US" dirty="0">
              <a:effectLst/>
            </a:endParaRPr>
          </a:p>
          <a:p>
            <a:pPr algn="l"/>
            <a:r>
              <a:rPr lang="en-US" dirty="0">
                <a:effectLst/>
              </a:rPr>
              <a:t>	</a:t>
            </a:r>
          </a:p>
          <a:p>
            <a:pPr algn="l"/>
            <a:r>
              <a:rPr lang="en-US" dirty="0">
                <a:effectLst/>
              </a:rPr>
              <a:t>The results showed that the neighborhoods within New York and Toronto had similar venues between each city. Given that these two cities are major cities within the east coast, I expected that would be the case. There were slight differences between the most common venues within the neighborhoods but for the most part, the venues were similar on average. </a:t>
            </a:r>
          </a:p>
          <a:p>
            <a:endParaRPr lang="en-US" dirty="0"/>
          </a:p>
        </p:txBody>
      </p:sp>
      <p:sp>
        <p:nvSpPr>
          <p:cNvPr id="4" name="TextBox 3">
            <a:extLst>
              <a:ext uri="{FF2B5EF4-FFF2-40B4-BE49-F238E27FC236}">
                <a16:creationId xmlns:a16="http://schemas.microsoft.com/office/drawing/2014/main" id="{67FDCDF9-F8FC-4D75-A4E9-B73E6137666F}"/>
              </a:ext>
            </a:extLst>
          </p:cNvPr>
          <p:cNvSpPr txBox="1"/>
          <p:nvPr/>
        </p:nvSpPr>
        <p:spPr>
          <a:xfrm>
            <a:off x="6324600" y="1111623"/>
            <a:ext cx="5356411" cy="4555093"/>
          </a:xfrm>
          <a:prstGeom prst="rect">
            <a:avLst/>
          </a:prstGeom>
          <a:noFill/>
        </p:spPr>
        <p:txBody>
          <a:bodyPr wrap="square" rtlCol="0">
            <a:spAutoFit/>
          </a:bodyPr>
          <a:lstStyle/>
          <a:p>
            <a:r>
              <a:rPr lang="en-US" sz="1600" b="1" u="sng" dirty="0"/>
              <a:t>Discussion:</a:t>
            </a:r>
            <a:endParaRPr lang="en-US" sz="1600" dirty="0"/>
          </a:p>
          <a:p>
            <a:r>
              <a:rPr lang="en-US" sz="1600" dirty="0"/>
              <a:t> </a:t>
            </a:r>
          </a:p>
          <a:p>
            <a:r>
              <a:rPr lang="en-US" sz="1600" dirty="0"/>
              <a:t>	The analysis showed that New York and Toronto are very similar cities based on the venue data gathered from the Foursquare API. Any realtor or business could use this analysis as a selling point for any buyers looking for a place in either city. There are a lot of attractions that could pull in a younger crowd or growing businesses looking to be in high traffic areas. </a:t>
            </a:r>
          </a:p>
          <a:p>
            <a:r>
              <a:rPr lang="en-US" sz="1600" dirty="0"/>
              <a:t>	With a lot of different venues within the city, a realtor could use the data to gather clients who are looking for a more upbeat city lifestyle. The options available to them would be a great benefit to their life if they decided to live within the city limits. </a:t>
            </a:r>
          </a:p>
          <a:p>
            <a:r>
              <a:rPr lang="en-US" sz="1600" dirty="0"/>
              <a:t>	As for businesses, it is always a plus to be where the action is. Many potential clients as well as workers who can help grow the business would be a huge benefit to the company by relocating to these areas</a:t>
            </a:r>
            <a:r>
              <a:rPr lang="en-US" dirty="0"/>
              <a:t>. </a:t>
            </a:r>
          </a:p>
        </p:txBody>
      </p:sp>
    </p:spTree>
    <p:extLst>
      <p:ext uri="{BB962C8B-B14F-4D97-AF65-F5344CB8AC3E}">
        <p14:creationId xmlns:p14="http://schemas.microsoft.com/office/powerpoint/2010/main" val="38334117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LightSeedLeftStep">
      <a:dk1>
        <a:srgbClr val="000000"/>
      </a:dk1>
      <a:lt1>
        <a:srgbClr val="FFFFFF"/>
      </a:lt1>
      <a:dk2>
        <a:srgbClr val="242B41"/>
      </a:dk2>
      <a:lt2>
        <a:srgbClr val="E2E8E4"/>
      </a:lt2>
      <a:accent1>
        <a:srgbClr val="DE7EB9"/>
      </a:accent1>
      <a:accent2>
        <a:srgbClr val="D462D7"/>
      </a:accent2>
      <a:accent3>
        <a:srgbClr val="B47EDE"/>
      </a:accent3>
      <a:accent4>
        <a:srgbClr val="7262D7"/>
      </a:accent4>
      <a:accent5>
        <a:srgbClr val="7E99DE"/>
      </a:accent5>
      <a:accent6>
        <a:srgbClr val="56ADD4"/>
      </a:accent6>
      <a:hlink>
        <a:srgbClr val="558D6B"/>
      </a:hlink>
      <a:folHlink>
        <a:srgbClr val="7F7F7F"/>
      </a:folHlink>
    </a:clrScheme>
    <a:fontScheme name="Slate">
      <a:maj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76</TotalTime>
  <Words>542</Words>
  <Application>Microsoft Office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Gill Sans MT</vt:lpstr>
      <vt:lpstr>Wingdings 2</vt:lpstr>
      <vt:lpstr>SlateVTI</vt:lpstr>
      <vt:lpstr>Applied Data Science Capstone Project</vt:lpstr>
      <vt:lpstr>Project Description</vt:lpstr>
      <vt:lpstr>Description Data</vt:lpstr>
      <vt:lpstr>Methodology</vt:lpstr>
      <vt:lpstr>Results and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 Project</dc:title>
  <dc:creator>Marcus Miles</dc:creator>
  <cp:lastModifiedBy>Marcus Miles</cp:lastModifiedBy>
  <cp:revision>2</cp:revision>
  <dcterms:created xsi:type="dcterms:W3CDTF">2020-02-05T22:53:17Z</dcterms:created>
  <dcterms:modified xsi:type="dcterms:W3CDTF">2020-02-06T00:23:50Z</dcterms:modified>
</cp:coreProperties>
</file>