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E415-6246-4D16-A8F0-3B79509F855A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2C96-E37E-442A-998C-6B63EB295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E415-6246-4D16-A8F0-3B79509F855A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2C96-E37E-442A-998C-6B63EB295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2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E415-6246-4D16-A8F0-3B79509F855A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2C96-E37E-442A-998C-6B63EB295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71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E415-6246-4D16-A8F0-3B79509F855A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2C96-E37E-442A-998C-6B63EB29577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1623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E415-6246-4D16-A8F0-3B79509F855A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2C96-E37E-442A-998C-6B63EB295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73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E415-6246-4D16-A8F0-3B79509F855A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2C96-E37E-442A-998C-6B63EB295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44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E415-6246-4D16-A8F0-3B79509F855A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2C96-E37E-442A-998C-6B63EB295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63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E415-6246-4D16-A8F0-3B79509F855A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2C96-E37E-442A-998C-6B63EB295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23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E415-6246-4D16-A8F0-3B79509F855A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2C96-E37E-442A-998C-6B63EB295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6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E415-6246-4D16-A8F0-3B79509F855A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2C96-E37E-442A-998C-6B63EB295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0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E415-6246-4D16-A8F0-3B79509F855A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2C96-E37E-442A-998C-6B63EB295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9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E415-6246-4D16-A8F0-3B79509F855A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2C96-E37E-442A-998C-6B63EB295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9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E415-6246-4D16-A8F0-3B79509F855A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2C96-E37E-442A-998C-6B63EB295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2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E415-6246-4D16-A8F0-3B79509F855A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2C96-E37E-442A-998C-6B63EB295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9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E415-6246-4D16-A8F0-3B79509F855A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2C96-E37E-442A-998C-6B63EB295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8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E415-6246-4D16-A8F0-3B79509F855A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2C96-E37E-442A-998C-6B63EB295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0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E415-6246-4D16-A8F0-3B79509F855A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2C96-E37E-442A-998C-6B63EB295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D10E415-6246-4D16-A8F0-3B79509F855A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2C96-E37E-442A-998C-6B63EB295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3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798" y="3219718"/>
            <a:ext cx="7894748" cy="1326524"/>
          </a:xfrm>
        </p:spPr>
        <p:txBody>
          <a:bodyPr/>
          <a:lstStyle/>
          <a:p>
            <a:r>
              <a:rPr lang="en-US" dirty="0" smtClean="0"/>
              <a:t>    </a:t>
            </a:r>
            <a:br>
              <a:rPr lang="en-US" dirty="0" smtClean="0"/>
            </a:br>
            <a:r>
              <a:rPr lang="en-US" dirty="0" smtClean="0"/>
              <a:t>      SQL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9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</a:t>
            </a:r>
            <a:r>
              <a:rPr lang="en-US" dirty="0"/>
              <a:t>ALTER TABLE - DROP COLUMN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delete a column in a table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ALTER</a:t>
            </a:r>
            <a:r>
              <a:rPr lang="en-US" dirty="0">
                <a:solidFill>
                  <a:srgbClr val="FF0000"/>
                </a:solidFill>
              </a:rPr>
              <a:t> TABLE </a:t>
            </a:r>
            <a:r>
              <a:rPr lang="en-US" i="1" dirty="0" err="1">
                <a:solidFill>
                  <a:srgbClr val="FF0000"/>
                </a:solidFill>
              </a:rPr>
              <a:t>table_name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   DROP</a:t>
            </a:r>
            <a:r>
              <a:rPr lang="en-US" dirty="0">
                <a:solidFill>
                  <a:srgbClr val="FF0000"/>
                </a:solidFill>
              </a:rPr>
              <a:t> COLUMN </a:t>
            </a:r>
            <a:r>
              <a:rPr lang="en-US" i="1" dirty="0" err="1">
                <a:solidFill>
                  <a:srgbClr val="FF0000"/>
                </a:solidFill>
              </a:rPr>
              <a:t>column_name</a:t>
            </a:r>
            <a:r>
              <a:rPr lang="en-US" dirty="0" smtClean="0"/>
              <a:t>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9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Important </a:t>
            </a:r>
            <a:r>
              <a:rPr lang="en-US" dirty="0"/>
              <a:t>SQL Commands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SELECT</a:t>
            </a:r>
            <a:r>
              <a:rPr lang="en-US" dirty="0"/>
              <a:t> - extracts data from a database</a:t>
            </a:r>
          </a:p>
          <a:p>
            <a:r>
              <a:rPr lang="en-US" b="1" dirty="0"/>
              <a:t>UPDATE</a:t>
            </a:r>
            <a:r>
              <a:rPr lang="en-US" dirty="0"/>
              <a:t> - updates data in a database</a:t>
            </a:r>
          </a:p>
          <a:p>
            <a:r>
              <a:rPr lang="en-US" b="1" dirty="0"/>
              <a:t>DELETE</a:t>
            </a:r>
            <a:r>
              <a:rPr lang="en-US" dirty="0"/>
              <a:t> - deletes data from a database</a:t>
            </a:r>
          </a:p>
          <a:p>
            <a:r>
              <a:rPr lang="en-US" b="1" dirty="0"/>
              <a:t>INSERT INTO</a:t>
            </a:r>
            <a:r>
              <a:rPr lang="en-US" dirty="0"/>
              <a:t> - inserts new data into a database</a:t>
            </a:r>
          </a:p>
          <a:p>
            <a:r>
              <a:rPr lang="en-US" b="1" dirty="0"/>
              <a:t>CREATE DATABASE</a:t>
            </a:r>
            <a:r>
              <a:rPr lang="en-US" dirty="0"/>
              <a:t> - creates a new database</a:t>
            </a:r>
          </a:p>
          <a:p>
            <a:r>
              <a:rPr lang="en-US" b="1" dirty="0"/>
              <a:t>ALTER DATABASE</a:t>
            </a:r>
            <a:r>
              <a:rPr lang="en-US" dirty="0"/>
              <a:t> - modifies a database</a:t>
            </a:r>
          </a:p>
          <a:p>
            <a:r>
              <a:rPr lang="en-US" b="1" dirty="0"/>
              <a:t>CREATE TABLE</a:t>
            </a:r>
            <a:r>
              <a:rPr lang="en-US" dirty="0"/>
              <a:t> - creates a new table</a:t>
            </a:r>
          </a:p>
          <a:p>
            <a:r>
              <a:rPr lang="en-US" b="1" dirty="0"/>
              <a:t>ALTER TABLE</a:t>
            </a:r>
            <a:r>
              <a:rPr lang="en-US" dirty="0"/>
              <a:t> - modifies a table</a:t>
            </a:r>
          </a:p>
          <a:p>
            <a:r>
              <a:rPr lang="en-US" b="1" dirty="0"/>
              <a:t>DROP TABLE</a:t>
            </a:r>
            <a:r>
              <a:rPr lang="en-US" dirty="0"/>
              <a:t> - deletes a table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5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SELECT </a:t>
            </a:r>
            <a:r>
              <a:rPr lang="en-US" dirty="0"/>
              <a:t>Syntax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SELECT statement is used to select data from a </a:t>
            </a:r>
            <a:r>
              <a:rPr lang="en-US" sz="2200" dirty="0" smtClean="0"/>
              <a:t>database</a:t>
            </a:r>
            <a:r>
              <a:rPr lang="en-US" sz="2200" dirty="0"/>
              <a:t>.</a:t>
            </a:r>
            <a:endParaRPr lang="en-US" sz="2200" dirty="0" smtClean="0">
              <a:solidFill>
                <a:srgbClr val="FF0000"/>
              </a:solidFill>
            </a:endParaRPr>
          </a:p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 smtClean="0">
                <a:solidFill>
                  <a:srgbClr val="FF0000"/>
                </a:solidFill>
              </a:rPr>
              <a:t>SELECT</a:t>
            </a:r>
            <a:r>
              <a:rPr lang="en-US" sz="2200" dirty="0">
                <a:solidFill>
                  <a:srgbClr val="FF0000"/>
                </a:solidFill>
              </a:rPr>
              <a:t> </a:t>
            </a:r>
            <a:r>
              <a:rPr lang="en-US" sz="2200" i="1" dirty="0">
                <a:solidFill>
                  <a:srgbClr val="FF0000"/>
                </a:solidFill>
              </a:rPr>
              <a:t>column1</a:t>
            </a:r>
            <a:r>
              <a:rPr lang="en-US" sz="2200" dirty="0">
                <a:solidFill>
                  <a:srgbClr val="FF0000"/>
                </a:solidFill>
              </a:rPr>
              <a:t>,</a:t>
            </a:r>
            <a:r>
              <a:rPr lang="en-US" sz="2200" i="1" dirty="0">
                <a:solidFill>
                  <a:srgbClr val="FF0000"/>
                </a:solidFill>
              </a:rPr>
              <a:t> column2, ...</a:t>
            </a:r>
            <a:r>
              <a:rPr lang="en-US" sz="2200" dirty="0" smtClean="0">
                <a:solidFill>
                  <a:srgbClr val="FF0000"/>
                </a:solidFill>
              </a:rPr>
              <a:t/>
            </a:r>
            <a:br>
              <a:rPr lang="en-US" sz="2200" dirty="0" smtClean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FROM </a:t>
            </a:r>
            <a:r>
              <a:rPr lang="en-US" sz="2200" i="1" dirty="0" err="1">
                <a:solidFill>
                  <a:srgbClr val="FF0000"/>
                </a:solidFill>
              </a:rPr>
              <a:t>table_name</a:t>
            </a:r>
            <a:r>
              <a:rPr lang="en-US" sz="22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sz="2200" dirty="0"/>
              <a:t>Here, column1, column2, ... are the field names of the table you want to select data </a:t>
            </a:r>
            <a:r>
              <a:rPr lang="en-US" sz="2200" dirty="0" smtClean="0"/>
              <a:t>from.</a:t>
            </a:r>
          </a:p>
          <a:p>
            <a:r>
              <a:rPr lang="en-US" sz="2200" dirty="0"/>
              <a:t>If you want to select all the fields available in the table, use the </a:t>
            </a:r>
            <a:r>
              <a:rPr lang="en-US" sz="2200" dirty="0" smtClean="0"/>
              <a:t>following </a:t>
            </a:r>
            <a:r>
              <a:rPr lang="en-US" sz="2200" dirty="0"/>
              <a:t>syntax</a:t>
            </a:r>
            <a:r>
              <a:rPr lang="en-US" sz="2200" dirty="0" smtClean="0"/>
              <a:t>: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en-US" sz="2200" dirty="0" smtClean="0">
                <a:solidFill>
                  <a:srgbClr val="FF0000"/>
                </a:solidFill>
              </a:rPr>
              <a:t>SELECT</a:t>
            </a:r>
            <a:r>
              <a:rPr lang="en-US" sz="2200" dirty="0">
                <a:solidFill>
                  <a:srgbClr val="FF0000"/>
                </a:solidFill>
              </a:rPr>
              <a:t> * FROM </a:t>
            </a:r>
            <a:r>
              <a:rPr lang="en-US" sz="2200" i="1" dirty="0" err="1">
                <a:solidFill>
                  <a:srgbClr val="FF0000"/>
                </a:solidFill>
              </a:rPr>
              <a:t>table_name</a:t>
            </a:r>
            <a:r>
              <a:rPr lang="en-US" sz="22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 smtClean="0"/>
              <a:t>Where condition </a:t>
            </a:r>
            <a:r>
              <a:rPr lang="en-US" sz="2200" dirty="0"/>
              <a:t> </a:t>
            </a:r>
            <a:r>
              <a:rPr lang="en-US" sz="2200" dirty="0" smtClean="0"/>
              <a:t>used to filter </a:t>
            </a:r>
            <a:r>
              <a:rPr lang="en-US" sz="2200" dirty="0"/>
              <a:t>records.</a:t>
            </a:r>
          </a:p>
          <a:p>
            <a:pPr marL="0" indent="0">
              <a:buNone/>
            </a:pPr>
            <a:r>
              <a:rPr lang="en-US" sz="2200" b="1" dirty="0" smtClean="0"/>
              <a:t>    </a:t>
            </a:r>
            <a:r>
              <a:rPr lang="en-US" sz="2200" b="1" dirty="0" smtClean="0">
                <a:solidFill>
                  <a:srgbClr val="FF0000"/>
                </a:solidFill>
              </a:rPr>
              <a:t>select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* </a:t>
            </a:r>
            <a:r>
              <a:rPr lang="en-US" sz="2200" b="1" dirty="0">
                <a:solidFill>
                  <a:srgbClr val="FF0000"/>
                </a:solidFill>
              </a:rPr>
              <a:t>from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tablename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</a:rPr>
              <a:t>where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columnname</a:t>
            </a:r>
            <a:r>
              <a:rPr lang="en-US" sz="2200" dirty="0" smtClean="0">
                <a:solidFill>
                  <a:srgbClr val="FF0000"/>
                </a:solidFill>
              </a:rPr>
              <a:t>=‘value</a:t>
            </a:r>
            <a:r>
              <a:rPr lang="en-US" dirty="0" smtClean="0">
                <a:solidFill>
                  <a:srgbClr val="FF0000"/>
                </a:solidFill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346786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     Like </a:t>
            </a:r>
            <a:r>
              <a:rPr lang="en-US" dirty="0"/>
              <a:t>Condition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217" y="1413500"/>
            <a:ext cx="10877281" cy="54445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 smtClean="0"/>
              <a:t>LIKE </a:t>
            </a:r>
            <a:r>
              <a:rPr lang="en-US" sz="8000" dirty="0"/>
              <a:t>operator is used in a WHERE clause to search for a specified pattern in a column.</a:t>
            </a:r>
            <a:endParaRPr lang="en-US" sz="8000" dirty="0" smtClean="0"/>
          </a:p>
          <a:p>
            <a:r>
              <a:rPr lang="en-US" sz="8000" dirty="0" err="1" smtClean="0"/>
              <a:t>ColumnName</a:t>
            </a:r>
            <a:r>
              <a:rPr lang="en-US" sz="8000" dirty="0" smtClean="0"/>
              <a:t> </a:t>
            </a:r>
            <a:r>
              <a:rPr lang="en-US" sz="8000" dirty="0"/>
              <a:t>starting with "a“</a:t>
            </a:r>
            <a:endParaRPr lang="en-US" sz="8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rgbClr val="FF0000"/>
                </a:solidFill>
              </a:rPr>
              <a:t>Select * </a:t>
            </a:r>
            <a:r>
              <a:rPr lang="en-US" sz="8000" dirty="0">
                <a:solidFill>
                  <a:srgbClr val="FF0000"/>
                </a:solidFill>
              </a:rPr>
              <a:t>from </a:t>
            </a:r>
            <a:r>
              <a:rPr lang="en-US" sz="8000" dirty="0" err="1">
                <a:solidFill>
                  <a:srgbClr val="FF0000"/>
                </a:solidFill>
              </a:rPr>
              <a:t>tablename</a:t>
            </a:r>
            <a:r>
              <a:rPr lang="en-US" sz="8000" dirty="0">
                <a:solidFill>
                  <a:srgbClr val="FF0000"/>
                </a:solidFill>
              </a:rPr>
              <a:t> where </a:t>
            </a:r>
            <a:r>
              <a:rPr lang="en-US" sz="8000" dirty="0" err="1">
                <a:solidFill>
                  <a:srgbClr val="FF0000"/>
                </a:solidFill>
              </a:rPr>
              <a:t>columnname</a:t>
            </a:r>
            <a:r>
              <a:rPr lang="en-US" sz="8000" dirty="0">
                <a:solidFill>
                  <a:srgbClr val="FF0000"/>
                </a:solidFill>
              </a:rPr>
              <a:t> like </a:t>
            </a:r>
            <a:r>
              <a:rPr lang="en-US" sz="8000" dirty="0" smtClean="0">
                <a:solidFill>
                  <a:srgbClr val="FF0000"/>
                </a:solidFill>
              </a:rPr>
              <a:t>‘a%’;</a:t>
            </a:r>
            <a:endParaRPr lang="en-US" sz="8000" dirty="0">
              <a:solidFill>
                <a:srgbClr val="FF0000"/>
              </a:solidFill>
            </a:endParaRPr>
          </a:p>
          <a:p>
            <a:r>
              <a:rPr lang="en-US" sz="8000" dirty="0"/>
              <a:t> </a:t>
            </a:r>
            <a:r>
              <a:rPr lang="en-US" sz="8000" dirty="0" smtClean="0"/>
              <a:t>column  </a:t>
            </a:r>
            <a:r>
              <a:rPr lang="en-US" sz="8000" dirty="0"/>
              <a:t>Name ending with "</a:t>
            </a:r>
            <a:r>
              <a:rPr lang="en-US" sz="8000" dirty="0" smtClean="0"/>
              <a:t>a“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FF0000"/>
                </a:solidFill>
              </a:rPr>
              <a:t> </a:t>
            </a:r>
            <a:r>
              <a:rPr lang="en-US" sz="8000" dirty="0" smtClean="0">
                <a:solidFill>
                  <a:srgbClr val="FF0000"/>
                </a:solidFill>
              </a:rPr>
              <a:t>select *from </a:t>
            </a:r>
            <a:r>
              <a:rPr lang="en-US" sz="8000" dirty="0" err="1" smtClean="0">
                <a:solidFill>
                  <a:srgbClr val="FF0000"/>
                </a:solidFill>
              </a:rPr>
              <a:t>tablename</a:t>
            </a:r>
            <a:r>
              <a:rPr lang="en-US" sz="8000" dirty="0" smtClean="0">
                <a:solidFill>
                  <a:srgbClr val="FF0000"/>
                </a:solidFill>
              </a:rPr>
              <a:t> where </a:t>
            </a:r>
            <a:r>
              <a:rPr lang="en-US" sz="8000" dirty="0" err="1" smtClean="0">
                <a:solidFill>
                  <a:srgbClr val="FF0000"/>
                </a:solidFill>
              </a:rPr>
              <a:t>columnname</a:t>
            </a:r>
            <a:r>
              <a:rPr lang="en-US" sz="8000" dirty="0" smtClean="0">
                <a:solidFill>
                  <a:srgbClr val="FF0000"/>
                </a:solidFill>
              </a:rPr>
              <a:t> like ‘%a’;</a:t>
            </a:r>
          </a:p>
          <a:p>
            <a:r>
              <a:rPr lang="en-US" sz="8000" dirty="0" smtClean="0"/>
              <a:t>Column Name </a:t>
            </a:r>
            <a:r>
              <a:rPr lang="en-US" sz="8000" dirty="0"/>
              <a:t>that have "or" in any </a:t>
            </a:r>
            <a:r>
              <a:rPr lang="en-US" sz="8000" dirty="0" smtClean="0"/>
              <a:t>position</a:t>
            </a:r>
            <a:r>
              <a:rPr lang="en-US" sz="8000" dirty="0"/>
              <a:t> </a:t>
            </a:r>
            <a:r>
              <a:rPr lang="en-US" sz="8000" dirty="0" smtClean="0"/>
              <a:t>.</a:t>
            </a:r>
          </a:p>
          <a:p>
            <a:pPr marL="0" indent="0">
              <a:buNone/>
            </a:pPr>
            <a:r>
              <a:rPr lang="en-US" sz="8000" dirty="0" smtClean="0">
                <a:solidFill>
                  <a:srgbClr val="FF0000"/>
                </a:solidFill>
              </a:rPr>
              <a:t>Select * from </a:t>
            </a:r>
            <a:r>
              <a:rPr lang="en-US" sz="8000" dirty="0" err="1" smtClean="0">
                <a:solidFill>
                  <a:srgbClr val="FF0000"/>
                </a:solidFill>
              </a:rPr>
              <a:t>tablename</a:t>
            </a:r>
            <a:r>
              <a:rPr lang="en-US" sz="8000" dirty="0" smtClean="0">
                <a:solidFill>
                  <a:srgbClr val="FF0000"/>
                </a:solidFill>
              </a:rPr>
              <a:t> where </a:t>
            </a:r>
            <a:r>
              <a:rPr lang="en-US" sz="8000" dirty="0" err="1" smtClean="0">
                <a:solidFill>
                  <a:srgbClr val="FF0000"/>
                </a:solidFill>
              </a:rPr>
              <a:t>columnname</a:t>
            </a:r>
            <a:r>
              <a:rPr lang="en-US" sz="8000" dirty="0" smtClean="0">
                <a:solidFill>
                  <a:srgbClr val="FF0000"/>
                </a:solidFill>
              </a:rPr>
              <a:t> like ‘%or%’;</a:t>
            </a:r>
          </a:p>
          <a:p>
            <a:r>
              <a:rPr lang="en-US" sz="8000" dirty="0" smtClean="0"/>
              <a:t>Column Name </a:t>
            </a:r>
            <a:r>
              <a:rPr lang="en-US" sz="8000" dirty="0"/>
              <a:t>that have </a:t>
            </a:r>
            <a:r>
              <a:rPr lang="en-US" sz="8000" dirty="0" smtClean="0"/>
              <a:t>“a" </a:t>
            </a:r>
            <a:r>
              <a:rPr lang="en-US" sz="8000" dirty="0"/>
              <a:t>in the second </a:t>
            </a:r>
            <a:r>
              <a:rPr lang="en-US" sz="8000" dirty="0" smtClean="0"/>
              <a:t>position.</a:t>
            </a:r>
          </a:p>
          <a:p>
            <a:pPr marL="0" indent="0">
              <a:buNone/>
            </a:pPr>
            <a:r>
              <a:rPr lang="en-US" sz="8000" dirty="0" smtClean="0">
                <a:solidFill>
                  <a:srgbClr val="FF0000"/>
                </a:solidFill>
              </a:rPr>
              <a:t>Select * from </a:t>
            </a:r>
            <a:r>
              <a:rPr lang="en-US" sz="8000" dirty="0" err="1" smtClean="0">
                <a:solidFill>
                  <a:srgbClr val="FF0000"/>
                </a:solidFill>
              </a:rPr>
              <a:t>tablename</a:t>
            </a:r>
            <a:r>
              <a:rPr lang="en-US" sz="8000" dirty="0" smtClean="0">
                <a:solidFill>
                  <a:srgbClr val="FF0000"/>
                </a:solidFill>
              </a:rPr>
              <a:t> where </a:t>
            </a:r>
            <a:r>
              <a:rPr lang="en-US" sz="8000" dirty="0" err="1" smtClean="0">
                <a:solidFill>
                  <a:srgbClr val="FF0000"/>
                </a:solidFill>
              </a:rPr>
              <a:t>columname</a:t>
            </a:r>
            <a:r>
              <a:rPr lang="en-US" sz="8000" dirty="0" smtClean="0">
                <a:solidFill>
                  <a:srgbClr val="FF0000"/>
                </a:solidFill>
              </a:rPr>
              <a:t> like ‘_a%’;</a:t>
            </a:r>
          </a:p>
          <a:p>
            <a:r>
              <a:rPr lang="en-US" sz="8000" dirty="0" smtClean="0"/>
              <a:t>Column Name </a:t>
            </a:r>
            <a:r>
              <a:rPr lang="en-US" sz="8000" dirty="0"/>
              <a:t>that starts with "a" and are at least 3 characters in </a:t>
            </a:r>
            <a:r>
              <a:rPr lang="en-US" sz="8000" dirty="0" smtClean="0"/>
              <a:t>length.</a:t>
            </a:r>
            <a:endParaRPr lang="en-US" sz="8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rgbClr val="FF0000"/>
                </a:solidFill>
              </a:rPr>
              <a:t>Select * from </a:t>
            </a:r>
            <a:r>
              <a:rPr lang="en-US" sz="8000" dirty="0" err="1" smtClean="0">
                <a:solidFill>
                  <a:srgbClr val="FF0000"/>
                </a:solidFill>
              </a:rPr>
              <a:t>tablename</a:t>
            </a:r>
            <a:r>
              <a:rPr lang="en-US" sz="8000" dirty="0" smtClean="0">
                <a:solidFill>
                  <a:srgbClr val="FF0000"/>
                </a:solidFill>
              </a:rPr>
              <a:t> where </a:t>
            </a:r>
            <a:r>
              <a:rPr lang="en-US" sz="8000" dirty="0" err="1" smtClean="0">
                <a:solidFill>
                  <a:srgbClr val="FF0000"/>
                </a:solidFill>
              </a:rPr>
              <a:t>columnname</a:t>
            </a:r>
            <a:r>
              <a:rPr lang="en-US" sz="8000" dirty="0" smtClean="0">
                <a:solidFill>
                  <a:srgbClr val="FF0000"/>
                </a:solidFill>
              </a:rPr>
              <a:t> like ‘</a:t>
            </a:r>
            <a:r>
              <a:rPr lang="en-US" sz="8000" dirty="0" smtClean="0"/>
              <a:t>a_%_%’;</a:t>
            </a:r>
            <a:endParaRPr lang="en-US" sz="8000" dirty="0">
              <a:solidFill>
                <a:srgbClr val="FF0000"/>
              </a:solidFill>
            </a:endParaRPr>
          </a:p>
          <a:p>
            <a:r>
              <a:rPr lang="en-US" sz="8000" dirty="0" smtClean="0"/>
              <a:t>Column Name </a:t>
            </a:r>
            <a:r>
              <a:rPr lang="en-US" sz="8000" dirty="0"/>
              <a:t>that starts with "a" and ends with "</a:t>
            </a:r>
            <a:r>
              <a:rPr lang="en-US" sz="8000" dirty="0" smtClean="0"/>
              <a:t>o“.</a:t>
            </a:r>
          </a:p>
          <a:p>
            <a:pPr marL="0" indent="0">
              <a:buNone/>
            </a:pPr>
            <a:r>
              <a:rPr lang="en-US" sz="8000" dirty="0" smtClean="0">
                <a:solidFill>
                  <a:srgbClr val="FF0000"/>
                </a:solidFill>
              </a:rPr>
              <a:t>Select * from </a:t>
            </a:r>
            <a:r>
              <a:rPr lang="en-US" sz="8000" dirty="0" err="1" smtClean="0">
                <a:solidFill>
                  <a:srgbClr val="FF0000"/>
                </a:solidFill>
              </a:rPr>
              <a:t>tablename</a:t>
            </a:r>
            <a:r>
              <a:rPr lang="en-US" sz="8000" dirty="0" smtClean="0">
                <a:solidFill>
                  <a:srgbClr val="FF0000"/>
                </a:solidFill>
              </a:rPr>
              <a:t> where </a:t>
            </a:r>
            <a:r>
              <a:rPr lang="en-US" sz="8000" dirty="0" err="1" smtClean="0">
                <a:solidFill>
                  <a:srgbClr val="FF0000"/>
                </a:solidFill>
              </a:rPr>
              <a:t>columnname</a:t>
            </a:r>
            <a:r>
              <a:rPr lang="en-US" sz="8000" dirty="0" smtClean="0">
                <a:solidFill>
                  <a:srgbClr val="FF0000"/>
                </a:solidFill>
              </a:rPr>
              <a:t> like ‘</a:t>
            </a:r>
            <a:r>
              <a:rPr lang="en-US" sz="8000" dirty="0" err="1" smtClean="0">
                <a:solidFill>
                  <a:srgbClr val="FF0000"/>
                </a:solidFill>
              </a:rPr>
              <a:t>a%o</a:t>
            </a:r>
            <a:r>
              <a:rPr lang="en-US" sz="8000" dirty="0" smtClean="0">
                <a:solidFill>
                  <a:srgbClr val="FF0000"/>
                </a:solidFill>
              </a:rPr>
              <a:t>’;</a:t>
            </a:r>
          </a:p>
          <a:p>
            <a:r>
              <a:rPr lang="en-US" sz="8000" dirty="0"/>
              <a:t>Name that does NOT start with "</a:t>
            </a:r>
            <a:r>
              <a:rPr lang="en-US" sz="8000" dirty="0" smtClean="0"/>
              <a:t>a“.</a:t>
            </a:r>
          </a:p>
          <a:p>
            <a:r>
              <a:rPr lang="en-US" sz="8000" dirty="0" smtClean="0">
                <a:solidFill>
                  <a:srgbClr val="FF0000"/>
                </a:solidFill>
              </a:rPr>
              <a:t>Select * from </a:t>
            </a:r>
            <a:r>
              <a:rPr lang="en-US" sz="8000" dirty="0" err="1" smtClean="0">
                <a:solidFill>
                  <a:srgbClr val="FF0000"/>
                </a:solidFill>
              </a:rPr>
              <a:t>tablename</a:t>
            </a:r>
            <a:r>
              <a:rPr lang="en-US" sz="8000" dirty="0" smtClean="0">
                <a:solidFill>
                  <a:srgbClr val="FF0000"/>
                </a:solidFill>
              </a:rPr>
              <a:t> where </a:t>
            </a:r>
            <a:r>
              <a:rPr lang="en-US" sz="8000" dirty="0" err="1" smtClean="0">
                <a:solidFill>
                  <a:srgbClr val="FF0000"/>
                </a:solidFill>
              </a:rPr>
              <a:t>columnname</a:t>
            </a:r>
            <a:r>
              <a:rPr lang="en-US" sz="8000" dirty="0" smtClean="0">
                <a:solidFill>
                  <a:srgbClr val="FF0000"/>
                </a:solidFill>
              </a:rPr>
              <a:t> not like ‘a%’;</a:t>
            </a:r>
            <a:r>
              <a:rPr lang="en-US" sz="8000" dirty="0">
                <a:solidFill>
                  <a:srgbClr val="FF0000"/>
                </a:solidFill>
              </a:rPr>
              <a:t/>
            </a:r>
            <a:br>
              <a:rPr lang="en-US" sz="8000" dirty="0">
                <a:solidFill>
                  <a:srgbClr val="FF0000"/>
                </a:solidFill>
              </a:rPr>
            </a:br>
            <a:r>
              <a:rPr lang="en-US" sz="8000" dirty="0">
                <a:solidFill>
                  <a:srgbClr val="FF0000"/>
                </a:solidFill>
              </a:rPr>
              <a:t/>
            </a:r>
            <a:br>
              <a:rPr lang="en-US" sz="8000" dirty="0">
                <a:solidFill>
                  <a:srgbClr val="FF0000"/>
                </a:solidFill>
              </a:rPr>
            </a:br>
            <a:endParaRPr lang="en-US" sz="8000" dirty="0">
              <a:solidFill>
                <a:srgbClr val="FF0000"/>
              </a:solidFill>
            </a:endParaRPr>
          </a:p>
          <a:p>
            <a:endParaRPr lang="en-US" sz="6200" dirty="0"/>
          </a:p>
        </p:txBody>
      </p:sp>
    </p:spTree>
    <p:extLst>
      <p:ext uri="{BB962C8B-B14F-4D97-AF65-F5344CB8AC3E}">
        <p14:creationId xmlns:p14="http://schemas.microsoft.com/office/powerpoint/2010/main" val="159637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UPDATE </a:t>
            </a:r>
            <a:r>
              <a:rPr lang="en-US" dirty="0"/>
              <a:t>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UPDATE statement is used to modify the existing records in a table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UPDATE </a:t>
            </a:r>
            <a:r>
              <a:rPr lang="en-US" i="1" dirty="0" err="1">
                <a:solidFill>
                  <a:srgbClr val="FF0000"/>
                </a:solidFill>
              </a:rPr>
              <a:t>table_name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SET </a:t>
            </a:r>
            <a:r>
              <a:rPr lang="en-US" i="1" dirty="0" smtClean="0">
                <a:solidFill>
                  <a:srgbClr val="FF0000"/>
                </a:solidFill>
              </a:rPr>
              <a:t>columname1</a:t>
            </a:r>
            <a:r>
              <a:rPr lang="en-US" i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i="1" dirty="0">
                <a:solidFill>
                  <a:srgbClr val="FF0000"/>
                </a:solidFill>
              </a:rPr>
              <a:t> value1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i="1" dirty="0">
                <a:solidFill>
                  <a:srgbClr val="FF0000"/>
                </a:solidFill>
              </a:rPr>
              <a:t> </a:t>
            </a:r>
            <a:r>
              <a:rPr lang="en-US" i="1" dirty="0" smtClean="0">
                <a:solidFill>
                  <a:srgbClr val="FF0000"/>
                </a:solidFill>
              </a:rPr>
              <a:t>columname2</a:t>
            </a:r>
            <a:r>
              <a:rPr lang="en-US" i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i="1" dirty="0">
                <a:solidFill>
                  <a:srgbClr val="FF0000"/>
                </a:solidFill>
              </a:rPr>
              <a:t> value2</a:t>
            </a:r>
            <a:r>
              <a:rPr lang="en-US" dirty="0">
                <a:solidFill>
                  <a:srgbClr val="FF0000"/>
                </a:solidFill>
              </a:rPr>
              <a:t>, ...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 </a:t>
            </a:r>
            <a:r>
              <a:rPr lang="en-US" i="1" dirty="0" smtClean="0">
                <a:solidFill>
                  <a:srgbClr val="FF0000"/>
                </a:solidFill>
              </a:rPr>
              <a:t>condition</a:t>
            </a:r>
            <a:r>
              <a:rPr lang="en-US" dirty="0" smtClean="0"/>
              <a:t>;</a:t>
            </a:r>
          </a:p>
          <a:p>
            <a:r>
              <a:rPr lang="en-US" dirty="0" smtClean="0"/>
              <a:t>Condition means </a:t>
            </a:r>
            <a:r>
              <a:rPr lang="en-US" dirty="0" err="1" smtClean="0"/>
              <a:t>columname</a:t>
            </a:r>
            <a:r>
              <a:rPr lang="en-US" dirty="0" smtClean="0"/>
              <a:t>=‘value’;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9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SQL</a:t>
            </a:r>
            <a:r>
              <a:rPr lang="en-US" dirty="0"/>
              <a:t> DELETE Statement</a:t>
            </a:r>
            <a:br>
              <a:rPr lang="en-US" dirty="0"/>
            </a:br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DELETE statement is used to delete existing records in a table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chemeClr val="tx2"/>
                </a:solidFill>
              </a:rPr>
              <a:t>DELETE FROM </a:t>
            </a:r>
            <a:r>
              <a:rPr lang="en-US" i="1" dirty="0" err="1">
                <a:solidFill>
                  <a:schemeClr val="tx2"/>
                </a:solidFill>
              </a:rPr>
              <a:t>table_name</a:t>
            </a:r>
            <a:r>
              <a:rPr lang="en-US" i="1" dirty="0">
                <a:solidFill>
                  <a:schemeClr val="tx2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WHERE </a:t>
            </a:r>
            <a:r>
              <a:rPr lang="en-US" i="1" dirty="0">
                <a:solidFill>
                  <a:schemeClr val="tx2"/>
                </a:solidFill>
              </a:rPr>
              <a:t>condition</a:t>
            </a:r>
            <a:r>
              <a:rPr lang="en-US" dirty="0">
                <a:solidFill>
                  <a:schemeClr val="tx2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958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SQL </a:t>
            </a:r>
            <a:r>
              <a:rPr lang="en-US" dirty="0"/>
              <a:t>INSERT INTO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220" y="2052919"/>
            <a:ext cx="8903633" cy="349787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INSERT </a:t>
            </a:r>
            <a:r>
              <a:rPr lang="en-US" dirty="0"/>
              <a:t>INTO statement is used to insert new records in a </a:t>
            </a:r>
            <a:r>
              <a:rPr lang="en-US" dirty="0" smtClean="0"/>
              <a:t>table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INSERT</a:t>
            </a:r>
            <a:r>
              <a:rPr lang="en-US" dirty="0">
                <a:solidFill>
                  <a:srgbClr val="FF0000"/>
                </a:solidFill>
              </a:rPr>
              <a:t> INTO </a:t>
            </a:r>
            <a:r>
              <a:rPr lang="en-US" i="1" dirty="0" err="1">
                <a:solidFill>
                  <a:srgbClr val="FF0000"/>
                </a:solidFill>
              </a:rPr>
              <a:t>table_name</a:t>
            </a:r>
            <a:r>
              <a:rPr lang="en-US" dirty="0">
                <a:solidFill>
                  <a:srgbClr val="FF0000"/>
                </a:solidFill>
              </a:rPr>
              <a:t> (</a:t>
            </a:r>
            <a:r>
              <a:rPr lang="en-US" i="1" dirty="0">
                <a:solidFill>
                  <a:srgbClr val="FF0000"/>
                </a:solidFill>
              </a:rPr>
              <a:t>column1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i="1" dirty="0">
                <a:solidFill>
                  <a:srgbClr val="FF0000"/>
                </a:solidFill>
              </a:rPr>
              <a:t> column2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i="1" dirty="0">
                <a:solidFill>
                  <a:srgbClr val="FF0000"/>
                </a:solidFill>
              </a:rPr>
              <a:t> column3</a:t>
            </a:r>
            <a:r>
              <a:rPr lang="en-US" dirty="0">
                <a:solidFill>
                  <a:srgbClr val="FF0000"/>
                </a:solidFill>
              </a:rPr>
              <a:t>, ...)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     VALUES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(‘</a:t>
            </a:r>
            <a:r>
              <a:rPr lang="en-US" i="1" dirty="0" smtClean="0">
                <a:solidFill>
                  <a:srgbClr val="FF0000"/>
                </a:solidFill>
              </a:rPr>
              <a:t>value1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i="1" dirty="0">
                <a:solidFill>
                  <a:srgbClr val="FF0000"/>
                </a:solidFill>
              </a:rPr>
              <a:t> value2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i="1" dirty="0">
                <a:solidFill>
                  <a:srgbClr val="FF0000"/>
                </a:solidFill>
              </a:rPr>
              <a:t> value3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‘...);.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</a:t>
            </a:r>
            <a:r>
              <a:rPr lang="en-US" dirty="0"/>
              <a:t>SQL CREATE DATABASE 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CREATE DATABASE statement is used to create a new SQL database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CREATE DATABASE </a:t>
            </a:r>
            <a:r>
              <a:rPr lang="en-US" i="1" dirty="0" err="1">
                <a:solidFill>
                  <a:srgbClr val="FF0000"/>
                </a:solidFill>
              </a:rPr>
              <a:t>databasename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2800" dirty="0"/>
              <a:t>SQL CREATE TABLE </a:t>
            </a:r>
            <a:r>
              <a:rPr lang="en-US" sz="2800" dirty="0" smtClean="0"/>
              <a:t>Statement</a:t>
            </a:r>
          </a:p>
          <a:p>
            <a:r>
              <a:rPr lang="en-US" dirty="0"/>
              <a:t>CREATE TABLE statement is used to create a new table in a database.</a:t>
            </a:r>
          </a:p>
          <a:p>
            <a:r>
              <a:rPr lang="en-US" dirty="0">
                <a:solidFill>
                  <a:srgbClr val="FF0000"/>
                </a:solidFill>
              </a:rPr>
              <a:t>CREATE TABLE </a:t>
            </a:r>
            <a:r>
              <a:rPr lang="en-US" i="1" dirty="0" err="1">
                <a:solidFill>
                  <a:srgbClr val="FF0000"/>
                </a:solidFill>
              </a:rPr>
              <a:t>table_name</a:t>
            </a:r>
            <a:r>
              <a:rPr lang="en-US" i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</a:rPr>
              <a:t>(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    column1 datatype</a:t>
            </a:r>
            <a:r>
              <a:rPr lang="en-US" dirty="0">
                <a:solidFill>
                  <a:srgbClr val="FF0000"/>
                </a:solidFill>
              </a:rPr>
              <a:t>,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    column2 datatype</a:t>
            </a:r>
            <a:r>
              <a:rPr lang="en-US" dirty="0">
                <a:solidFill>
                  <a:srgbClr val="FF0000"/>
                </a:solidFill>
              </a:rPr>
              <a:t>,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    column3 </a:t>
            </a:r>
            <a:r>
              <a:rPr lang="en-US" i="1" dirty="0" smtClean="0">
                <a:solidFill>
                  <a:srgbClr val="FF0000"/>
                </a:solidFill>
              </a:rPr>
              <a:t>datatype</a:t>
            </a:r>
            <a:r>
              <a:rPr lang="en-US" dirty="0" smtClean="0">
                <a:solidFill>
                  <a:srgbClr val="FF0000"/>
                </a:solidFill>
              </a:rPr>
              <a:t>,…;)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3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</a:t>
            </a:r>
            <a:r>
              <a:rPr lang="en-US" dirty="0"/>
              <a:t>SQL ALTER TABLE 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ALTER TABLE statement is used to add, delete, or modify columns in an existing table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ALTER TABLE </a:t>
            </a:r>
            <a:r>
              <a:rPr lang="en-US" i="1" dirty="0" err="1">
                <a:solidFill>
                  <a:srgbClr val="FF0000"/>
                </a:solidFill>
              </a:rPr>
              <a:t>table_name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ADD </a:t>
            </a:r>
            <a:r>
              <a:rPr lang="en-US" i="1" dirty="0" err="1">
                <a:solidFill>
                  <a:srgbClr val="FF0000"/>
                </a:solidFill>
              </a:rPr>
              <a:t>column_name</a:t>
            </a:r>
            <a:r>
              <a:rPr lang="en-US" i="1" dirty="0">
                <a:solidFill>
                  <a:srgbClr val="FF0000"/>
                </a:solidFill>
              </a:rPr>
              <a:t> datatype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 smtClean="0"/>
              <a:t>EX-&gt;</a:t>
            </a:r>
            <a:r>
              <a:rPr lang="en-US" dirty="0"/>
              <a:t>adds an "Email" column to the "Customers" table</a:t>
            </a:r>
            <a:r>
              <a:rPr lang="en-US" dirty="0" smtClean="0"/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ALTER TABLE Customers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ADD Email varchar(255);</a:t>
            </a:r>
          </a:p>
        </p:txBody>
      </p:sp>
    </p:spTree>
    <p:extLst>
      <p:ext uri="{BB962C8B-B14F-4D97-AF65-F5344CB8AC3E}">
        <p14:creationId xmlns:p14="http://schemas.microsoft.com/office/powerpoint/2010/main" val="318716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854</TotalTime>
  <Words>150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</vt:lpstr>
      <vt:lpstr>Wingdings 3</vt:lpstr>
      <vt:lpstr>Ion</vt:lpstr>
      <vt:lpstr>           SQL QUERIES</vt:lpstr>
      <vt:lpstr>           Important SQL Commands </vt:lpstr>
      <vt:lpstr>                SELECT Syntax </vt:lpstr>
      <vt:lpstr>                 Like Condition </vt:lpstr>
      <vt:lpstr>            UPDATE Statement </vt:lpstr>
      <vt:lpstr>            SQL DELETE Statement          </vt:lpstr>
      <vt:lpstr>         SQL INSERT INTO Statement </vt:lpstr>
      <vt:lpstr>          SQL CREATE DATABASE Statement </vt:lpstr>
      <vt:lpstr>         SQL ALTER TABLE Statement </vt:lpstr>
      <vt:lpstr>             ALTER TABLE - DROP COLUMN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QUERIES</dc:title>
  <dc:creator>Sruthy Aneesh</dc:creator>
  <cp:lastModifiedBy>Sruthy Aneesh</cp:lastModifiedBy>
  <cp:revision>49</cp:revision>
  <dcterms:created xsi:type="dcterms:W3CDTF">2019-02-19T05:29:22Z</dcterms:created>
  <dcterms:modified xsi:type="dcterms:W3CDTF">2019-02-23T04:32:39Z</dcterms:modified>
</cp:coreProperties>
</file>