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500AFC-17C0-4C51-BA01-462BB3AF204C}" type="datetimeFigureOut">
              <a:rPr lang="en-US" smtClean="0"/>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051E1-3A7E-42FD-A7D9-CC53E583D30E}" type="slidenum">
              <a:rPr lang="en-US" smtClean="0"/>
              <a:t>‹#›</a:t>
            </a:fld>
            <a:endParaRPr lang="en-US"/>
          </a:p>
        </p:txBody>
      </p:sp>
    </p:spTree>
    <p:extLst>
      <p:ext uri="{BB962C8B-B14F-4D97-AF65-F5344CB8AC3E}">
        <p14:creationId xmlns:p14="http://schemas.microsoft.com/office/powerpoint/2010/main" val="3911985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500AFC-17C0-4C51-BA01-462BB3AF204C}" type="datetimeFigureOut">
              <a:rPr lang="en-US" smtClean="0"/>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051E1-3A7E-42FD-A7D9-CC53E583D30E}" type="slidenum">
              <a:rPr lang="en-US" smtClean="0"/>
              <a:t>‹#›</a:t>
            </a:fld>
            <a:endParaRPr lang="en-US"/>
          </a:p>
        </p:txBody>
      </p:sp>
    </p:spTree>
    <p:extLst>
      <p:ext uri="{BB962C8B-B14F-4D97-AF65-F5344CB8AC3E}">
        <p14:creationId xmlns:p14="http://schemas.microsoft.com/office/powerpoint/2010/main" val="2831045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500AFC-17C0-4C51-BA01-462BB3AF204C}" type="datetimeFigureOut">
              <a:rPr lang="en-US" smtClean="0"/>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051E1-3A7E-42FD-A7D9-CC53E583D30E}" type="slidenum">
              <a:rPr lang="en-US" smtClean="0"/>
              <a:t>‹#›</a:t>
            </a:fld>
            <a:endParaRPr lang="en-US"/>
          </a:p>
        </p:txBody>
      </p:sp>
    </p:spTree>
    <p:extLst>
      <p:ext uri="{BB962C8B-B14F-4D97-AF65-F5344CB8AC3E}">
        <p14:creationId xmlns:p14="http://schemas.microsoft.com/office/powerpoint/2010/main" val="86594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500AFC-17C0-4C51-BA01-462BB3AF204C}" type="datetimeFigureOut">
              <a:rPr lang="en-US" smtClean="0"/>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051E1-3A7E-42FD-A7D9-CC53E583D30E}" type="slidenum">
              <a:rPr lang="en-US" smtClean="0"/>
              <a:t>‹#›</a:t>
            </a:fld>
            <a:endParaRPr lang="en-US"/>
          </a:p>
        </p:txBody>
      </p:sp>
    </p:spTree>
    <p:extLst>
      <p:ext uri="{BB962C8B-B14F-4D97-AF65-F5344CB8AC3E}">
        <p14:creationId xmlns:p14="http://schemas.microsoft.com/office/powerpoint/2010/main" val="3236688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500AFC-17C0-4C51-BA01-462BB3AF204C}" type="datetimeFigureOut">
              <a:rPr lang="en-US" smtClean="0"/>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051E1-3A7E-42FD-A7D9-CC53E583D30E}" type="slidenum">
              <a:rPr lang="en-US" smtClean="0"/>
              <a:t>‹#›</a:t>
            </a:fld>
            <a:endParaRPr lang="en-US"/>
          </a:p>
        </p:txBody>
      </p:sp>
    </p:spTree>
    <p:extLst>
      <p:ext uri="{BB962C8B-B14F-4D97-AF65-F5344CB8AC3E}">
        <p14:creationId xmlns:p14="http://schemas.microsoft.com/office/powerpoint/2010/main" val="517246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500AFC-17C0-4C51-BA01-462BB3AF204C}" type="datetimeFigureOut">
              <a:rPr lang="en-US" smtClean="0"/>
              <a:t>3/10/2018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051E1-3A7E-42FD-A7D9-CC53E583D30E}" type="slidenum">
              <a:rPr lang="en-US" smtClean="0"/>
              <a:t>‹#›</a:t>
            </a:fld>
            <a:endParaRPr lang="en-US"/>
          </a:p>
        </p:txBody>
      </p:sp>
    </p:spTree>
    <p:extLst>
      <p:ext uri="{BB962C8B-B14F-4D97-AF65-F5344CB8AC3E}">
        <p14:creationId xmlns:p14="http://schemas.microsoft.com/office/powerpoint/2010/main" val="400329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500AFC-17C0-4C51-BA01-462BB3AF204C}" type="datetimeFigureOut">
              <a:rPr lang="en-US" smtClean="0"/>
              <a:t>3/10/2018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B051E1-3A7E-42FD-A7D9-CC53E583D30E}" type="slidenum">
              <a:rPr lang="en-US" smtClean="0"/>
              <a:t>‹#›</a:t>
            </a:fld>
            <a:endParaRPr lang="en-US"/>
          </a:p>
        </p:txBody>
      </p:sp>
    </p:spTree>
    <p:extLst>
      <p:ext uri="{BB962C8B-B14F-4D97-AF65-F5344CB8AC3E}">
        <p14:creationId xmlns:p14="http://schemas.microsoft.com/office/powerpoint/2010/main" val="3364709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500AFC-17C0-4C51-BA01-462BB3AF204C}" type="datetimeFigureOut">
              <a:rPr lang="en-US" smtClean="0"/>
              <a:t>3/10/2018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B051E1-3A7E-42FD-A7D9-CC53E583D30E}" type="slidenum">
              <a:rPr lang="en-US" smtClean="0"/>
              <a:t>‹#›</a:t>
            </a:fld>
            <a:endParaRPr lang="en-US"/>
          </a:p>
        </p:txBody>
      </p:sp>
    </p:spTree>
    <p:extLst>
      <p:ext uri="{BB962C8B-B14F-4D97-AF65-F5344CB8AC3E}">
        <p14:creationId xmlns:p14="http://schemas.microsoft.com/office/powerpoint/2010/main" val="92304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500AFC-17C0-4C51-BA01-462BB3AF204C}" type="datetimeFigureOut">
              <a:rPr lang="en-US" smtClean="0"/>
              <a:t>3/10/2018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B051E1-3A7E-42FD-A7D9-CC53E583D30E}" type="slidenum">
              <a:rPr lang="en-US" smtClean="0"/>
              <a:t>‹#›</a:t>
            </a:fld>
            <a:endParaRPr lang="en-US"/>
          </a:p>
        </p:txBody>
      </p:sp>
    </p:spTree>
    <p:extLst>
      <p:ext uri="{BB962C8B-B14F-4D97-AF65-F5344CB8AC3E}">
        <p14:creationId xmlns:p14="http://schemas.microsoft.com/office/powerpoint/2010/main" val="2622719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500AFC-17C0-4C51-BA01-462BB3AF204C}" type="datetimeFigureOut">
              <a:rPr lang="en-US" smtClean="0"/>
              <a:t>3/10/2018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051E1-3A7E-42FD-A7D9-CC53E583D30E}" type="slidenum">
              <a:rPr lang="en-US" smtClean="0"/>
              <a:t>‹#›</a:t>
            </a:fld>
            <a:endParaRPr lang="en-US"/>
          </a:p>
        </p:txBody>
      </p:sp>
    </p:spTree>
    <p:extLst>
      <p:ext uri="{BB962C8B-B14F-4D97-AF65-F5344CB8AC3E}">
        <p14:creationId xmlns:p14="http://schemas.microsoft.com/office/powerpoint/2010/main" val="3986938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500AFC-17C0-4C51-BA01-462BB3AF204C}" type="datetimeFigureOut">
              <a:rPr lang="en-US" smtClean="0"/>
              <a:t>3/10/2018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051E1-3A7E-42FD-A7D9-CC53E583D30E}" type="slidenum">
              <a:rPr lang="en-US" smtClean="0"/>
              <a:t>‹#›</a:t>
            </a:fld>
            <a:endParaRPr lang="en-US"/>
          </a:p>
        </p:txBody>
      </p:sp>
    </p:spTree>
    <p:extLst>
      <p:ext uri="{BB962C8B-B14F-4D97-AF65-F5344CB8AC3E}">
        <p14:creationId xmlns:p14="http://schemas.microsoft.com/office/powerpoint/2010/main" val="1903120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500AFC-17C0-4C51-BA01-462BB3AF204C}" type="datetimeFigureOut">
              <a:rPr lang="en-US" smtClean="0"/>
              <a:t>3/10/2018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051E1-3A7E-42FD-A7D9-CC53E583D30E}" type="slidenum">
              <a:rPr lang="en-US" smtClean="0"/>
              <a:t>‹#›</a:t>
            </a:fld>
            <a:endParaRPr lang="en-US"/>
          </a:p>
        </p:txBody>
      </p:sp>
    </p:spTree>
    <p:extLst>
      <p:ext uri="{BB962C8B-B14F-4D97-AF65-F5344CB8AC3E}">
        <p14:creationId xmlns:p14="http://schemas.microsoft.com/office/powerpoint/2010/main" val="4286802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mysqltutorial.org/mysql-update-data.asp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mysqltutorial.org/mysql-rename-table/" TargetMode="External"/><Relationship Id="rId2" Type="http://schemas.openxmlformats.org/officeDocument/2006/relationships/hyperlink" Target="http://mysqltutorial.org/mysql-drop-tabl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mysqltutorial.org/mysql-update-data.aspx" TargetMode="External"/><Relationship Id="rId2" Type="http://schemas.openxmlformats.org/officeDocument/2006/relationships/hyperlink" Target="http://mysqltutorial.org/mysql-insert-statement.asp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C00000"/>
                </a:solidFill>
              </a:rPr>
              <a:t>VIEWS</a:t>
            </a:r>
            <a:endParaRPr lang="en-US" b="1" dirty="0">
              <a:solidFill>
                <a:srgbClr val="C00000"/>
              </a:solidFil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477807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Ensuring Views Consistency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It </a:t>
            </a:r>
            <a:r>
              <a:rPr lang="en-US" dirty="0"/>
              <a:t>is possible to </a:t>
            </a:r>
            <a:r>
              <a:rPr lang="en-US" dirty="0">
                <a:hlinkClick r:id="rId2"/>
              </a:rPr>
              <a:t>update</a:t>
            </a:r>
            <a:r>
              <a:rPr lang="en-US" dirty="0"/>
              <a:t> data which is not visible through the </a:t>
            </a:r>
            <a:r>
              <a:rPr lang="en-US" dirty="0" smtClean="0"/>
              <a:t>view</a:t>
            </a:r>
            <a:r>
              <a:rPr lang="en-US" dirty="0"/>
              <a:t> </a:t>
            </a:r>
            <a:r>
              <a:rPr lang="en-US" dirty="0" smtClean="0"/>
              <a:t>making it inconsistent.</a:t>
            </a:r>
          </a:p>
          <a:p>
            <a:r>
              <a:rPr lang="en-US" dirty="0" smtClean="0"/>
              <a:t>Use the WITH CHECK OPTION clause when you create or modify the view.</a:t>
            </a:r>
          </a:p>
          <a:p>
            <a:r>
              <a:rPr lang="en-US" dirty="0" smtClean="0"/>
              <a:t>Syntax:</a:t>
            </a:r>
          </a:p>
          <a:p>
            <a:endParaRPr lang="en-US"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98541311"/>
              </p:ext>
            </p:extLst>
          </p:nvPr>
        </p:nvGraphicFramePr>
        <p:xfrm>
          <a:off x="1905257" y="4350025"/>
          <a:ext cx="7067839" cy="1188720"/>
        </p:xfrm>
        <a:graphic>
          <a:graphicData uri="http://schemas.openxmlformats.org/drawingml/2006/table">
            <a:tbl>
              <a:tblPr/>
              <a:tblGrid>
                <a:gridCol w="314614"/>
                <a:gridCol w="6753225"/>
              </a:tblGrid>
              <a:tr h="0">
                <a:tc>
                  <a:txBody>
                    <a:bodyPr/>
                    <a:lstStyle/>
                    <a:p>
                      <a:pPr algn="ctr" fontAlgn="t"/>
                      <a:r>
                        <a:rPr lang="en-US">
                          <a:solidFill>
                            <a:srgbClr val="666666"/>
                          </a:solidFill>
                          <a:effectLst/>
                          <a:latin typeface="inherit"/>
                        </a:rPr>
                        <a:t/>
                      </a:r>
                      <a:br>
                        <a:rPr lang="en-US">
                          <a:solidFill>
                            <a:srgbClr val="666666"/>
                          </a:solidFill>
                          <a:effectLst/>
                          <a:latin typeface="inherit"/>
                        </a:rPr>
                      </a:br>
                      <a:r>
                        <a:rPr lang="en-US">
                          <a:solidFill>
                            <a:srgbClr val="666666"/>
                          </a:solidFill>
                          <a:effectLst/>
                          <a:latin typeface="inherit"/>
                        </a:rPr>
                        <a:t>2</a:t>
                      </a:r>
                    </a:p>
                    <a:p>
                      <a:pPr algn="ctr" fontAlgn="t"/>
                      <a:r>
                        <a:rPr lang="en-US">
                          <a:solidFill>
                            <a:srgbClr val="666666"/>
                          </a:solidFill>
                          <a:effectLst/>
                          <a:latin typeface="inherit"/>
                        </a:rPr>
                        <a:t>3</a:t>
                      </a:r>
                    </a:p>
                    <a:p>
                      <a:pPr algn="ctr" fontAlgn="t"/>
                      <a:r>
                        <a:rPr lang="en-US">
                          <a:solidFill>
                            <a:srgbClr val="666666"/>
                          </a:solidFill>
                          <a:effectLst/>
                          <a:latin typeface="inherit"/>
                        </a:rPr>
                        <a:t>4</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US" dirty="0">
                          <a:solidFill>
                            <a:srgbClr val="FECF84"/>
                          </a:solidFill>
                          <a:effectLst/>
                          <a:latin typeface="inherit"/>
                        </a:rPr>
                        <a:t>CREATE</a:t>
                      </a:r>
                      <a:r>
                        <a:rPr lang="en-US" dirty="0">
                          <a:solidFill>
                            <a:srgbClr val="82ADC9"/>
                          </a:solidFill>
                          <a:effectLst/>
                          <a:latin typeface="inherit"/>
                        </a:rPr>
                        <a:t> </a:t>
                      </a:r>
                      <a:r>
                        <a:rPr lang="en-US" dirty="0">
                          <a:solidFill>
                            <a:srgbClr val="FECF84"/>
                          </a:solidFill>
                          <a:effectLst/>
                          <a:latin typeface="inherit"/>
                        </a:rPr>
                        <a:t>OR REPLACE</a:t>
                      </a:r>
                      <a:r>
                        <a:rPr lang="en-US" dirty="0">
                          <a:solidFill>
                            <a:srgbClr val="82ADC9"/>
                          </a:solidFill>
                          <a:effectLst/>
                          <a:latin typeface="inherit"/>
                        </a:rPr>
                        <a:t> </a:t>
                      </a:r>
                      <a:r>
                        <a:rPr lang="en-US" dirty="0">
                          <a:solidFill>
                            <a:srgbClr val="FECF84"/>
                          </a:solidFill>
                          <a:effectLst/>
                          <a:latin typeface="inherit"/>
                        </a:rPr>
                        <a:t>VIEW</a:t>
                      </a:r>
                      <a:r>
                        <a:rPr lang="en-US" dirty="0">
                          <a:solidFill>
                            <a:srgbClr val="82ADC9"/>
                          </a:solidFill>
                          <a:effectLst/>
                          <a:latin typeface="inherit"/>
                        </a:rPr>
                        <a:t> </a:t>
                      </a:r>
                      <a:r>
                        <a:rPr lang="en-US" dirty="0" err="1">
                          <a:solidFill>
                            <a:srgbClr val="FFFFFF"/>
                          </a:solidFill>
                          <a:effectLst/>
                          <a:latin typeface="inherit"/>
                        </a:rPr>
                        <a:t>view_name</a:t>
                      </a:r>
                      <a:r>
                        <a:rPr lang="en-US" dirty="0">
                          <a:solidFill>
                            <a:srgbClr val="82ADC9"/>
                          </a:solidFill>
                          <a:effectLst/>
                          <a:latin typeface="inherit"/>
                        </a:rPr>
                        <a:t> </a:t>
                      </a:r>
                      <a:endParaRPr lang="en-US" dirty="0">
                        <a:solidFill>
                          <a:srgbClr val="FFFFFF"/>
                        </a:solidFill>
                        <a:effectLst/>
                        <a:latin typeface="inherit"/>
                      </a:endParaRPr>
                    </a:p>
                    <a:p>
                      <a:pPr algn="l" fontAlgn="t" latinLnBrk="1"/>
                      <a:r>
                        <a:rPr lang="en-US" dirty="0">
                          <a:solidFill>
                            <a:srgbClr val="FECF84"/>
                          </a:solidFill>
                          <a:effectLst/>
                          <a:latin typeface="inherit"/>
                        </a:rPr>
                        <a:t>AS</a:t>
                      </a:r>
                      <a:endParaRPr lang="en-US" dirty="0">
                        <a:solidFill>
                          <a:srgbClr val="FFFFFF"/>
                        </a:solidFill>
                        <a:effectLst/>
                        <a:latin typeface="inherit"/>
                      </a:endParaRPr>
                    </a:p>
                    <a:p>
                      <a:pPr algn="l" fontAlgn="t" latinLnBrk="1"/>
                      <a:r>
                        <a:rPr lang="en-US" dirty="0">
                          <a:solidFill>
                            <a:srgbClr val="82ADC9"/>
                          </a:solidFill>
                          <a:effectLst/>
                          <a:latin typeface="inherit"/>
                        </a:rPr>
                        <a:t>  </a:t>
                      </a:r>
                      <a:r>
                        <a:rPr lang="en-US" dirty="0" err="1">
                          <a:solidFill>
                            <a:srgbClr val="FFFFFF"/>
                          </a:solidFill>
                          <a:effectLst/>
                          <a:latin typeface="inherit"/>
                        </a:rPr>
                        <a:t>select_statement</a:t>
                      </a:r>
                      <a:endParaRPr lang="en-US" dirty="0">
                        <a:solidFill>
                          <a:srgbClr val="FFFFFF"/>
                        </a:solidFill>
                        <a:effectLst/>
                        <a:latin typeface="inherit"/>
                      </a:endParaRPr>
                    </a:p>
                    <a:p>
                      <a:pPr algn="l" fontAlgn="t" latinLnBrk="1"/>
                      <a:r>
                        <a:rPr lang="en-US" dirty="0">
                          <a:solidFill>
                            <a:srgbClr val="82ADC9"/>
                          </a:solidFill>
                          <a:effectLst/>
                          <a:latin typeface="inherit"/>
                        </a:rPr>
                        <a:t>  </a:t>
                      </a:r>
                      <a:r>
                        <a:rPr lang="en-US" dirty="0">
                          <a:solidFill>
                            <a:srgbClr val="FECF84"/>
                          </a:solidFill>
                          <a:effectLst/>
                          <a:latin typeface="inherit"/>
                        </a:rPr>
                        <a:t>WITH</a:t>
                      </a:r>
                      <a:r>
                        <a:rPr lang="en-US" dirty="0">
                          <a:solidFill>
                            <a:srgbClr val="82ADC9"/>
                          </a:solidFill>
                          <a:effectLst/>
                          <a:latin typeface="inherit"/>
                        </a:rPr>
                        <a:t> </a:t>
                      </a:r>
                      <a:r>
                        <a:rPr lang="en-US" dirty="0">
                          <a:solidFill>
                            <a:srgbClr val="FECF84"/>
                          </a:solidFill>
                          <a:effectLst/>
                          <a:latin typeface="inherit"/>
                        </a:rPr>
                        <a:t>CHECK OPTION</a:t>
                      </a:r>
                      <a:r>
                        <a:rPr lang="en-US" dirty="0">
                          <a:solidFill>
                            <a:srgbClr val="FFFFFF"/>
                          </a:solidFill>
                          <a:effectLst/>
                          <a:latin typeface="inherit"/>
                        </a:rPr>
                        <a:t>;</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Tree>
    <p:extLst>
      <p:ext uri="{BB962C8B-B14F-4D97-AF65-F5344CB8AC3E}">
        <p14:creationId xmlns:p14="http://schemas.microsoft.com/office/powerpoint/2010/main" val="33336143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048" y="41824"/>
            <a:ext cx="10515600" cy="1325563"/>
          </a:xfrm>
        </p:spPr>
        <p:txBody>
          <a:bodyPr/>
          <a:lstStyle/>
          <a:p>
            <a:r>
              <a:rPr lang="en-US" b="1" dirty="0" smtClean="0"/>
              <a:t>Types of check options</a:t>
            </a:r>
            <a:endParaRPr lang="en-US" b="1" dirty="0"/>
          </a:p>
        </p:txBody>
      </p:sp>
      <p:sp>
        <p:nvSpPr>
          <p:cNvPr id="3" name="Content Placeholder 2"/>
          <p:cNvSpPr>
            <a:spLocks noGrp="1"/>
          </p:cNvSpPr>
          <p:nvPr>
            <p:ph idx="1"/>
          </p:nvPr>
        </p:nvSpPr>
        <p:spPr>
          <a:xfrm>
            <a:off x="748048" y="1011728"/>
            <a:ext cx="10515600" cy="4351338"/>
          </a:xfrm>
        </p:spPr>
        <p:txBody>
          <a:bodyPr/>
          <a:lstStyle/>
          <a:p>
            <a:r>
              <a:rPr lang="en-US" b="1" dirty="0" smtClean="0"/>
              <a:t>LOCAL</a:t>
            </a:r>
          </a:p>
          <a:p>
            <a:pPr marL="0" indent="0">
              <a:buNone/>
            </a:pPr>
            <a:r>
              <a:rPr lang="en-US" dirty="0" smtClean="0"/>
              <a:t>Restricts the CHECK OPTION only to the view being defined. </a:t>
            </a:r>
          </a:p>
          <a:p>
            <a:r>
              <a:rPr lang="en-US" b="1" dirty="0" smtClean="0"/>
              <a:t>CASCADE</a:t>
            </a:r>
          </a:p>
          <a:p>
            <a:pPr marL="0" indent="0">
              <a:buNone/>
            </a:pPr>
            <a:r>
              <a:rPr lang="en-US" dirty="0" smtClean="0"/>
              <a:t>Checks underlying views</a:t>
            </a:r>
          </a:p>
          <a:p>
            <a:pPr marL="0" indent="0">
              <a:buNone/>
            </a:pPr>
            <a:endParaRPr lang="en-US" dirty="0"/>
          </a:p>
        </p:txBody>
      </p:sp>
      <p:pic>
        <p:nvPicPr>
          <p:cNvPr id="7171" name="Picture 3" descr="MySQL WITH CASCADED CHECK OP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07" y="3044667"/>
            <a:ext cx="5924550" cy="3400426"/>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descr="MySQL WITH LOCAL CHECK OP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1757" y="2761329"/>
            <a:ext cx="6248400" cy="3848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5222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MANAGING VIEWS</a:t>
            </a:r>
            <a:endParaRPr lang="en-US" b="1" dirty="0"/>
          </a:p>
        </p:txBody>
      </p:sp>
      <p:sp>
        <p:nvSpPr>
          <p:cNvPr id="3" name="Content Placeholder 2"/>
          <p:cNvSpPr>
            <a:spLocks noGrp="1"/>
          </p:cNvSpPr>
          <p:nvPr>
            <p:ph idx="1"/>
          </p:nvPr>
        </p:nvSpPr>
        <p:spPr/>
        <p:txBody>
          <a:bodyPr/>
          <a:lstStyle/>
          <a:p>
            <a:r>
              <a:rPr lang="en-US" dirty="0" smtClean="0"/>
              <a:t>Modify view using </a:t>
            </a:r>
          </a:p>
          <a:p>
            <a:pPr>
              <a:buFont typeface="Wingdings" panose="05000000000000000000" pitchFamily="2" charset="2"/>
              <a:buChar char="q"/>
            </a:pPr>
            <a:r>
              <a:rPr lang="en-US" dirty="0" smtClean="0"/>
              <a:t>ALTER VIEW</a:t>
            </a:r>
          </a:p>
          <a:p>
            <a:pPr>
              <a:buFont typeface="Wingdings" panose="05000000000000000000" pitchFamily="2" charset="2"/>
              <a:buChar char="q"/>
            </a:pPr>
            <a:r>
              <a:rPr lang="en-US" dirty="0" smtClean="0"/>
              <a:t>CREATE OR REPLACE VIEW</a:t>
            </a:r>
          </a:p>
          <a:p>
            <a:r>
              <a:rPr lang="en-US" dirty="0" smtClean="0"/>
              <a:t>Removing views</a:t>
            </a:r>
          </a:p>
          <a:p>
            <a:pPr>
              <a:buFont typeface="Wingdings" panose="05000000000000000000" pitchFamily="2" charset="2"/>
              <a:buChar char="q"/>
            </a:pPr>
            <a:r>
              <a:rPr lang="en-US" dirty="0" smtClean="0"/>
              <a:t>DROP VIEWS</a:t>
            </a:r>
          </a:p>
          <a:p>
            <a:r>
              <a:rPr lang="en-US" dirty="0" smtClean="0"/>
              <a:t>Display view definition</a:t>
            </a:r>
          </a:p>
          <a:p>
            <a:pPr>
              <a:buFont typeface="Wingdings" panose="05000000000000000000" pitchFamily="2" charset="2"/>
              <a:buChar char="q"/>
            </a:pPr>
            <a:r>
              <a:rPr lang="en-US" dirty="0" smtClean="0"/>
              <a:t>SHOW CREATE VIEW</a:t>
            </a:r>
          </a:p>
        </p:txBody>
      </p:sp>
    </p:spTree>
    <p:extLst>
      <p:ext uri="{BB962C8B-B14F-4D97-AF65-F5344CB8AC3E}">
        <p14:creationId xmlns:p14="http://schemas.microsoft.com/office/powerpoint/2010/main" val="2339519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690688"/>
            <a:ext cx="10515600" cy="4486275"/>
          </a:xfrm>
        </p:spPr>
        <p:txBody>
          <a:bodyPr>
            <a:normAutofit fontScale="77500" lnSpcReduction="20000"/>
          </a:bodyPr>
          <a:lstStyle/>
          <a:p>
            <a:r>
              <a:rPr lang="en-US" b="1" dirty="0">
                <a:solidFill>
                  <a:srgbClr val="C00000"/>
                </a:solidFill>
              </a:rPr>
              <a:t>SHOW CREATE VIEW</a:t>
            </a:r>
            <a:r>
              <a:rPr lang="en-US" dirty="0">
                <a:solidFill>
                  <a:srgbClr val="C00000"/>
                </a:solidFill>
              </a:rPr>
              <a:t> </a:t>
            </a:r>
            <a:r>
              <a:rPr lang="en-US" dirty="0"/>
              <a:t>[</a:t>
            </a:r>
            <a:r>
              <a:rPr lang="en-US" dirty="0" err="1"/>
              <a:t>database_name</a:t>
            </a:r>
            <a:r>
              <a:rPr lang="en-US" dirty="0"/>
              <a:t>].[view_ name</a:t>
            </a:r>
            <a:r>
              <a:rPr lang="en-US" dirty="0" smtClean="0"/>
              <a:t>];</a:t>
            </a:r>
          </a:p>
          <a:p>
            <a:pPr latinLnBrk="1"/>
            <a:r>
              <a:rPr lang="en-US" b="1" dirty="0">
                <a:solidFill>
                  <a:srgbClr val="C00000"/>
                </a:solidFill>
              </a:rPr>
              <a:t>ALTER</a:t>
            </a:r>
          </a:p>
          <a:p>
            <a:pPr marL="0" indent="0" latinLnBrk="1">
              <a:buNone/>
            </a:pPr>
            <a:r>
              <a:rPr lang="en-US" dirty="0" smtClean="0"/>
              <a:t>     [</a:t>
            </a:r>
            <a:r>
              <a:rPr lang="en-US" dirty="0"/>
              <a:t>ALGORITHM =  {MERGE | TEMPTABLE | UNDEFINED}]</a:t>
            </a:r>
          </a:p>
          <a:p>
            <a:pPr marL="0" indent="0" latinLnBrk="1">
              <a:buNone/>
            </a:pPr>
            <a:r>
              <a:rPr lang="en-US" dirty="0" smtClean="0"/>
              <a:t>     VIEW </a:t>
            </a:r>
            <a:r>
              <a:rPr lang="en-US" dirty="0"/>
              <a:t>[</a:t>
            </a:r>
            <a:r>
              <a:rPr lang="en-US" dirty="0" err="1"/>
              <a:t>database_name</a:t>
            </a:r>
            <a:r>
              <a:rPr lang="en-US" dirty="0"/>
              <a:t>].  [</a:t>
            </a:r>
            <a:r>
              <a:rPr lang="en-US" dirty="0" err="1"/>
              <a:t>view_name</a:t>
            </a:r>
            <a:r>
              <a:rPr lang="en-US" dirty="0"/>
              <a:t>]</a:t>
            </a:r>
          </a:p>
          <a:p>
            <a:pPr marL="0" indent="0" latinLnBrk="1">
              <a:buNone/>
            </a:pPr>
            <a:r>
              <a:rPr lang="en-US" dirty="0" smtClean="0"/>
              <a:t>     AS </a:t>
            </a:r>
            <a:endParaRPr lang="en-US" dirty="0"/>
          </a:p>
          <a:p>
            <a:pPr marL="0" indent="0" latinLnBrk="1">
              <a:buNone/>
            </a:pPr>
            <a:r>
              <a:rPr lang="en-US" dirty="0" smtClean="0"/>
              <a:t>     SELECT</a:t>
            </a:r>
            <a:r>
              <a:rPr lang="en-US" dirty="0"/>
              <a:t>  statement</a:t>
            </a:r>
            <a:r>
              <a:rPr lang="en-US" dirty="0" smtClean="0"/>
              <a:t>]</a:t>
            </a:r>
          </a:p>
          <a:p>
            <a:pPr latinLnBrk="1"/>
            <a:r>
              <a:rPr lang="en-US" b="1" dirty="0" smtClean="0">
                <a:solidFill>
                  <a:srgbClr val="C00000"/>
                </a:solidFill>
              </a:rPr>
              <a:t>CREATE </a:t>
            </a:r>
            <a:r>
              <a:rPr lang="en-US" b="1" dirty="0">
                <a:solidFill>
                  <a:srgbClr val="C00000"/>
                </a:solidFill>
              </a:rPr>
              <a:t>OR REPLACE VIEW </a:t>
            </a:r>
            <a:r>
              <a:rPr lang="en-US" dirty="0"/>
              <a:t>contacts AS</a:t>
            </a:r>
          </a:p>
          <a:p>
            <a:pPr marL="0" indent="0" latinLnBrk="1">
              <a:buNone/>
            </a:pPr>
            <a:r>
              <a:rPr lang="en-US" dirty="0"/>
              <a:t>    SELECT </a:t>
            </a:r>
          </a:p>
          <a:p>
            <a:pPr marL="0" indent="0" latinLnBrk="1">
              <a:buNone/>
            </a:pPr>
            <a:r>
              <a:rPr lang="en-US" dirty="0"/>
              <a:t>      </a:t>
            </a:r>
            <a:r>
              <a:rPr lang="en-US" dirty="0" err="1"/>
              <a:t>firstName</a:t>
            </a:r>
            <a:r>
              <a:rPr lang="en-US" dirty="0"/>
              <a:t>, </a:t>
            </a:r>
            <a:r>
              <a:rPr lang="en-US" dirty="0" err="1"/>
              <a:t>lastName</a:t>
            </a:r>
            <a:r>
              <a:rPr lang="en-US" dirty="0"/>
              <a:t>, extension, email</a:t>
            </a:r>
          </a:p>
          <a:p>
            <a:pPr marL="0" indent="0" latinLnBrk="1">
              <a:buNone/>
            </a:pPr>
            <a:r>
              <a:rPr lang="en-US" dirty="0"/>
              <a:t>    </a:t>
            </a:r>
            <a:r>
              <a:rPr lang="en-US" dirty="0" smtClean="0"/>
              <a:t>  FROM</a:t>
            </a:r>
            <a:endParaRPr lang="en-US" dirty="0"/>
          </a:p>
          <a:p>
            <a:pPr marL="0" indent="0" latinLnBrk="1">
              <a:buNone/>
            </a:pPr>
            <a:r>
              <a:rPr lang="en-US" dirty="0"/>
              <a:t>      employees</a:t>
            </a:r>
            <a:r>
              <a:rPr lang="en-US" dirty="0" smtClean="0"/>
              <a:t>;</a:t>
            </a:r>
          </a:p>
          <a:p>
            <a:pPr latinLnBrk="1"/>
            <a:r>
              <a:rPr lang="en-US" b="1" dirty="0">
                <a:solidFill>
                  <a:srgbClr val="C00000"/>
                </a:solidFill>
              </a:rPr>
              <a:t>DROP VIEW [IF EXISTS] </a:t>
            </a:r>
            <a:r>
              <a:rPr lang="en-US" dirty="0"/>
              <a:t>[</a:t>
            </a:r>
            <a:r>
              <a:rPr lang="en-US" dirty="0" err="1"/>
              <a:t>database_name</a:t>
            </a:r>
            <a:r>
              <a:rPr lang="en-US" dirty="0"/>
              <a:t>].[</a:t>
            </a:r>
            <a:r>
              <a:rPr lang="en-US" dirty="0" err="1"/>
              <a:t>view_name</a:t>
            </a:r>
            <a:r>
              <a:rPr lang="en-US" dirty="0"/>
              <a:t>]</a:t>
            </a:r>
          </a:p>
          <a:p>
            <a:pPr latinLnBrk="1"/>
            <a:endParaRPr lang="en-US" dirty="0"/>
          </a:p>
          <a:p>
            <a:endParaRPr lang="en-US" dirty="0"/>
          </a:p>
        </p:txBody>
      </p:sp>
    </p:spTree>
    <p:extLst>
      <p:ext uri="{BB962C8B-B14F-4D97-AF65-F5344CB8AC3E}">
        <p14:creationId xmlns:p14="http://schemas.microsoft.com/office/powerpoint/2010/main" val="216164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C00000"/>
                </a:solidFill>
              </a:rPr>
              <a:t>ERROR GENERATION IN MySQL</a:t>
            </a:r>
            <a:endParaRPr lang="en-US" b="1" dirty="0">
              <a:solidFill>
                <a:srgbClr val="C00000"/>
              </a:solidFil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263234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endParaRPr lang="en-US" dirty="0"/>
          </a:p>
          <a:p>
            <a:pPr marL="0" indent="0">
              <a:buNone/>
            </a:pPr>
            <a:endParaRPr lang="en-US" dirty="0" smtClean="0"/>
          </a:p>
          <a:p>
            <a:pPr marL="0" indent="0">
              <a:buNone/>
            </a:pPr>
            <a:r>
              <a:rPr lang="en-US" dirty="0"/>
              <a:t>	</a:t>
            </a:r>
            <a:endParaRPr lang="en-US" dirty="0" smtClean="0"/>
          </a:p>
          <a:p>
            <a:pPr marL="0" indent="0">
              <a:buNone/>
            </a:pPr>
            <a:r>
              <a:rPr lang="en-US" dirty="0" smtClean="0"/>
              <a:t>The message displayed contains three types of information:</a:t>
            </a:r>
          </a:p>
          <a:p>
            <a:pPr marL="0" indent="0">
              <a:buNone/>
            </a:pPr>
            <a:endParaRPr lang="en-US" dirty="0" smtClean="0"/>
          </a:p>
          <a:p>
            <a:r>
              <a:rPr lang="en-US" dirty="0" smtClean="0"/>
              <a:t>A numeric error code (1146). This number is MySQL-specific and is not portable to other database systems.</a:t>
            </a:r>
          </a:p>
          <a:p>
            <a:pPr marL="0" indent="0">
              <a:buNone/>
            </a:pPr>
            <a:endParaRPr lang="en-US" dirty="0" smtClean="0"/>
          </a:p>
          <a:p>
            <a:r>
              <a:rPr lang="en-US" dirty="0" smtClean="0"/>
              <a:t>A five-character SQLSTATE value ('42S02'). The values are taken from ANSI SQL and ODBC and are more standardized. Not all MySQL error numbers have corresponding SQLSTATE values. In these cases, 'HY000' (general error) is used.</a:t>
            </a:r>
          </a:p>
          <a:p>
            <a:pPr marL="0" indent="0">
              <a:buNone/>
            </a:pPr>
            <a:endParaRPr lang="en-US" dirty="0" smtClean="0"/>
          </a:p>
          <a:p>
            <a:r>
              <a:rPr lang="en-US" dirty="0" smtClean="0"/>
              <a:t>A message string that provides a textual description of the error.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25632095"/>
              </p:ext>
            </p:extLst>
          </p:nvPr>
        </p:nvGraphicFramePr>
        <p:xfrm>
          <a:off x="1585175" y="365125"/>
          <a:ext cx="8128000" cy="1841678"/>
        </p:xfrm>
        <a:graphic>
          <a:graphicData uri="http://schemas.openxmlformats.org/drawingml/2006/table">
            <a:tbl>
              <a:tblPr firstRow="1" bandRow="1">
                <a:tableStyleId>{5C22544A-7EE6-4342-B048-85BDC9FD1C3A}</a:tableStyleId>
              </a:tblPr>
              <a:tblGrid>
                <a:gridCol w="8128000"/>
              </a:tblGrid>
              <a:tr h="8960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kern="1200" dirty="0" smtClean="0">
                        <a:solidFill>
                          <a:schemeClr val="lt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mn-lt"/>
                          <a:ea typeface="+mn-ea"/>
                          <a:cs typeface="+mn-cs"/>
                        </a:rPr>
                        <a:t>                              SELECT</a:t>
                      </a:r>
                      <a:r>
                        <a:rPr lang="en-US" sz="2400" dirty="0" smtClean="0">
                          <a:solidFill>
                            <a:schemeClr val="tx1"/>
                          </a:solidFill>
                        </a:rPr>
                        <a:t> * FROM </a:t>
                      </a:r>
                      <a:r>
                        <a:rPr lang="en-US" sz="2400" dirty="0" err="1" smtClean="0">
                          <a:solidFill>
                            <a:schemeClr val="tx1"/>
                          </a:solidFill>
                        </a:rPr>
                        <a:t>no_such_table</a:t>
                      </a:r>
                      <a:r>
                        <a:rPr lang="en-US" sz="2400" dirty="0" smtClean="0">
                          <a:solidFill>
                            <a:schemeClr val="tx1"/>
                          </a:solidFill>
                        </a:rPr>
                        <a:t>;</a:t>
                      </a:r>
                      <a:endParaRPr lang="en-US" sz="2400" dirty="0">
                        <a:solidFill>
                          <a:schemeClr val="tx1"/>
                        </a:solidFill>
                      </a:endParaRPr>
                    </a:p>
                  </a:txBody>
                  <a:tcPr>
                    <a:solidFill>
                      <a:schemeClr val="bg1">
                        <a:lumMod val="75000"/>
                      </a:schemeClr>
                    </a:solidFill>
                  </a:tcPr>
                </a:tc>
              </a:tr>
              <a:tr h="9455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                        </a:t>
                      </a:r>
                      <a:r>
                        <a:rPr lang="en-US" sz="2000" b="1" dirty="0" smtClean="0">
                          <a:solidFill>
                            <a:schemeClr val="tx1"/>
                          </a:solidFill>
                        </a:rPr>
                        <a:t>ERROR 1146 (42S02): Table</a:t>
                      </a:r>
                      <a:r>
                        <a:rPr lang="en-US" sz="2000" b="1" baseline="0" dirty="0" smtClean="0">
                          <a:solidFill>
                            <a:schemeClr val="tx1"/>
                          </a:solidFill>
                        </a:rPr>
                        <a:t> </a:t>
                      </a:r>
                      <a:r>
                        <a:rPr lang="en-US" sz="2000" b="1" dirty="0" smtClean="0">
                          <a:solidFill>
                            <a:schemeClr val="tx1"/>
                          </a:solidFill>
                        </a:rPr>
                        <a:t>'</a:t>
                      </a:r>
                      <a:r>
                        <a:rPr lang="en-US" sz="2000" b="1" dirty="0" err="1" smtClean="0">
                          <a:solidFill>
                            <a:schemeClr val="tx1"/>
                          </a:solidFill>
                        </a:rPr>
                        <a:t>test.no_such_table</a:t>
                      </a:r>
                      <a:r>
                        <a:rPr lang="en-US" sz="2000" b="1" dirty="0" smtClean="0">
                          <a:solidFill>
                            <a:schemeClr val="tx1"/>
                          </a:solidFill>
                        </a:rPr>
                        <a:t>' doesn't exist</a:t>
                      </a:r>
                    </a:p>
                    <a:p>
                      <a:endParaRPr lang="en-US" dirty="0"/>
                    </a:p>
                  </a:txBody>
                  <a:tcPr>
                    <a:solidFill>
                      <a:schemeClr val="bg1">
                        <a:lumMod val="75000"/>
                      </a:schemeClr>
                    </a:solidFill>
                  </a:tcPr>
                </a:tc>
              </a:tr>
            </a:tbl>
          </a:graphicData>
        </a:graphic>
      </p:graphicFrame>
    </p:spTree>
    <p:extLst>
      <p:ext uri="{BB962C8B-B14F-4D97-AF65-F5344CB8AC3E}">
        <p14:creationId xmlns:p14="http://schemas.microsoft.com/office/powerpoint/2010/main" val="29422164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SIGNAL</a:t>
            </a:r>
            <a:endParaRPr lang="en-US" b="1" dirty="0"/>
          </a:p>
        </p:txBody>
      </p:sp>
      <p:sp>
        <p:nvSpPr>
          <p:cNvPr id="3" name="Content Placeholder 2"/>
          <p:cNvSpPr>
            <a:spLocks noGrp="1"/>
          </p:cNvSpPr>
          <p:nvPr>
            <p:ph idx="1"/>
          </p:nvPr>
        </p:nvSpPr>
        <p:spPr/>
        <p:txBody>
          <a:bodyPr/>
          <a:lstStyle/>
          <a:p>
            <a:pPr marL="457200" lvl="1" indent="0" algn="ctr">
              <a:buNone/>
            </a:pPr>
            <a:endParaRPr lang="en-US" b="1" dirty="0" smtClean="0"/>
          </a:p>
          <a:p>
            <a:pPr lvl="1"/>
            <a:r>
              <a:rPr lang="en-US" dirty="0" smtClean="0"/>
              <a:t>Used to return an error or warning condition to the caller from a stored program e.g., stored procedure, stored function, trigger or event. </a:t>
            </a:r>
          </a:p>
          <a:p>
            <a:pPr marL="457200" lvl="1" indent="0">
              <a:buNone/>
            </a:pPr>
            <a:endParaRPr lang="en-US" sz="3200" b="1" dirty="0" smtClean="0"/>
          </a:p>
          <a:p>
            <a:pPr marL="457200" lvl="1" indent="0" algn="ctr">
              <a:buNone/>
            </a:pPr>
            <a:r>
              <a:rPr lang="en-US" sz="3200" b="1" dirty="0" smtClean="0"/>
              <a:t>SIGNAL SQLSTATE | </a:t>
            </a:r>
            <a:r>
              <a:rPr lang="en-US" sz="3200" b="1" dirty="0" err="1" smtClean="0"/>
              <a:t>condition_value</a:t>
            </a:r>
            <a:endParaRPr lang="en-US" sz="3200" b="1" dirty="0" smtClean="0"/>
          </a:p>
          <a:p>
            <a:pPr marL="0" indent="0" algn="ctr">
              <a:buNone/>
            </a:pPr>
            <a:r>
              <a:rPr lang="en-US" sz="3200" b="1" dirty="0" smtClean="0"/>
              <a:t>	[SET </a:t>
            </a:r>
            <a:r>
              <a:rPr lang="en-US" sz="3200" b="1" dirty="0" err="1" smtClean="0"/>
              <a:t>condition_information_item_name</a:t>
            </a:r>
            <a:r>
              <a:rPr lang="en-US" sz="3200" b="1" dirty="0" smtClean="0"/>
              <a:t>= value_1,</a:t>
            </a:r>
          </a:p>
          <a:p>
            <a:pPr marL="0" indent="0" algn="ctr">
              <a:buNone/>
            </a:pPr>
            <a:r>
              <a:rPr lang="en-US" sz="3200" b="1" dirty="0" smtClean="0"/>
              <a:t>	[, </a:t>
            </a:r>
            <a:r>
              <a:rPr lang="en-US" sz="3200" b="1" dirty="0" err="1" smtClean="0"/>
              <a:t>condition_information_item_name</a:t>
            </a:r>
            <a:r>
              <a:rPr lang="en-US" sz="3200" b="1" dirty="0" smtClean="0"/>
              <a:t>] = value_2, </a:t>
            </a:r>
            <a:r>
              <a:rPr lang="en-US" sz="3200" b="1" dirty="0" err="1" smtClean="0"/>
              <a:t>etc</a:t>
            </a:r>
            <a:r>
              <a:rPr lang="en-US" sz="3200" b="1" dirty="0" smtClean="0"/>
              <a:t>;]</a:t>
            </a:r>
            <a:endParaRPr lang="en-US" sz="3200" b="1" dirty="0"/>
          </a:p>
        </p:txBody>
      </p:sp>
    </p:spTree>
    <p:extLst>
      <p:ext uri="{BB962C8B-B14F-4D97-AF65-F5344CB8AC3E}">
        <p14:creationId xmlns:p14="http://schemas.microsoft.com/office/powerpoint/2010/main" val="41289277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9106" y="1"/>
            <a:ext cx="10515600" cy="6858000"/>
          </a:xfrm>
        </p:spPr>
        <p:txBody>
          <a:bodyPr>
            <a:noAutofit/>
          </a:bodyPr>
          <a:lstStyle/>
          <a:p>
            <a:r>
              <a:rPr lang="en-US" sz="2000" b="1" dirty="0" smtClean="0"/>
              <a:t>SQL STATE:</a:t>
            </a:r>
          </a:p>
          <a:p>
            <a:pPr marL="0" indent="0">
              <a:buNone/>
            </a:pPr>
            <a:r>
              <a:rPr lang="en-US" sz="2000" b="1" dirty="0" smtClean="0"/>
              <a:t> </a:t>
            </a:r>
            <a:r>
              <a:rPr lang="en-US" sz="2000" dirty="0" smtClean="0"/>
              <a:t>5</a:t>
            </a:r>
            <a:r>
              <a:rPr lang="en-US" sz="2000" b="1" dirty="0" smtClean="0"/>
              <a:t> </a:t>
            </a:r>
            <a:r>
              <a:rPr lang="en-US" sz="2000" dirty="0" smtClean="0"/>
              <a:t>character predefined alpha numeric code</a:t>
            </a:r>
          </a:p>
          <a:p>
            <a:pPr marL="0" indent="0">
              <a:buNone/>
            </a:pPr>
            <a:r>
              <a:rPr lang="en-US" sz="2000" dirty="0" smtClean="0"/>
              <a:t> Ex: 45000 : Unhandled user-defined exception</a:t>
            </a:r>
          </a:p>
          <a:p>
            <a:r>
              <a:rPr lang="en-US" sz="2000" b="1" dirty="0" err="1" smtClean="0"/>
              <a:t>Condition_value</a:t>
            </a:r>
            <a:endParaRPr lang="en-US" sz="2000" b="1" dirty="0" smtClean="0"/>
          </a:p>
          <a:p>
            <a:pPr marL="0" indent="0">
              <a:buNone/>
            </a:pPr>
            <a:r>
              <a:rPr lang="en-US" sz="2000" dirty="0" smtClean="0"/>
              <a:t>Ex: DECLARE </a:t>
            </a:r>
            <a:r>
              <a:rPr lang="en-US" sz="2000" dirty="0"/>
              <a:t>specialty CONDITION FOR SQLSTATE '45000</a:t>
            </a:r>
            <a:r>
              <a:rPr lang="en-US" sz="2000" dirty="0" smtClean="0"/>
              <a:t>';</a:t>
            </a:r>
          </a:p>
          <a:p>
            <a:r>
              <a:rPr lang="en-US" sz="2000" b="1" dirty="0" smtClean="0"/>
              <a:t>SET CLAUSE:</a:t>
            </a:r>
          </a:p>
          <a:p>
            <a:pPr marL="0" indent="0">
              <a:buNone/>
            </a:pPr>
            <a:r>
              <a:rPr lang="en-US" sz="2000" dirty="0" smtClean="0"/>
              <a:t>To provide user with information</a:t>
            </a:r>
          </a:p>
          <a:p>
            <a:r>
              <a:rPr lang="en-US" sz="2000" dirty="0"/>
              <a:t>The </a:t>
            </a:r>
            <a:r>
              <a:rPr lang="en-US" sz="2000" b="1" dirty="0" err="1"/>
              <a:t>condition_information_item_name</a:t>
            </a:r>
            <a:r>
              <a:rPr lang="en-US" sz="2000" dirty="0"/>
              <a:t> may be any of the following:</a:t>
            </a:r>
          </a:p>
          <a:p>
            <a:pPr lvl="2">
              <a:buFont typeface="Wingdings" panose="05000000000000000000" pitchFamily="2" charset="2"/>
              <a:buChar char="q"/>
            </a:pPr>
            <a:r>
              <a:rPr lang="en-US" dirty="0" smtClean="0"/>
              <a:t>CLASS_ORIGIN</a:t>
            </a:r>
          </a:p>
          <a:p>
            <a:pPr lvl="2">
              <a:buFont typeface="Wingdings" panose="05000000000000000000" pitchFamily="2" charset="2"/>
              <a:buChar char="q"/>
            </a:pPr>
            <a:r>
              <a:rPr lang="en-US" dirty="0" smtClean="0"/>
              <a:t>SUBCLASS_ORIGIN</a:t>
            </a:r>
            <a:endParaRPr lang="en-US" dirty="0"/>
          </a:p>
          <a:p>
            <a:pPr lvl="2">
              <a:buFont typeface="Wingdings" panose="05000000000000000000" pitchFamily="2" charset="2"/>
              <a:buChar char="q"/>
            </a:pPr>
            <a:r>
              <a:rPr lang="en-US" dirty="0"/>
              <a:t>MESSAGE_TEXT</a:t>
            </a:r>
          </a:p>
          <a:p>
            <a:pPr lvl="2">
              <a:buFont typeface="Wingdings" panose="05000000000000000000" pitchFamily="2" charset="2"/>
              <a:buChar char="q"/>
            </a:pPr>
            <a:r>
              <a:rPr lang="en-US" dirty="0"/>
              <a:t>MYSQL_ERRNO</a:t>
            </a:r>
          </a:p>
          <a:p>
            <a:pPr lvl="2">
              <a:buFont typeface="Wingdings" panose="05000000000000000000" pitchFamily="2" charset="2"/>
              <a:buChar char="q"/>
            </a:pPr>
            <a:r>
              <a:rPr lang="en-US" dirty="0"/>
              <a:t>CONSTRAINT_CATALOG</a:t>
            </a:r>
          </a:p>
          <a:p>
            <a:pPr lvl="2">
              <a:buFont typeface="Wingdings" panose="05000000000000000000" pitchFamily="2" charset="2"/>
              <a:buChar char="q"/>
            </a:pPr>
            <a:r>
              <a:rPr lang="en-US" dirty="0" smtClean="0"/>
              <a:t>CONSTRAINT_SCHEMA</a:t>
            </a:r>
            <a:endParaRPr lang="en-US" dirty="0"/>
          </a:p>
          <a:p>
            <a:pPr lvl="2">
              <a:buFont typeface="Wingdings" panose="05000000000000000000" pitchFamily="2" charset="2"/>
              <a:buChar char="q"/>
            </a:pPr>
            <a:r>
              <a:rPr lang="en-US" dirty="0"/>
              <a:t>CONSTRAINT_NAME</a:t>
            </a:r>
          </a:p>
          <a:p>
            <a:pPr lvl="2">
              <a:buFont typeface="Wingdings" panose="05000000000000000000" pitchFamily="2" charset="2"/>
              <a:buChar char="q"/>
            </a:pPr>
            <a:r>
              <a:rPr lang="en-US" dirty="0"/>
              <a:t>CATALOG_NAME</a:t>
            </a:r>
          </a:p>
          <a:p>
            <a:pPr lvl="2">
              <a:buFont typeface="Wingdings" panose="05000000000000000000" pitchFamily="2" charset="2"/>
              <a:buChar char="q"/>
            </a:pPr>
            <a:r>
              <a:rPr lang="en-US" dirty="0"/>
              <a:t>SCHEMA_NAME</a:t>
            </a:r>
          </a:p>
          <a:p>
            <a:pPr lvl="2">
              <a:buFont typeface="Wingdings" panose="05000000000000000000" pitchFamily="2" charset="2"/>
              <a:buChar char="q"/>
            </a:pPr>
            <a:r>
              <a:rPr lang="en-US" dirty="0" smtClean="0"/>
              <a:t>TABLE_NAME</a:t>
            </a:r>
          </a:p>
          <a:p>
            <a:pPr lvl="2">
              <a:buFont typeface="Wingdings" panose="05000000000000000000" pitchFamily="2" charset="2"/>
              <a:buChar char="q"/>
            </a:pPr>
            <a:r>
              <a:rPr lang="en-US" dirty="0" smtClean="0"/>
              <a:t>COLUMN_NAME</a:t>
            </a:r>
          </a:p>
          <a:p>
            <a:pPr lvl="2">
              <a:buFont typeface="Wingdings" panose="05000000000000000000" pitchFamily="2" charset="2"/>
              <a:buChar char="q"/>
            </a:pPr>
            <a:r>
              <a:rPr lang="en-US" dirty="0" smtClean="0"/>
              <a:t>CURSOR_NAME</a:t>
            </a:r>
            <a:endParaRPr lang="en-US" dirty="0"/>
          </a:p>
          <a:p>
            <a:pPr marL="0" indent="0">
              <a:buNone/>
            </a:pPr>
            <a:endParaRPr lang="en-US" sz="2000" dirty="0" smtClean="0"/>
          </a:p>
          <a:p>
            <a:endParaRPr lang="en-US" sz="2000" dirty="0"/>
          </a:p>
        </p:txBody>
      </p:sp>
    </p:spTree>
    <p:extLst>
      <p:ext uri="{BB962C8B-B14F-4D97-AF65-F5344CB8AC3E}">
        <p14:creationId xmlns:p14="http://schemas.microsoft.com/office/powerpoint/2010/main" val="9189745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RESIGNAL</a:t>
            </a:r>
            <a:endParaRPr lang="en-US" b="1" dirty="0"/>
          </a:p>
        </p:txBody>
      </p:sp>
      <p:sp>
        <p:nvSpPr>
          <p:cNvPr id="3" name="Content Placeholder 2"/>
          <p:cNvSpPr>
            <a:spLocks noGrp="1"/>
          </p:cNvSpPr>
          <p:nvPr>
            <p:ph idx="1"/>
          </p:nvPr>
        </p:nvSpPr>
        <p:spPr/>
        <p:txBody>
          <a:bodyPr>
            <a:normAutofit/>
          </a:bodyPr>
          <a:lstStyle/>
          <a:p>
            <a:r>
              <a:rPr lang="en-US" sz="3200" dirty="0" smtClean="0"/>
              <a:t>Raise warning or error condition.</a:t>
            </a:r>
          </a:p>
          <a:p>
            <a:r>
              <a:rPr lang="en-US" sz="3200" dirty="0" smtClean="0"/>
              <a:t> Must use the RESIGNAL  statement within an error or warning handler.</a:t>
            </a:r>
            <a:endParaRPr lang="en-US" sz="3200" dirty="0"/>
          </a:p>
          <a:p>
            <a:endParaRPr lang="en-US" sz="4000" dirty="0"/>
          </a:p>
          <a:p>
            <a:pPr marL="0" indent="0" algn="ctr">
              <a:buNone/>
            </a:pPr>
            <a:r>
              <a:rPr lang="en-US" sz="4000" dirty="0" smtClean="0"/>
              <a:t>RESIGNAL [SQLSTATE | </a:t>
            </a:r>
            <a:r>
              <a:rPr lang="en-US" sz="4000" dirty="0" err="1" smtClean="0"/>
              <a:t>condition_value</a:t>
            </a:r>
            <a:r>
              <a:rPr lang="en-US" sz="4000" dirty="0" smtClean="0"/>
              <a:t>]</a:t>
            </a:r>
          </a:p>
          <a:p>
            <a:pPr marL="0" indent="0" algn="ctr">
              <a:buNone/>
            </a:pPr>
            <a:r>
              <a:rPr lang="en-US" sz="4000" dirty="0" smtClean="0"/>
              <a:t> [SET </a:t>
            </a:r>
            <a:r>
              <a:rPr lang="en-US" sz="4000" dirty="0" err="1" smtClean="0"/>
              <a:t>signal_information_item</a:t>
            </a:r>
            <a:r>
              <a:rPr lang="en-US" sz="4000" dirty="0" smtClean="0"/>
              <a:t> = value_1,</a:t>
            </a:r>
          </a:p>
          <a:p>
            <a:pPr marL="0" indent="0" algn="ctr">
              <a:buNone/>
            </a:pPr>
            <a:r>
              <a:rPr lang="en-US" sz="4000" dirty="0" smtClean="0"/>
              <a:t>  [, </a:t>
            </a:r>
            <a:r>
              <a:rPr lang="en-US" sz="4000" dirty="0" err="1" smtClean="0"/>
              <a:t>signal_information_item</a:t>
            </a:r>
            <a:r>
              <a:rPr lang="en-US" sz="4000" dirty="0" smtClean="0"/>
              <a:t>] = value_2, </a:t>
            </a:r>
            <a:r>
              <a:rPr lang="en-US" sz="4000" dirty="0" err="1" smtClean="0"/>
              <a:t>etc</a:t>
            </a:r>
            <a:r>
              <a:rPr lang="en-US" sz="4000" dirty="0" smtClean="0"/>
              <a:t>;]</a:t>
            </a:r>
            <a:endParaRPr lang="en-US" sz="4000" dirty="0"/>
          </a:p>
        </p:txBody>
      </p:sp>
    </p:spTree>
    <p:extLst>
      <p:ext uri="{BB962C8B-B14F-4D97-AF65-F5344CB8AC3E}">
        <p14:creationId xmlns:p14="http://schemas.microsoft.com/office/powerpoint/2010/main" val="3458704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THANKYOU</a:t>
            </a:r>
            <a:endParaRPr lang="en-US"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2014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A database view is a virtual table or logical table which is defined as a </a:t>
            </a:r>
            <a:r>
              <a:rPr lang="en-US" dirty="0" smtClean="0"/>
              <a:t>SQL SELECT query</a:t>
            </a:r>
            <a:r>
              <a:rPr lang="en-US" dirty="0"/>
              <a:t> with </a:t>
            </a:r>
            <a:r>
              <a:rPr lang="en-US" dirty="0" smtClean="0"/>
              <a:t>joins.</a:t>
            </a:r>
            <a:r>
              <a:rPr lang="en-US" dirty="0"/>
              <a:t> </a:t>
            </a:r>
            <a:endParaRPr lang="en-US" dirty="0" smtClean="0"/>
          </a:p>
          <a:p>
            <a:r>
              <a:rPr lang="en-US" dirty="0" smtClean="0"/>
              <a:t>Can use queries</a:t>
            </a:r>
          </a:p>
          <a:p>
            <a:r>
              <a:rPr lang="en-US" dirty="0" smtClean="0"/>
              <a:t>Can update data in database.</a:t>
            </a:r>
          </a:p>
          <a:p>
            <a:r>
              <a:rPr lang="en-US" dirty="0" smtClean="0"/>
              <a:t>MySQL:</a:t>
            </a:r>
          </a:p>
          <a:p>
            <a:r>
              <a:rPr lang="en-US" dirty="0"/>
              <a:t>MySQL creates a </a:t>
            </a:r>
            <a:r>
              <a:rPr lang="en-US" dirty="0" smtClean="0"/>
              <a:t>temporary table</a:t>
            </a:r>
            <a:r>
              <a:rPr lang="en-US" dirty="0"/>
              <a:t> based on the view definition </a:t>
            </a:r>
            <a:r>
              <a:rPr lang="en-US" dirty="0" smtClean="0"/>
              <a:t>statement </a:t>
            </a:r>
            <a:r>
              <a:rPr lang="en-US" dirty="0"/>
              <a:t>and executes the incoming query on this temporary table</a:t>
            </a:r>
            <a:r>
              <a:rPr lang="en-US" dirty="0" smtClean="0"/>
              <a:t>.</a:t>
            </a:r>
          </a:p>
          <a:p>
            <a:r>
              <a:rPr lang="en-US" dirty="0"/>
              <a:t> MySQL combines the incoming query with the query defined the view into one query and executes the combined query.</a:t>
            </a:r>
            <a:endParaRPr lang="en-US" dirty="0" smtClean="0"/>
          </a:p>
        </p:txBody>
      </p:sp>
    </p:spTree>
    <p:extLst>
      <p:ext uri="{BB962C8B-B14F-4D97-AF65-F5344CB8AC3E}">
        <p14:creationId xmlns:p14="http://schemas.microsoft.com/office/powerpoint/2010/main" val="145455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MySQL supports versioning system for views. </a:t>
            </a:r>
          </a:p>
          <a:p>
            <a:r>
              <a:rPr lang="en-US" dirty="0" smtClean="0"/>
              <a:t>Each time when a view is altered or replaced, a copy of the view is back up in arc (archive) directory that resides in a specific database folder. The name of the backup file is view_name.frm-00001 .</a:t>
            </a:r>
          </a:p>
          <a:p>
            <a:r>
              <a:rPr lang="en-US" dirty="0"/>
              <a:t>MySQL allows you to create a view based on other views.</a:t>
            </a:r>
          </a:p>
        </p:txBody>
      </p:sp>
    </p:spTree>
    <p:extLst>
      <p:ext uri="{BB962C8B-B14F-4D97-AF65-F5344CB8AC3E}">
        <p14:creationId xmlns:p14="http://schemas.microsoft.com/office/powerpoint/2010/main" val="1548409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Restrictions</a:t>
            </a:r>
            <a:endParaRPr lang="en-US" b="1" dirty="0"/>
          </a:p>
        </p:txBody>
      </p:sp>
      <p:sp>
        <p:nvSpPr>
          <p:cNvPr id="3" name="Content Placeholder 2"/>
          <p:cNvSpPr>
            <a:spLocks noGrp="1"/>
          </p:cNvSpPr>
          <p:nvPr>
            <p:ph idx="1"/>
          </p:nvPr>
        </p:nvSpPr>
        <p:spPr/>
        <p:txBody>
          <a:bodyPr/>
          <a:lstStyle/>
          <a:p>
            <a:r>
              <a:rPr lang="en-US" dirty="0"/>
              <a:t>If you </a:t>
            </a:r>
            <a:r>
              <a:rPr lang="en-US" dirty="0">
                <a:hlinkClick r:id="rId2"/>
              </a:rPr>
              <a:t>drop</a:t>
            </a:r>
            <a:r>
              <a:rPr lang="en-US" dirty="0"/>
              <a:t> or </a:t>
            </a:r>
            <a:r>
              <a:rPr lang="en-US" dirty="0">
                <a:hlinkClick r:id="rId3"/>
              </a:rPr>
              <a:t>rename tables</a:t>
            </a:r>
            <a:r>
              <a:rPr lang="en-US" dirty="0"/>
              <a:t> to which a view references, MySQL does not issue any error</a:t>
            </a:r>
            <a:r>
              <a:rPr lang="en-US" dirty="0" smtClean="0"/>
              <a:t>. But can use CHECK TABLE </a:t>
            </a:r>
            <a:r>
              <a:rPr lang="en-US" dirty="0"/>
              <a:t>statement to check whether the view is valid or not</a:t>
            </a:r>
            <a:r>
              <a:rPr lang="en-US" dirty="0" smtClean="0"/>
              <a:t>.</a:t>
            </a:r>
          </a:p>
          <a:p>
            <a:r>
              <a:rPr lang="en-US" dirty="0" smtClean="0"/>
              <a:t>A simple view can be updatable. A view created based on a complex SELECT statement with join, subquery, etc., cannot be updatable.</a:t>
            </a:r>
          </a:p>
          <a:p>
            <a:r>
              <a:rPr lang="en-US" dirty="0"/>
              <a:t> Not all views support INSERT, UPDATE, or DELETE operations.  In general, in order to support these operations, the primary key and required fields must be present in the view.  Complex multi-table views are generally read only.</a:t>
            </a:r>
          </a:p>
        </p:txBody>
      </p:sp>
    </p:spTree>
    <p:extLst>
      <p:ext uri="{BB962C8B-B14F-4D97-AF65-F5344CB8AC3E}">
        <p14:creationId xmlns:p14="http://schemas.microsoft.com/office/powerpoint/2010/main" val="39774030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CREATING VIEWS</a:t>
            </a:r>
            <a:endParaRPr lang="en-US" b="1" dirty="0"/>
          </a:p>
        </p:txBody>
      </p:sp>
      <p:sp>
        <p:nvSpPr>
          <p:cNvPr id="5" name="Content Placeholder 4"/>
          <p:cNvSpPr>
            <a:spLocks noGrp="1"/>
          </p:cNvSpPr>
          <p:nvPr>
            <p:ph idx="1"/>
          </p:nvPr>
        </p:nvSpPr>
        <p:spPr>
          <a:xfrm>
            <a:off x="838200" y="1455313"/>
            <a:ext cx="10515600" cy="4721650"/>
          </a:xfrm>
        </p:spPr>
        <p:txBody>
          <a:bodyPr>
            <a:normAutofit/>
          </a:bodyPr>
          <a:lstStyle/>
          <a:p>
            <a:pPr marL="0" indent="0">
              <a:buNone/>
            </a:pPr>
            <a:endParaRPr lang="en-US" sz="1800" b="1" dirty="0" smtClean="0"/>
          </a:p>
          <a:p>
            <a:pPr marL="0" indent="0">
              <a:buNone/>
            </a:pPr>
            <a:endParaRPr lang="en-US" sz="1800" b="1" dirty="0"/>
          </a:p>
          <a:p>
            <a:pPr marL="0" indent="0">
              <a:buNone/>
            </a:pPr>
            <a:endParaRPr lang="en-US" sz="1800" b="1" dirty="0" smtClean="0"/>
          </a:p>
          <a:p>
            <a:pPr marL="0" indent="0" algn="ctr">
              <a:buNone/>
            </a:pPr>
            <a:r>
              <a:rPr lang="en-US" b="1" dirty="0" smtClean="0"/>
              <a:t>CREATE </a:t>
            </a:r>
          </a:p>
          <a:p>
            <a:pPr marL="0" indent="0" algn="ctr">
              <a:buNone/>
            </a:pPr>
            <a:r>
              <a:rPr lang="en-US" b="1" dirty="0" smtClean="0"/>
              <a:t> [ALGORITHM = {MERGE  | TEMPTABLE | UNDEFINED}]</a:t>
            </a:r>
          </a:p>
          <a:p>
            <a:pPr marL="0" indent="0" algn="ctr">
              <a:buNone/>
            </a:pPr>
            <a:r>
              <a:rPr lang="en-US" b="1" dirty="0" smtClean="0"/>
              <a:t>VIEW [</a:t>
            </a:r>
            <a:r>
              <a:rPr lang="en-US" b="1" dirty="0" err="1" smtClean="0"/>
              <a:t>database_name</a:t>
            </a:r>
            <a:r>
              <a:rPr lang="en-US" b="1" dirty="0" smtClean="0"/>
              <a:t>].[</a:t>
            </a:r>
            <a:r>
              <a:rPr lang="en-US" b="1" dirty="0" err="1" smtClean="0"/>
              <a:t>view_name</a:t>
            </a:r>
            <a:r>
              <a:rPr lang="en-US" b="1" dirty="0" smtClean="0"/>
              <a:t>] </a:t>
            </a:r>
          </a:p>
          <a:p>
            <a:pPr marL="0" indent="0" algn="ctr">
              <a:buNone/>
            </a:pPr>
            <a:r>
              <a:rPr lang="en-US" b="1" dirty="0" smtClean="0"/>
              <a:t>AS</a:t>
            </a:r>
          </a:p>
          <a:p>
            <a:pPr marL="0" indent="0" algn="ctr">
              <a:buNone/>
            </a:pPr>
            <a:r>
              <a:rPr lang="en-US" b="1" dirty="0" smtClean="0"/>
              <a:t>[SELECT  statement</a:t>
            </a:r>
            <a:r>
              <a:rPr lang="en-US" sz="1800" b="1" dirty="0" smtClean="0"/>
              <a:t>]</a:t>
            </a:r>
            <a:endParaRPr lang="en-US" sz="1800" b="1" dirty="0"/>
          </a:p>
        </p:txBody>
      </p:sp>
    </p:spTree>
    <p:extLst>
      <p:ext uri="{BB962C8B-B14F-4D97-AF65-F5344CB8AC3E}">
        <p14:creationId xmlns:p14="http://schemas.microsoft.com/office/powerpoint/2010/main" val="30285784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VIEW PROCESSING ALGORITHMS</a:t>
            </a:r>
            <a:endParaRPr lang="en-US" b="1"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b="1" dirty="0" smtClean="0"/>
              <a:t>MERGE</a:t>
            </a:r>
          </a:p>
          <a:p>
            <a:r>
              <a:rPr lang="en-US" dirty="0" smtClean="0"/>
              <a:t>MySQL first combines the input query with the SELECT statement, which defines the view, into a single query. And then MySQL executes the combined query to return the result set.</a:t>
            </a:r>
          </a:p>
          <a:p>
            <a:r>
              <a:rPr lang="en-US" dirty="0" smtClean="0"/>
              <a:t>Cannot use aggregate functions.</a:t>
            </a:r>
          </a:p>
          <a:p>
            <a:r>
              <a:rPr lang="en-US" dirty="0"/>
              <a:t>combination of input query and the query in the view definition into one query is referred to as </a:t>
            </a:r>
            <a:r>
              <a:rPr lang="en-US" i="1" dirty="0"/>
              <a:t>view resolution</a:t>
            </a:r>
            <a:r>
              <a:rPr lang="en-US" dirty="0"/>
              <a:t>.</a:t>
            </a:r>
          </a:p>
        </p:txBody>
      </p:sp>
    </p:spTree>
    <p:extLst>
      <p:ext uri="{BB962C8B-B14F-4D97-AF65-F5344CB8AC3E}">
        <p14:creationId xmlns:p14="http://schemas.microsoft.com/office/powerpoint/2010/main" val="21671721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q"/>
            </a:pPr>
            <a:r>
              <a:rPr lang="en-US" b="1" dirty="0" smtClean="0"/>
              <a:t>TEMPLATE</a:t>
            </a:r>
          </a:p>
          <a:p>
            <a:r>
              <a:rPr lang="en-US" dirty="0" smtClean="0"/>
              <a:t>MySQL first creates a temporary table based on the SELECT statement that defines the view, and then it executes the input query against this temporary table.</a:t>
            </a:r>
          </a:p>
          <a:p>
            <a:r>
              <a:rPr lang="en-US" dirty="0" smtClean="0"/>
              <a:t>Less Efficient.</a:t>
            </a:r>
          </a:p>
          <a:p>
            <a:r>
              <a:rPr lang="en-US" dirty="0" smtClean="0"/>
              <a:t>Not Updatable.</a:t>
            </a:r>
          </a:p>
          <a:p>
            <a:pPr>
              <a:buFont typeface="Wingdings" panose="05000000000000000000" pitchFamily="2" charset="2"/>
              <a:buChar char="q"/>
            </a:pPr>
            <a:r>
              <a:rPr lang="en-US" b="1" dirty="0" smtClean="0"/>
              <a:t>UNDEFINED</a:t>
            </a:r>
          </a:p>
          <a:p>
            <a:r>
              <a:rPr lang="en-US" dirty="0"/>
              <a:t>create a view without specifying an explicit algorithm.</a:t>
            </a:r>
          </a:p>
        </p:txBody>
      </p:sp>
    </p:spTree>
    <p:extLst>
      <p:ext uri="{BB962C8B-B14F-4D97-AF65-F5344CB8AC3E}">
        <p14:creationId xmlns:p14="http://schemas.microsoft.com/office/powerpoint/2010/main" val="5928253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SELECT STATEMENT</a:t>
            </a:r>
            <a:endParaRPr lang="en-US" b="1"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 Query data from any table or view that exists in the database.</a:t>
            </a:r>
          </a:p>
          <a:p>
            <a:r>
              <a:rPr lang="en-US" dirty="0" smtClean="0"/>
              <a:t>can contain a subquery in WHERE clause but not in the FROM clause.</a:t>
            </a:r>
          </a:p>
          <a:p>
            <a:r>
              <a:rPr lang="en-US" dirty="0" smtClean="0"/>
              <a:t>cannot refer to any variables including local variables, user variables, and session variables.</a:t>
            </a:r>
          </a:p>
        </p:txBody>
      </p:sp>
    </p:spTree>
    <p:extLst>
      <p:ext uri="{BB962C8B-B14F-4D97-AF65-F5344CB8AC3E}">
        <p14:creationId xmlns:p14="http://schemas.microsoft.com/office/powerpoint/2010/main" val="34851150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CREATING UPDATABLE VIEWS</a:t>
            </a:r>
            <a:endParaRPr lang="en-US" b="1" dirty="0"/>
          </a:p>
        </p:txBody>
      </p:sp>
      <p:sp>
        <p:nvSpPr>
          <p:cNvPr id="3" name="Content Placeholder 2"/>
          <p:cNvSpPr>
            <a:spLocks noGrp="1"/>
          </p:cNvSpPr>
          <p:nvPr>
            <p:ph idx="1"/>
          </p:nvPr>
        </p:nvSpPr>
        <p:spPr>
          <a:xfrm>
            <a:off x="838200" y="1429554"/>
            <a:ext cx="10515600" cy="5164429"/>
          </a:xfrm>
        </p:spPr>
        <p:txBody>
          <a:bodyPr>
            <a:normAutofit fontScale="92500" lnSpcReduction="20000"/>
          </a:bodyPr>
          <a:lstStyle/>
          <a:p>
            <a:endParaRPr lang="en-US" dirty="0" smtClean="0"/>
          </a:p>
          <a:p>
            <a:r>
              <a:rPr lang="en-US" dirty="0" smtClean="0"/>
              <a:t>Can </a:t>
            </a:r>
            <a:r>
              <a:rPr lang="en-US" dirty="0"/>
              <a:t>use the </a:t>
            </a:r>
            <a:r>
              <a:rPr lang="en-US" dirty="0" smtClean="0">
                <a:hlinkClick r:id="rId2"/>
              </a:rPr>
              <a:t>INSERT</a:t>
            </a:r>
            <a:r>
              <a:rPr lang="en-US" dirty="0" smtClean="0"/>
              <a:t>,</a:t>
            </a:r>
            <a:r>
              <a:rPr lang="en-US" dirty="0" smtClean="0">
                <a:hlinkClick r:id="rId3"/>
              </a:rPr>
              <a:t>UPDATE</a:t>
            </a:r>
            <a:r>
              <a:rPr lang="en-US" dirty="0" smtClean="0"/>
              <a:t>,</a:t>
            </a:r>
            <a:r>
              <a:rPr lang="en-US" u="sng" dirty="0" smtClean="0">
                <a:solidFill>
                  <a:schemeClr val="accent5"/>
                </a:solidFill>
              </a:rPr>
              <a:t>DELETE</a:t>
            </a:r>
            <a:r>
              <a:rPr lang="en-US" dirty="0"/>
              <a:t> statement to </a:t>
            </a:r>
            <a:r>
              <a:rPr lang="en-US" dirty="0" smtClean="0"/>
              <a:t>insert, update or delete rows </a:t>
            </a:r>
            <a:r>
              <a:rPr lang="en-US" dirty="0"/>
              <a:t>of the base </a:t>
            </a:r>
            <a:r>
              <a:rPr lang="en-US" dirty="0" smtClean="0"/>
              <a:t>table.</a:t>
            </a:r>
          </a:p>
          <a:p>
            <a:r>
              <a:rPr lang="en-US" dirty="0" smtClean="0"/>
              <a:t>SELECT statement does not contain:</a:t>
            </a:r>
          </a:p>
          <a:p>
            <a:pPr lvl="1">
              <a:buFont typeface="Courier New" panose="02070309020205020404" pitchFamily="49" charset="0"/>
              <a:buChar char="o"/>
            </a:pPr>
            <a:r>
              <a:rPr lang="en-US" dirty="0" smtClean="0"/>
              <a:t>Aggregate functions such as MIN, MAX, SUM, AVG, COUNT, etc.</a:t>
            </a:r>
          </a:p>
          <a:p>
            <a:pPr lvl="1">
              <a:buFont typeface="Courier New" panose="02070309020205020404" pitchFamily="49" charset="0"/>
              <a:buChar char="o"/>
            </a:pPr>
            <a:r>
              <a:rPr lang="en-US" dirty="0" smtClean="0"/>
              <a:t>DISTINCT</a:t>
            </a:r>
          </a:p>
          <a:p>
            <a:pPr lvl="1">
              <a:buFont typeface="Courier New" panose="02070309020205020404" pitchFamily="49" charset="0"/>
              <a:buChar char="o"/>
            </a:pPr>
            <a:r>
              <a:rPr lang="en-US" dirty="0" smtClean="0"/>
              <a:t>GROUP BY clause.</a:t>
            </a:r>
          </a:p>
          <a:p>
            <a:pPr lvl="1">
              <a:buFont typeface="Courier New" panose="02070309020205020404" pitchFamily="49" charset="0"/>
              <a:buChar char="o"/>
            </a:pPr>
            <a:r>
              <a:rPr lang="en-US" dirty="0" smtClean="0"/>
              <a:t>HAVING clause.</a:t>
            </a:r>
          </a:p>
          <a:p>
            <a:pPr lvl="1">
              <a:buFont typeface="Courier New" panose="02070309020205020404" pitchFamily="49" charset="0"/>
              <a:buChar char="o"/>
            </a:pPr>
            <a:r>
              <a:rPr lang="en-US" dirty="0" smtClean="0"/>
              <a:t>UNION or UNION ALL clause.</a:t>
            </a:r>
          </a:p>
          <a:p>
            <a:pPr lvl="1">
              <a:buFont typeface="Courier New" panose="02070309020205020404" pitchFamily="49" charset="0"/>
              <a:buChar char="o"/>
            </a:pPr>
            <a:r>
              <a:rPr lang="en-US" dirty="0" smtClean="0"/>
              <a:t>Left join or outer join.</a:t>
            </a:r>
          </a:p>
          <a:p>
            <a:pPr lvl="1">
              <a:buFont typeface="Courier New" panose="02070309020205020404" pitchFamily="49" charset="0"/>
              <a:buChar char="o"/>
            </a:pPr>
            <a:r>
              <a:rPr lang="en-US" dirty="0" smtClean="0"/>
              <a:t>Subquery in the SELECT clause or in the WHERE clause that refers to the table appeared in the FROM clause.</a:t>
            </a:r>
          </a:p>
          <a:p>
            <a:pPr lvl="1">
              <a:buFont typeface="Courier New" panose="02070309020205020404" pitchFamily="49" charset="0"/>
              <a:buChar char="o"/>
            </a:pPr>
            <a:r>
              <a:rPr lang="en-US" dirty="0" smtClean="0"/>
              <a:t>Reference to non-updatable view in the FROM clause.</a:t>
            </a:r>
          </a:p>
          <a:p>
            <a:r>
              <a:rPr lang="en-US" dirty="0" smtClean="0"/>
              <a:t>Can check if a view in a database is updatable by querying the </a:t>
            </a:r>
            <a:r>
              <a:rPr lang="en-US" dirty="0" err="1" smtClean="0"/>
              <a:t>is_updatable</a:t>
            </a:r>
            <a:r>
              <a:rPr lang="en-US" dirty="0" smtClean="0"/>
              <a:t> column from the views table in the </a:t>
            </a:r>
            <a:r>
              <a:rPr lang="en-US" dirty="0" err="1" smtClean="0"/>
              <a:t>information_schema</a:t>
            </a:r>
            <a:r>
              <a:rPr lang="en-US" dirty="0" smtClean="0"/>
              <a:t> database.</a:t>
            </a:r>
          </a:p>
        </p:txBody>
      </p:sp>
    </p:spTree>
    <p:extLst>
      <p:ext uri="{BB962C8B-B14F-4D97-AF65-F5344CB8AC3E}">
        <p14:creationId xmlns:p14="http://schemas.microsoft.com/office/powerpoint/2010/main" val="2056080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425</Words>
  <Application>Microsoft Office PowerPoint</Application>
  <PresentationFormat>Widescreen</PresentationFormat>
  <Paragraphs>139</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Courier New</vt:lpstr>
      <vt:lpstr>inherit</vt:lpstr>
      <vt:lpstr>Wingdings</vt:lpstr>
      <vt:lpstr>Office Theme</vt:lpstr>
      <vt:lpstr>VIEWS</vt:lpstr>
      <vt:lpstr>INTRODUCTION</vt:lpstr>
      <vt:lpstr>PowerPoint Presentation</vt:lpstr>
      <vt:lpstr>Restrictions</vt:lpstr>
      <vt:lpstr>CREATING VIEWS</vt:lpstr>
      <vt:lpstr>VIEW PROCESSING ALGORITHMS</vt:lpstr>
      <vt:lpstr>PowerPoint Presentation</vt:lpstr>
      <vt:lpstr>SELECT STATEMENT</vt:lpstr>
      <vt:lpstr>CREATING UPDATABLE VIEWS</vt:lpstr>
      <vt:lpstr>Ensuring Views Consistency </vt:lpstr>
      <vt:lpstr>Types of check options</vt:lpstr>
      <vt:lpstr>MANAGING VIEWS</vt:lpstr>
      <vt:lpstr>PowerPoint Presentation</vt:lpstr>
      <vt:lpstr>ERROR GENERATION IN MySQL</vt:lpstr>
      <vt:lpstr>PowerPoint Presentation</vt:lpstr>
      <vt:lpstr>SIGNAL</vt:lpstr>
      <vt:lpstr>PowerPoint Presentation</vt:lpstr>
      <vt:lpstr>RESIGNAL</vt:lpstr>
      <vt:lpstr>THANKYOU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VIEWS</dc:title>
  <dc:creator>Muhseena</dc:creator>
  <cp:lastModifiedBy>Muhseena</cp:lastModifiedBy>
  <cp:revision>27</cp:revision>
  <dcterms:created xsi:type="dcterms:W3CDTF">2018-03-10T06:04:21Z</dcterms:created>
  <dcterms:modified xsi:type="dcterms:W3CDTF">2018-03-10T09:30:46Z</dcterms:modified>
</cp:coreProperties>
</file>