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Garamond"/>
      <p:regular r:id="rId20"/>
      <p:bold r:id="rId21"/>
      <p:italic r:id="rId22"/>
      <p:boldItalic r:id="rId23"/>
    </p:embeddedFont>
    <p:embeddedFont>
      <p:font typeface="Tahom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Garamond-regular.fntdata"/><Relationship Id="rId22" Type="http://schemas.openxmlformats.org/officeDocument/2006/relationships/font" Target="fonts/Garamond-italic.fntdata"/><Relationship Id="rId21" Type="http://schemas.openxmlformats.org/officeDocument/2006/relationships/font" Target="fonts/Garamond-bold.fntdata"/><Relationship Id="rId24" Type="http://schemas.openxmlformats.org/officeDocument/2006/relationships/font" Target="fonts/Tahoma-regular.fntdata"/><Relationship Id="rId23" Type="http://schemas.openxmlformats.org/officeDocument/2006/relationships/font" Target="fonts/Garamon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Tahom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0" name="Shape 18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4" name="Shape 7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1" name="Shape 8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1" name="Shape 11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only" type="objOnly">
  <p:cSld name="OBJECT_ONLY">
    <p:spTree>
      <p:nvGrpSpPr>
        <p:cNvPr id="50" name="Shape 50"/>
        <p:cNvGrpSpPr/>
        <p:nvPr/>
      </p:nvGrpSpPr>
      <p:grpSpPr>
        <a:xfrm>
          <a:off x="0" y="0"/>
          <a:ext cx="0" cy="0"/>
          <a:chOff x="0" y="0"/>
          <a:chExt cx="0" cy="0"/>
        </a:xfrm>
      </p:grpSpPr>
      <p:sp>
        <p:nvSpPr>
          <p:cNvPr id="51" name="Shape 51"/>
          <p:cNvSpPr txBox="1"/>
          <p:nvPr>
            <p:ph idx="10" type="dt"/>
          </p:nvPr>
        </p:nvSpPr>
        <p:spPr>
          <a:xfrm>
            <a:off x="1162050" y="4682728"/>
            <a:ext cx="1905000" cy="3429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Shape 52"/>
          <p:cNvSpPr txBox="1"/>
          <p:nvPr>
            <p:ph idx="11" type="ftr"/>
          </p:nvPr>
        </p:nvSpPr>
        <p:spPr>
          <a:xfrm>
            <a:off x="3657600" y="4682728"/>
            <a:ext cx="2895600" cy="3429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Shape 53"/>
          <p:cNvSpPr txBox="1"/>
          <p:nvPr>
            <p:ph idx="12" type="sldNum"/>
          </p:nvPr>
        </p:nvSpPr>
        <p:spPr>
          <a:xfrm>
            <a:off x="7042150" y="4682728"/>
            <a:ext cx="1905000" cy="342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None/>
              <a:defRPr b="0" i="0" sz="1400" u="none">
                <a:solidFill>
                  <a:schemeClr val="dk1"/>
                </a:solidFill>
                <a:latin typeface="Tahoma"/>
                <a:ea typeface="Tahoma"/>
                <a:cs typeface="Tahoma"/>
                <a:sym typeface="Tahoma"/>
              </a:defRPr>
            </a:lvl9pPr>
          </a:lstStyle>
          <a:p>
            <a:pPr indent="0" lvl="0" mar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title"/>
          </p:nvPr>
        </p:nvSpPr>
        <p:spPr>
          <a:xfrm>
            <a:off x="370550" y="1857425"/>
            <a:ext cx="8520600" cy="1167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4800">
                <a:solidFill>
                  <a:srgbClr val="1155CC"/>
                </a:solidFill>
              </a:rPr>
              <a:t>VOIP</a:t>
            </a:r>
            <a:endParaRPr sz="4800">
              <a:solidFill>
                <a:srgbClr val="1155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nvSpPr>
        <p:spPr>
          <a:xfrm>
            <a:off x="117700" y="765025"/>
            <a:ext cx="9144000" cy="3813600"/>
          </a:xfrm>
          <a:prstGeom prst="rect">
            <a:avLst/>
          </a:prstGeom>
          <a:noFill/>
          <a:ln>
            <a:noFill/>
          </a:ln>
        </p:spPr>
        <p:txBody>
          <a:bodyPr anchorCtr="0" anchor="t" bIns="91425" lIns="91425" spcFirstLastPara="1" rIns="91425" wrap="square" tIns="91425">
            <a:noAutofit/>
          </a:bodyPr>
          <a:lstStyle/>
          <a:p>
            <a:pPr indent="-317500" lvl="0" marL="457200">
              <a:lnSpc>
                <a:spcPct val="115000"/>
              </a:lnSpc>
              <a:spcBef>
                <a:spcPts val="0"/>
              </a:spcBef>
              <a:spcAft>
                <a:spcPts val="0"/>
              </a:spcAft>
              <a:buSzPts val="1400"/>
              <a:buChar char="●"/>
            </a:pPr>
            <a:r>
              <a:rPr lang="en"/>
              <a:t>    </a:t>
            </a:r>
            <a:r>
              <a:rPr lang="en"/>
              <a:t>The caller picks up the handset, signaling an off-hook condition to the signaling application layer of VoIP</a:t>
            </a:r>
            <a:endParaRPr/>
          </a:p>
          <a:p>
            <a:pPr indent="-317500" lvl="0" marL="457200">
              <a:lnSpc>
                <a:spcPct val="115000"/>
              </a:lnSpc>
              <a:spcBef>
                <a:spcPts val="0"/>
              </a:spcBef>
              <a:spcAft>
                <a:spcPts val="0"/>
              </a:spcAft>
              <a:buSzPts val="1400"/>
              <a:buChar char="●"/>
            </a:pPr>
            <a:r>
              <a:rPr lang="en"/>
              <a:t>    </a:t>
            </a:r>
            <a:r>
              <a:rPr lang="en"/>
              <a:t>The session application layer of VoIP issues a dial tone and waits for the caller to dial.</a:t>
            </a:r>
            <a:endParaRPr/>
          </a:p>
          <a:p>
            <a:pPr indent="-317500" lvl="0" marL="457200">
              <a:lnSpc>
                <a:spcPct val="115000"/>
              </a:lnSpc>
              <a:spcBef>
                <a:spcPts val="0"/>
              </a:spcBef>
              <a:spcAft>
                <a:spcPts val="0"/>
              </a:spcAft>
              <a:buSzPts val="1400"/>
              <a:buChar char="●"/>
            </a:pPr>
            <a:r>
              <a:rPr lang="en"/>
              <a:t>    When the caller dials the number, the dialed digits are accumulated and stored by the session application.</a:t>
            </a:r>
            <a:endParaRPr/>
          </a:p>
          <a:p>
            <a:pPr indent="-317500" lvl="0" marL="457200" rtl="0">
              <a:lnSpc>
                <a:spcPct val="115000"/>
              </a:lnSpc>
              <a:spcBef>
                <a:spcPts val="0"/>
              </a:spcBef>
              <a:spcAft>
                <a:spcPts val="0"/>
              </a:spcAft>
              <a:buSzPts val="1400"/>
              <a:buChar char="●"/>
            </a:pPr>
            <a:r>
              <a:rPr lang="en"/>
              <a:t>    After enough digits are accumulated to match a configured destination pattern, the telephone number is mapped to an IP host via the dial plan mapper. The IP host has a direct connection to the destination telephone number or a PBX that is responsible for completing the call to the configured destination pattern</a:t>
            </a:r>
            <a:endParaRPr/>
          </a:p>
          <a:p>
            <a:pPr indent="-317500" lvl="0" marL="457200" rtl="0">
              <a:lnSpc>
                <a:spcPct val="115000"/>
              </a:lnSpc>
              <a:spcBef>
                <a:spcPts val="0"/>
              </a:spcBef>
              <a:spcAft>
                <a:spcPts val="0"/>
              </a:spcAft>
              <a:buSzPts val="1400"/>
              <a:buChar char="●"/>
            </a:pPr>
            <a:r>
              <a:rPr lang="en"/>
              <a:t>    The session application runs the H.323 session protocol to establish a transmission and a reception channel for each direction over the IP network. If the call is being handled by a PBX, the PBX forwards the call to the destination telephone. If Resource Reservation Protocol (RSVP) has been configured, the RSVP reservations are put into effect to achieve the desired quality of service (QoS) over the IP network.</a:t>
            </a:r>
            <a:endParaRPr/>
          </a:p>
          <a:p>
            <a:pPr indent="-317500" lvl="0" marL="457200" rtl="0">
              <a:lnSpc>
                <a:spcPct val="115000"/>
              </a:lnSpc>
              <a:spcBef>
                <a:spcPts val="0"/>
              </a:spcBef>
              <a:spcAft>
                <a:spcPts val="0"/>
              </a:spcAft>
              <a:buSzPts val="1400"/>
              <a:buChar char="●"/>
            </a:pPr>
            <a:r>
              <a:rPr lang="en"/>
              <a:t>    The coder-decoders (codecs) are enabled for both ends of the connection and the conversation proceeds using RTP/UDP/Internet Protocol (IP) as the protocol stack. Voice signals are digitized, compressed, packaged into discrete packets, and transported over the network.</a:t>
            </a:r>
            <a:endParaRPr/>
          </a:p>
        </p:txBody>
      </p:sp>
      <p:sp>
        <p:nvSpPr>
          <p:cNvPr id="171" name="Shape 171"/>
          <p:cNvSpPr txBox="1"/>
          <p:nvPr/>
        </p:nvSpPr>
        <p:spPr>
          <a:xfrm>
            <a:off x="588500" y="270625"/>
            <a:ext cx="8097900" cy="4944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1800"/>
              <a:t>VoIP Call Processing</a:t>
            </a:r>
            <a:r>
              <a:rPr lang="en" sz="1800"/>
              <a:t>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nvSpPr>
        <p:spPr>
          <a:xfrm>
            <a:off x="-136275" y="736500"/>
            <a:ext cx="9380700" cy="4178400"/>
          </a:xfrm>
          <a:prstGeom prst="rect">
            <a:avLst/>
          </a:prstGeom>
          <a:noFill/>
          <a:ln>
            <a:noFill/>
          </a:ln>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chemeClr val="dk1"/>
              </a:buClr>
              <a:buSzPts val="1400"/>
              <a:buChar char="●"/>
            </a:pPr>
            <a:r>
              <a:rPr lang="en">
                <a:solidFill>
                  <a:schemeClr val="dk1"/>
                </a:solidFill>
              </a:rPr>
              <a:t>When either end of the call hangs up, the RSVP reservations are torn down (if RSVP is used) and the session ends. Each end becomes idle, waiting for the next off-hook condition to trigger another call setup.</a:t>
            </a:r>
            <a:endParaRPr>
              <a:solidFill>
                <a:schemeClr val="dk1"/>
              </a:solidFill>
            </a:endParaRPr>
          </a:p>
        </p:txBody>
      </p:sp>
      <p:sp>
        <p:nvSpPr>
          <p:cNvPr id="177" name="Shape 177"/>
          <p:cNvSpPr txBox="1"/>
          <p:nvPr/>
        </p:nvSpPr>
        <p:spPr>
          <a:xfrm>
            <a:off x="965150" y="247175"/>
            <a:ext cx="7697700" cy="49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VoIP Call Processing</a:t>
            </a:r>
            <a:r>
              <a:rPr lang="en" sz="1800"/>
              <a:t> (cont)</a:t>
            </a:r>
            <a:endParaRPr sz="1800"/>
          </a:p>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1" name="Shape 181"/>
        <p:cNvGrpSpPr/>
        <p:nvPr/>
      </p:nvGrpSpPr>
      <p:grpSpPr>
        <a:xfrm>
          <a:off x="0" y="0"/>
          <a:ext cx="0" cy="0"/>
          <a:chOff x="0" y="0"/>
          <a:chExt cx="0" cy="0"/>
        </a:xfrm>
      </p:grpSpPr>
      <p:sp>
        <p:nvSpPr>
          <p:cNvPr id="182" name="Shape 182"/>
          <p:cNvSpPr/>
          <p:nvPr/>
        </p:nvSpPr>
        <p:spPr>
          <a:xfrm>
            <a:off x="1295400" y="3028950"/>
            <a:ext cx="2514600" cy="8001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83" name="Shape 183"/>
          <p:cNvCxnSpPr/>
          <p:nvPr/>
        </p:nvCxnSpPr>
        <p:spPr>
          <a:xfrm rot="10800000">
            <a:off x="457200" y="3429000"/>
            <a:ext cx="914400" cy="0"/>
          </a:xfrm>
          <a:prstGeom prst="straightConnector1">
            <a:avLst/>
          </a:prstGeom>
          <a:noFill/>
          <a:ln cap="flat" cmpd="sng" w="9525">
            <a:solidFill>
              <a:schemeClr val="dk1"/>
            </a:solidFill>
            <a:prstDash val="solid"/>
            <a:miter lim="800000"/>
            <a:headEnd len="med" w="med" type="none"/>
            <a:tailEnd len="med" w="med" type="none"/>
          </a:ln>
        </p:spPr>
      </p:cxnSp>
      <p:sp>
        <p:nvSpPr>
          <p:cNvPr id="184" name="Shape 184"/>
          <p:cNvSpPr/>
          <p:nvPr/>
        </p:nvSpPr>
        <p:spPr>
          <a:xfrm>
            <a:off x="228600" y="3257550"/>
            <a:ext cx="381000" cy="2859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 name="Shape 185"/>
          <p:cNvSpPr txBox="1"/>
          <p:nvPr/>
        </p:nvSpPr>
        <p:spPr>
          <a:xfrm>
            <a:off x="0" y="2743200"/>
            <a:ext cx="1447800" cy="2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 sz="1400" u="none">
                <a:solidFill>
                  <a:schemeClr val="dk1"/>
                </a:solidFill>
                <a:latin typeface="Arial"/>
                <a:ea typeface="Arial"/>
                <a:cs typeface="Arial"/>
                <a:sym typeface="Arial"/>
              </a:rPr>
              <a:t>IP telephone</a:t>
            </a:r>
            <a:endParaRPr/>
          </a:p>
        </p:txBody>
      </p:sp>
      <p:cxnSp>
        <p:nvCxnSpPr>
          <p:cNvPr id="186" name="Shape 186"/>
          <p:cNvCxnSpPr/>
          <p:nvPr/>
        </p:nvCxnSpPr>
        <p:spPr>
          <a:xfrm rot="10800000">
            <a:off x="7124700" y="3371850"/>
            <a:ext cx="914400" cy="0"/>
          </a:xfrm>
          <a:prstGeom prst="straightConnector1">
            <a:avLst/>
          </a:prstGeom>
          <a:noFill/>
          <a:ln cap="flat" cmpd="sng" w="9525">
            <a:solidFill>
              <a:schemeClr val="dk1"/>
            </a:solidFill>
            <a:prstDash val="solid"/>
            <a:miter lim="800000"/>
            <a:headEnd len="med" w="med" type="none"/>
            <a:tailEnd len="med" w="med" type="none"/>
          </a:ln>
        </p:spPr>
      </p:cxnSp>
      <p:sp>
        <p:nvSpPr>
          <p:cNvPr id="187" name="Shape 187"/>
          <p:cNvSpPr/>
          <p:nvPr/>
        </p:nvSpPr>
        <p:spPr>
          <a:xfrm>
            <a:off x="7848600" y="3200400"/>
            <a:ext cx="381000" cy="2859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 name="Shape 188"/>
          <p:cNvSpPr txBox="1"/>
          <p:nvPr/>
        </p:nvSpPr>
        <p:spPr>
          <a:xfrm>
            <a:off x="8305800" y="3200400"/>
            <a:ext cx="1447800" cy="38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 sz="1400" u="none">
                <a:solidFill>
                  <a:schemeClr val="dk1"/>
                </a:solidFill>
                <a:latin typeface="Arial"/>
                <a:ea typeface="Arial"/>
                <a:cs typeface="Arial"/>
                <a:sym typeface="Arial"/>
              </a:rPr>
              <a:t>Analog telephone</a:t>
            </a:r>
            <a:endParaRPr/>
          </a:p>
        </p:txBody>
      </p:sp>
      <p:sp>
        <p:nvSpPr>
          <p:cNvPr id="189" name="Shape 189"/>
          <p:cNvSpPr txBox="1"/>
          <p:nvPr/>
        </p:nvSpPr>
        <p:spPr>
          <a:xfrm>
            <a:off x="1828800" y="3314700"/>
            <a:ext cx="1447800" cy="2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n" sz="1400" u="none">
                <a:solidFill>
                  <a:schemeClr val="dk1"/>
                </a:solidFill>
                <a:latin typeface="Arial"/>
                <a:ea typeface="Arial"/>
                <a:cs typeface="Arial"/>
                <a:sym typeface="Arial"/>
              </a:rPr>
              <a:t>INTERNET</a:t>
            </a:r>
            <a:endParaRPr/>
          </a:p>
        </p:txBody>
      </p:sp>
      <p:sp>
        <p:nvSpPr>
          <p:cNvPr id="190" name="Shape 190"/>
          <p:cNvSpPr txBox="1"/>
          <p:nvPr/>
        </p:nvSpPr>
        <p:spPr>
          <a:xfrm>
            <a:off x="990600" y="2114550"/>
            <a:ext cx="2825700" cy="27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 sz="1800" u="none">
                <a:solidFill>
                  <a:schemeClr val="dk1"/>
                </a:solidFill>
                <a:latin typeface="Arial"/>
                <a:ea typeface="Arial"/>
                <a:cs typeface="Arial"/>
                <a:sym typeface="Arial"/>
              </a:rPr>
              <a:t>Media Gateway Controller</a:t>
            </a:r>
            <a:endParaRPr/>
          </a:p>
        </p:txBody>
      </p:sp>
      <p:cxnSp>
        <p:nvCxnSpPr>
          <p:cNvPr id="191" name="Shape 191"/>
          <p:cNvCxnSpPr/>
          <p:nvPr/>
        </p:nvCxnSpPr>
        <p:spPr>
          <a:xfrm flipH="1">
            <a:off x="381000" y="2857500"/>
            <a:ext cx="304800" cy="514200"/>
          </a:xfrm>
          <a:prstGeom prst="straightConnector1">
            <a:avLst/>
          </a:prstGeom>
          <a:noFill/>
          <a:ln cap="flat" cmpd="sng" w="9525">
            <a:solidFill>
              <a:schemeClr val="dk1"/>
            </a:solidFill>
            <a:prstDash val="solid"/>
            <a:miter lim="800000"/>
            <a:headEnd len="med" w="med" type="none"/>
            <a:tailEnd len="med" w="med" type="triangle"/>
          </a:ln>
        </p:spPr>
      </p:cxnSp>
      <p:sp>
        <p:nvSpPr>
          <p:cNvPr id="192" name="Shape 192"/>
          <p:cNvSpPr/>
          <p:nvPr/>
        </p:nvSpPr>
        <p:spPr>
          <a:xfrm>
            <a:off x="4876800" y="3028950"/>
            <a:ext cx="2514600" cy="8001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 name="Shape 193"/>
          <p:cNvSpPr txBox="1"/>
          <p:nvPr/>
        </p:nvSpPr>
        <p:spPr>
          <a:xfrm>
            <a:off x="5486400" y="3314700"/>
            <a:ext cx="15240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 sz="2400" u="none">
                <a:solidFill>
                  <a:schemeClr val="dk1"/>
                </a:solidFill>
                <a:latin typeface="Arial"/>
                <a:ea typeface="Arial"/>
                <a:cs typeface="Arial"/>
                <a:sym typeface="Arial"/>
              </a:rPr>
              <a:t>PSTN</a:t>
            </a:r>
            <a:endParaRPr/>
          </a:p>
        </p:txBody>
      </p:sp>
      <p:sp>
        <p:nvSpPr>
          <p:cNvPr id="194" name="Shape 194"/>
          <p:cNvSpPr/>
          <p:nvPr/>
        </p:nvSpPr>
        <p:spPr>
          <a:xfrm>
            <a:off x="4038600" y="3829050"/>
            <a:ext cx="381000" cy="228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 name="Shape 195"/>
          <p:cNvSpPr/>
          <p:nvPr/>
        </p:nvSpPr>
        <p:spPr>
          <a:xfrm>
            <a:off x="4038600" y="3314700"/>
            <a:ext cx="381000" cy="228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6" name="Shape 196"/>
          <p:cNvSpPr/>
          <p:nvPr/>
        </p:nvSpPr>
        <p:spPr>
          <a:xfrm>
            <a:off x="4038600" y="2800350"/>
            <a:ext cx="381000" cy="228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7" name="Shape 197"/>
          <p:cNvSpPr txBox="1"/>
          <p:nvPr/>
        </p:nvSpPr>
        <p:spPr>
          <a:xfrm>
            <a:off x="4724400" y="2057400"/>
            <a:ext cx="2819400" cy="43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 sz="1600" u="none">
                <a:solidFill>
                  <a:schemeClr val="dk1"/>
                </a:solidFill>
                <a:latin typeface="Arial"/>
                <a:ea typeface="Arial"/>
                <a:cs typeface="Arial"/>
                <a:sym typeface="Arial"/>
              </a:rPr>
              <a:t>Media gateway handles voice</a:t>
            </a:r>
            <a:endParaRPr/>
          </a:p>
        </p:txBody>
      </p:sp>
      <p:cxnSp>
        <p:nvCxnSpPr>
          <p:cNvPr id="198" name="Shape 198"/>
          <p:cNvCxnSpPr/>
          <p:nvPr/>
        </p:nvCxnSpPr>
        <p:spPr>
          <a:xfrm flipH="1">
            <a:off x="4343400" y="2286000"/>
            <a:ext cx="914400" cy="571500"/>
          </a:xfrm>
          <a:prstGeom prst="straightConnector1">
            <a:avLst/>
          </a:prstGeom>
          <a:noFill/>
          <a:ln cap="flat" cmpd="sng" w="9525">
            <a:solidFill>
              <a:schemeClr val="dk1"/>
            </a:solidFill>
            <a:prstDash val="solid"/>
            <a:miter lim="800000"/>
            <a:headEnd len="med" w="med" type="none"/>
            <a:tailEnd len="med" w="med" type="triangle"/>
          </a:ln>
        </p:spPr>
      </p:cxnSp>
      <p:cxnSp>
        <p:nvCxnSpPr>
          <p:cNvPr id="199" name="Shape 199"/>
          <p:cNvCxnSpPr/>
          <p:nvPr/>
        </p:nvCxnSpPr>
        <p:spPr>
          <a:xfrm flipH="1" rot="10800000">
            <a:off x="3124200" y="2914650"/>
            <a:ext cx="1066800" cy="342900"/>
          </a:xfrm>
          <a:prstGeom prst="straightConnector1">
            <a:avLst/>
          </a:prstGeom>
          <a:noFill/>
          <a:ln cap="flat" cmpd="sng" w="9525">
            <a:solidFill>
              <a:schemeClr val="dk1"/>
            </a:solidFill>
            <a:prstDash val="solid"/>
            <a:miter lim="800000"/>
            <a:headEnd len="med" w="med" type="none"/>
            <a:tailEnd len="med" w="med" type="none"/>
          </a:ln>
        </p:spPr>
      </p:cxnSp>
      <p:cxnSp>
        <p:nvCxnSpPr>
          <p:cNvPr id="200" name="Shape 200"/>
          <p:cNvCxnSpPr/>
          <p:nvPr/>
        </p:nvCxnSpPr>
        <p:spPr>
          <a:xfrm>
            <a:off x="4343400" y="2914650"/>
            <a:ext cx="914400" cy="342900"/>
          </a:xfrm>
          <a:prstGeom prst="straightConnector1">
            <a:avLst/>
          </a:prstGeom>
          <a:noFill/>
          <a:ln cap="flat" cmpd="sng" w="9525">
            <a:solidFill>
              <a:schemeClr val="dk1"/>
            </a:solidFill>
            <a:prstDash val="solid"/>
            <a:miter lim="800000"/>
            <a:headEnd len="med" w="med" type="none"/>
            <a:tailEnd len="med" w="med" type="none"/>
          </a:ln>
        </p:spPr>
      </p:cxnSp>
      <p:cxnSp>
        <p:nvCxnSpPr>
          <p:cNvPr id="201" name="Shape 201"/>
          <p:cNvCxnSpPr/>
          <p:nvPr/>
        </p:nvCxnSpPr>
        <p:spPr>
          <a:xfrm flipH="1" rot="10800000">
            <a:off x="3200400" y="3429150"/>
            <a:ext cx="1066800" cy="57000"/>
          </a:xfrm>
          <a:prstGeom prst="straightConnector1">
            <a:avLst/>
          </a:prstGeom>
          <a:noFill/>
          <a:ln cap="flat" cmpd="sng" w="9525">
            <a:solidFill>
              <a:schemeClr val="dk1"/>
            </a:solidFill>
            <a:prstDash val="solid"/>
            <a:miter lim="800000"/>
            <a:headEnd len="med" w="med" type="none"/>
            <a:tailEnd len="med" w="med" type="none"/>
          </a:ln>
        </p:spPr>
      </p:cxnSp>
      <p:cxnSp>
        <p:nvCxnSpPr>
          <p:cNvPr id="202" name="Shape 202"/>
          <p:cNvCxnSpPr/>
          <p:nvPr/>
        </p:nvCxnSpPr>
        <p:spPr>
          <a:xfrm>
            <a:off x="4267200" y="3429000"/>
            <a:ext cx="990600" cy="0"/>
          </a:xfrm>
          <a:prstGeom prst="straightConnector1">
            <a:avLst/>
          </a:prstGeom>
          <a:noFill/>
          <a:ln cap="flat" cmpd="sng" w="9525">
            <a:solidFill>
              <a:schemeClr val="dk1"/>
            </a:solidFill>
            <a:prstDash val="solid"/>
            <a:miter lim="800000"/>
            <a:headEnd len="med" w="med" type="none"/>
            <a:tailEnd len="med" w="med" type="none"/>
          </a:ln>
        </p:spPr>
      </p:cxnSp>
      <p:cxnSp>
        <p:nvCxnSpPr>
          <p:cNvPr id="203" name="Shape 203"/>
          <p:cNvCxnSpPr/>
          <p:nvPr/>
        </p:nvCxnSpPr>
        <p:spPr>
          <a:xfrm>
            <a:off x="3276600" y="3600450"/>
            <a:ext cx="990600" cy="400200"/>
          </a:xfrm>
          <a:prstGeom prst="straightConnector1">
            <a:avLst/>
          </a:prstGeom>
          <a:noFill/>
          <a:ln cap="flat" cmpd="sng" w="9525">
            <a:solidFill>
              <a:schemeClr val="dk1"/>
            </a:solidFill>
            <a:prstDash val="solid"/>
            <a:miter lim="800000"/>
            <a:headEnd len="med" w="med" type="none"/>
            <a:tailEnd len="med" w="med" type="none"/>
          </a:ln>
        </p:spPr>
      </p:cxnSp>
      <p:cxnSp>
        <p:nvCxnSpPr>
          <p:cNvPr id="204" name="Shape 204"/>
          <p:cNvCxnSpPr/>
          <p:nvPr/>
        </p:nvCxnSpPr>
        <p:spPr>
          <a:xfrm flipH="1" rot="10800000">
            <a:off x="4343400" y="3600300"/>
            <a:ext cx="990600" cy="400200"/>
          </a:xfrm>
          <a:prstGeom prst="straightConnector1">
            <a:avLst/>
          </a:prstGeom>
          <a:noFill/>
          <a:ln cap="flat" cmpd="sng" w="9525">
            <a:solidFill>
              <a:schemeClr val="dk1"/>
            </a:solidFill>
            <a:prstDash val="solid"/>
            <a:miter lim="800000"/>
            <a:headEnd len="med" w="med" type="none"/>
            <a:tailEnd len="med" w="med" type="none"/>
          </a:ln>
        </p:spPr>
      </p:cxnSp>
      <p:sp>
        <p:nvSpPr>
          <p:cNvPr id="205" name="Shape 205"/>
          <p:cNvSpPr txBox="1"/>
          <p:nvPr/>
        </p:nvSpPr>
        <p:spPr>
          <a:xfrm>
            <a:off x="3962400" y="4457700"/>
            <a:ext cx="2133600" cy="48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 sz="1800" u="none">
                <a:solidFill>
                  <a:schemeClr val="dk1"/>
                </a:solidFill>
                <a:latin typeface="Arial"/>
                <a:ea typeface="Arial"/>
                <a:cs typeface="Arial"/>
                <a:sym typeface="Arial"/>
              </a:rPr>
              <a:t>Signaling gateway handles setup</a:t>
            </a:r>
            <a:endParaRPr/>
          </a:p>
        </p:txBody>
      </p:sp>
      <p:cxnSp>
        <p:nvCxnSpPr>
          <p:cNvPr id="206" name="Shape 206"/>
          <p:cNvCxnSpPr/>
          <p:nvPr/>
        </p:nvCxnSpPr>
        <p:spPr>
          <a:xfrm rot="10800000">
            <a:off x="4267200" y="4000650"/>
            <a:ext cx="228600" cy="628500"/>
          </a:xfrm>
          <a:prstGeom prst="straightConnector1">
            <a:avLst/>
          </a:prstGeom>
          <a:noFill/>
          <a:ln cap="flat" cmpd="sng" w="9525">
            <a:solidFill>
              <a:schemeClr val="dk1"/>
            </a:solidFill>
            <a:prstDash val="solid"/>
            <a:miter lim="800000"/>
            <a:headEnd len="med" w="med" type="none"/>
            <a:tailEnd len="med" w="med" type="triangle"/>
          </a:ln>
        </p:spPr>
      </p:cxnSp>
      <p:cxnSp>
        <p:nvCxnSpPr>
          <p:cNvPr id="207" name="Shape 207"/>
          <p:cNvCxnSpPr/>
          <p:nvPr/>
        </p:nvCxnSpPr>
        <p:spPr>
          <a:xfrm>
            <a:off x="2743200" y="2228850"/>
            <a:ext cx="1295400" cy="10857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idx="1" type="body"/>
          </p:nvPr>
        </p:nvSpPr>
        <p:spPr>
          <a:xfrm>
            <a:off x="229325" y="1052700"/>
            <a:ext cx="8520600" cy="3416400"/>
          </a:xfrm>
          <a:prstGeom prst="rect">
            <a:avLst/>
          </a:prstGeom>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17500" lvl="0" marL="457200">
              <a:spcBef>
                <a:spcPts val="0"/>
              </a:spcBef>
              <a:spcAft>
                <a:spcPts val="0"/>
              </a:spcAft>
              <a:buClr>
                <a:srgbClr val="222222"/>
              </a:buClr>
              <a:buSzPts val="1400"/>
              <a:buChar char="●"/>
            </a:pPr>
            <a:r>
              <a:rPr lang="en" sz="1400">
                <a:solidFill>
                  <a:srgbClr val="222222"/>
                </a:solidFill>
                <a:highlight>
                  <a:srgbClr val="FFFFFF"/>
                </a:highlight>
              </a:rPr>
              <a:t>The Session Initiation Protocol (</a:t>
            </a:r>
            <a:r>
              <a:rPr b="1" lang="en" sz="1400">
                <a:solidFill>
                  <a:srgbClr val="222222"/>
                </a:solidFill>
                <a:highlight>
                  <a:srgbClr val="FFFFFF"/>
                </a:highlight>
              </a:rPr>
              <a:t>SIP</a:t>
            </a:r>
            <a:r>
              <a:rPr lang="en" sz="1400">
                <a:solidFill>
                  <a:srgbClr val="222222"/>
                </a:solidFill>
                <a:highlight>
                  <a:srgbClr val="FFFFFF"/>
                </a:highlight>
              </a:rPr>
              <a:t>) is a communications protocol for signaling and controlling multimedia communication sessions in applications of Internet telephony for voice and video calls, in private IP telephone systems, as well as in instant messaging over Internet Protocol (</a:t>
            </a:r>
            <a:r>
              <a:rPr b="1" lang="en" sz="1400">
                <a:solidFill>
                  <a:srgbClr val="222222"/>
                </a:solidFill>
                <a:highlight>
                  <a:srgbClr val="FFFFFF"/>
                </a:highlight>
              </a:rPr>
              <a:t>IP</a:t>
            </a:r>
            <a:r>
              <a:rPr lang="en" sz="1400">
                <a:solidFill>
                  <a:srgbClr val="222222"/>
                </a:solidFill>
                <a:highlight>
                  <a:srgbClr val="FFFFFF"/>
                </a:highlight>
              </a:rPr>
              <a:t>) </a:t>
            </a:r>
            <a:r>
              <a:rPr b="1" lang="en" sz="1400">
                <a:solidFill>
                  <a:srgbClr val="222222"/>
                </a:solidFill>
                <a:highlight>
                  <a:srgbClr val="FFFFFF"/>
                </a:highlight>
              </a:rPr>
              <a:t>networks</a:t>
            </a:r>
            <a:r>
              <a:rPr lang="en" sz="1400">
                <a:solidFill>
                  <a:srgbClr val="222222"/>
                </a:solidFill>
                <a:highlight>
                  <a:srgbClr val="FFFFFF"/>
                </a:highlight>
              </a:rPr>
              <a:t>.</a:t>
            </a:r>
            <a:endParaRPr sz="1400">
              <a:solidFill>
                <a:srgbClr val="222222"/>
              </a:solidFill>
              <a:highlight>
                <a:srgbClr val="FFFFFF"/>
              </a:highlight>
            </a:endParaRPr>
          </a:p>
          <a:p>
            <a:pPr indent="-317500" lvl="0" marL="457200" rtl="0">
              <a:spcBef>
                <a:spcPts val="0"/>
              </a:spcBef>
              <a:spcAft>
                <a:spcPts val="0"/>
              </a:spcAft>
              <a:buClr>
                <a:srgbClr val="000000"/>
              </a:buClr>
              <a:buSzPts val="1400"/>
              <a:buChar char="●"/>
            </a:pPr>
            <a:r>
              <a:rPr lang="en" sz="1400">
                <a:solidFill>
                  <a:srgbClr val="000000"/>
                </a:solidFill>
                <a:highlight>
                  <a:srgbClr val="FFFFFF"/>
                </a:highlight>
              </a:rPr>
              <a:t>Session Initiation Protocol (SIP) is a peer-to-peer, multimedia signaling protocol developed in the IETF.</a:t>
            </a:r>
            <a:endParaRPr sz="1400">
              <a:solidFill>
                <a:srgbClr val="000000"/>
              </a:solidFill>
              <a:highlight>
                <a:srgbClr val="FFFFFF"/>
              </a:highlight>
            </a:endParaRPr>
          </a:p>
          <a:p>
            <a:pPr indent="-317500" lvl="0" marL="457200">
              <a:spcBef>
                <a:spcPts val="0"/>
              </a:spcBef>
              <a:spcAft>
                <a:spcPts val="0"/>
              </a:spcAft>
              <a:buClr>
                <a:srgbClr val="000000"/>
              </a:buClr>
              <a:buSzPts val="1400"/>
              <a:buChar char="●"/>
            </a:pPr>
            <a:r>
              <a:rPr lang="en" sz="1400">
                <a:solidFill>
                  <a:srgbClr val="000000"/>
                </a:solidFill>
                <a:highlight>
                  <a:srgbClr val="FFFFFF"/>
                </a:highlight>
              </a:rPr>
              <a:t> SIP is ASCII-based, resembling HTTP, and reuses existing IP protocols (DNS, SDP, etc.) to provide media setup and teardown.</a:t>
            </a:r>
            <a:endParaRPr sz="1400">
              <a:solidFill>
                <a:srgbClr val="000000"/>
              </a:solidFill>
              <a:highlight>
                <a:srgbClr val="FFFFFF"/>
              </a:highlight>
            </a:endParaRPr>
          </a:p>
        </p:txBody>
      </p:sp>
      <p:sp>
        <p:nvSpPr>
          <p:cNvPr id="213" name="Shape 213"/>
          <p:cNvSpPr txBox="1"/>
          <p:nvPr/>
        </p:nvSpPr>
        <p:spPr>
          <a:xfrm>
            <a:off x="2927600" y="296100"/>
            <a:ext cx="2368800" cy="756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3000"/>
              <a:t>SIP</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Shape 218"/>
          <p:cNvPicPr preferRelativeResize="0"/>
          <p:nvPr/>
        </p:nvPicPr>
        <p:blipFill>
          <a:blip r:embed="rId3">
            <a:alphaModFix/>
          </a:blip>
          <a:stretch>
            <a:fillRect/>
          </a:stretch>
        </p:blipFill>
        <p:spPr>
          <a:xfrm>
            <a:off x="1871425" y="787451"/>
            <a:ext cx="5367149" cy="4161826"/>
          </a:xfrm>
          <a:prstGeom prst="rect">
            <a:avLst/>
          </a:prstGeom>
          <a:noFill/>
          <a:ln>
            <a:noFill/>
          </a:ln>
        </p:spPr>
      </p:pic>
      <p:sp>
        <p:nvSpPr>
          <p:cNvPr id="219" name="Shape 219"/>
          <p:cNvSpPr txBox="1"/>
          <p:nvPr/>
        </p:nvSpPr>
        <p:spPr>
          <a:xfrm>
            <a:off x="1812575" y="223625"/>
            <a:ext cx="5955600" cy="482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2400" u="sng"/>
              <a:t>VIRTUAL IP PHONE</a:t>
            </a:r>
            <a:endParaRPr b="1" sz="2400" u="sng"/>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Shape 224"/>
          <p:cNvPicPr preferRelativeResize="0"/>
          <p:nvPr/>
        </p:nvPicPr>
        <p:blipFill>
          <a:blip r:embed="rId3">
            <a:alphaModFix/>
          </a:blip>
          <a:stretch>
            <a:fillRect/>
          </a:stretch>
        </p:blipFill>
        <p:spPr>
          <a:xfrm>
            <a:off x="812125" y="853900"/>
            <a:ext cx="7631750" cy="3827024"/>
          </a:xfrm>
          <a:prstGeom prst="rect">
            <a:avLst/>
          </a:prstGeom>
          <a:noFill/>
          <a:ln>
            <a:noFill/>
          </a:ln>
        </p:spPr>
      </p:pic>
      <p:sp>
        <p:nvSpPr>
          <p:cNvPr id="225" name="Shape 225"/>
          <p:cNvSpPr txBox="1"/>
          <p:nvPr/>
        </p:nvSpPr>
        <p:spPr>
          <a:xfrm>
            <a:off x="1188775" y="164775"/>
            <a:ext cx="6920700" cy="529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2400" u="sng"/>
              <a:t>PACKET TRACER</a:t>
            </a:r>
            <a:endParaRPr b="1" sz="24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idx="1" type="body"/>
          </p:nvPr>
        </p:nvSpPr>
        <p:spPr>
          <a:xfrm>
            <a:off x="311700" y="1184525"/>
            <a:ext cx="8520600" cy="3585000"/>
          </a:xfrm>
          <a:prstGeom prst="rect">
            <a:avLst/>
          </a:prstGeom>
        </p:spPr>
        <p:txBody>
          <a:bodyPr anchorCtr="0" anchor="t" bIns="91425" lIns="91425" spcFirstLastPara="1" rIns="91425" wrap="square" tIns="91425">
            <a:noAutofit/>
          </a:bodyPr>
          <a:lstStyle/>
          <a:p>
            <a:pPr indent="-419100" lvl="0" marL="457200" rtl="0">
              <a:lnSpc>
                <a:spcPct val="100000"/>
              </a:lnSpc>
              <a:spcBef>
                <a:spcPts val="0"/>
              </a:spcBef>
              <a:spcAft>
                <a:spcPts val="0"/>
              </a:spcAft>
              <a:buClr>
                <a:srgbClr val="000000"/>
              </a:buClr>
              <a:buSzPts val="3000"/>
              <a:buChar char="●"/>
            </a:pPr>
            <a:r>
              <a:rPr lang="en" sz="3000">
                <a:solidFill>
                  <a:srgbClr val="000000"/>
                </a:solidFill>
              </a:rPr>
              <a:t>IP TELPHONY (VOICE over IP)</a:t>
            </a:r>
            <a:endParaRPr sz="3000">
              <a:solidFill>
                <a:srgbClr val="000000"/>
              </a:solidFill>
            </a:endParaRPr>
          </a:p>
          <a:p>
            <a:pPr indent="-419100" lvl="0" marL="457200" rtl="0">
              <a:lnSpc>
                <a:spcPct val="100000"/>
              </a:lnSpc>
              <a:spcBef>
                <a:spcPts val="0"/>
              </a:spcBef>
              <a:spcAft>
                <a:spcPts val="0"/>
              </a:spcAft>
              <a:buClr>
                <a:srgbClr val="000000"/>
              </a:buClr>
              <a:buSzPts val="3000"/>
              <a:buChar char="●"/>
            </a:pPr>
            <a:r>
              <a:rPr lang="en" sz="3000">
                <a:solidFill>
                  <a:srgbClr val="000000"/>
                </a:solidFill>
              </a:rPr>
              <a:t>Transmission of voice telephone calls</a:t>
            </a:r>
            <a:endParaRPr sz="3000">
              <a:solidFill>
                <a:srgbClr val="000000"/>
              </a:solidFill>
            </a:endParaRPr>
          </a:p>
          <a:p>
            <a:pPr indent="-342900" lvl="0" marL="342900" rtl="0">
              <a:lnSpc>
                <a:spcPct val="100000"/>
              </a:lnSpc>
              <a:spcBef>
                <a:spcPts val="600"/>
              </a:spcBef>
              <a:spcAft>
                <a:spcPts val="0"/>
              </a:spcAft>
              <a:buNone/>
            </a:pPr>
            <a:r>
              <a:rPr lang="en" sz="3000">
                <a:solidFill>
                  <a:srgbClr val="000000"/>
                </a:solidFill>
              </a:rPr>
              <a:t>	using internet infrastructure.</a:t>
            </a:r>
            <a:endParaRPr sz="3000">
              <a:solidFill>
                <a:srgbClr val="000000"/>
              </a:solidFill>
            </a:endParaRPr>
          </a:p>
          <a:p>
            <a:pPr indent="-419100" lvl="0" marL="457200" rtl="0">
              <a:lnSpc>
                <a:spcPct val="100000"/>
              </a:lnSpc>
              <a:spcBef>
                <a:spcPts val="600"/>
              </a:spcBef>
              <a:spcAft>
                <a:spcPts val="0"/>
              </a:spcAft>
              <a:buClr>
                <a:srgbClr val="000000"/>
              </a:buClr>
              <a:buSzPts val="3000"/>
              <a:buChar char="●"/>
            </a:pPr>
            <a:r>
              <a:rPr lang="en" sz="3000">
                <a:solidFill>
                  <a:srgbClr val="000000"/>
                </a:solidFill>
              </a:rPr>
              <a:t>Three way to communicate:-</a:t>
            </a:r>
            <a:endParaRPr sz="3000">
              <a:solidFill>
                <a:srgbClr val="000000"/>
              </a:solidFill>
            </a:endParaRPr>
          </a:p>
          <a:p>
            <a:pPr indent="-342900" lvl="1" marL="914400" rtl="0">
              <a:lnSpc>
                <a:spcPct val="100000"/>
              </a:lnSpc>
              <a:spcBef>
                <a:spcPts val="0"/>
              </a:spcBef>
              <a:spcAft>
                <a:spcPts val="0"/>
              </a:spcAft>
              <a:buClr>
                <a:srgbClr val="000000"/>
              </a:buClr>
              <a:buSzPts val="1800"/>
              <a:buChar char="○"/>
            </a:pPr>
            <a:r>
              <a:rPr lang="en" sz="1800">
                <a:solidFill>
                  <a:srgbClr val="000000"/>
                </a:solidFill>
              </a:rPr>
              <a:t>ATA</a:t>
            </a:r>
            <a:endParaRPr sz="1800">
              <a:solidFill>
                <a:srgbClr val="000000"/>
              </a:solidFill>
            </a:endParaRPr>
          </a:p>
          <a:p>
            <a:pPr indent="-342900" lvl="1" marL="914400" rtl="0">
              <a:lnSpc>
                <a:spcPct val="100000"/>
              </a:lnSpc>
              <a:spcBef>
                <a:spcPts val="0"/>
              </a:spcBef>
              <a:spcAft>
                <a:spcPts val="0"/>
              </a:spcAft>
              <a:buClr>
                <a:srgbClr val="000000"/>
              </a:buClr>
              <a:buSzPts val="1800"/>
              <a:buChar char="○"/>
            </a:pPr>
            <a:r>
              <a:rPr lang="en" sz="1800">
                <a:solidFill>
                  <a:srgbClr val="000000"/>
                </a:solidFill>
              </a:rPr>
              <a:t>IP telephone</a:t>
            </a:r>
            <a:endParaRPr sz="1800">
              <a:solidFill>
                <a:srgbClr val="000000"/>
              </a:solidFill>
            </a:endParaRPr>
          </a:p>
          <a:p>
            <a:pPr indent="-342900" lvl="1" marL="914400" rtl="0">
              <a:lnSpc>
                <a:spcPct val="100000"/>
              </a:lnSpc>
              <a:spcBef>
                <a:spcPts val="0"/>
              </a:spcBef>
              <a:spcAft>
                <a:spcPts val="0"/>
              </a:spcAft>
              <a:buClr>
                <a:srgbClr val="000000"/>
              </a:buClr>
              <a:buSzPts val="1800"/>
              <a:buChar char="○"/>
            </a:pPr>
            <a:r>
              <a:rPr lang="en" sz="1800">
                <a:solidFill>
                  <a:srgbClr val="000000"/>
                </a:solidFill>
              </a:rPr>
              <a:t>computers</a:t>
            </a:r>
            <a:endParaRPr sz="1800">
              <a:solidFill>
                <a:srgbClr val="000000"/>
              </a:solidFill>
            </a:endParaRPr>
          </a:p>
          <a:p>
            <a:pPr indent="0" lvl="0" marL="0" rtl="0">
              <a:lnSpc>
                <a:spcPct val="100000"/>
              </a:lnSpc>
              <a:spcBef>
                <a:spcPts val="600"/>
              </a:spcBef>
              <a:spcAft>
                <a:spcPts val="0"/>
              </a:spcAft>
              <a:buNone/>
            </a:pPr>
            <a:r>
              <a:t/>
            </a:r>
            <a:endParaRPr sz="3000">
              <a:solidFill>
                <a:srgbClr val="000000"/>
              </a:solidFill>
            </a:endParaRPr>
          </a:p>
          <a:p>
            <a:pPr indent="0" lvl="0" marL="0">
              <a:spcBef>
                <a:spcPts val="0"/>
              </a:spcBef>
              <a:spcAft>
                <a:spcPts val="1600"/>
              </a:spcAft>
              <a:buNone/>
            </a:pPr>
            <a:r>
              <a:t/>
            </a:r>
            <a:endParaRPr/>
          </a:p>
        </p:txBody>
      </p:sp>
      <p:sp>
        <p:nvSpPr>
          <p:cNvPr id="64" name="Shape 64"/>
          <p:cNvSpPr txBox="1"/>
          <p:nvPr/>
        </p:nvSpPr>
        <p:spPr>
          <a:xfrm>
            <a:off x="2068425" y="176050"/>
            <a:ext cx="5221500" cy="58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rgbClr val="006633"/>
              </a:buClr>
              <a:buSzPts val="4200"/>
              <a:buFont typeface="Garamond"/>
              <a:buNone/>
            </a:pPr>
            <a:r>
              <a:rPr lang="en" sz="4200">
                <a:solidFill>
                  <a:srgbClr val="006633"/>
                </a:solidFill>
                <a:latin typeface="Garamond"/>
                <a:ea typeface="Garamond"/>
                <a:cs typeface="Garamond"/>
                <a:sym typeface="Garamond"/>
              </a:rPr>
              <a:t>What is VoIP ?</a:t>
            </a:r>
            <a:endParaRPr sz="4200">
              <a:solidFill>
                <a:srgbClr val="006633"/>
              </a:solidFill>
              <a:latin typeface="Garamond"/>
              <a:ea typeface="Garamond"/>
              <a:cs typeface="Garamond"/>
              <a:sym typeface="Garamond"/>
            </a:endParaRPr>
          </a:p>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1103125" y="552425"/>
            <a:ext cx="21807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ATA</a:t>
            </a:r>
            <a:endParaRPr/>
          </a:p>
        </p:txBody>
      </p:sp>
      <p:pic>
        <p:nvPicPr>
          <p:cNvPr id="70" name="Shape 70"/>
          <p:cNvPicPr preferRelativeResize="0"/>
          <p:nvPr/>
        </p:nvPicPr>
        <p:blipFill>
          <a:blip r:embed="rId3">
            <a:alphaModFix/>
          </a:blip>
          <a:stretch>
            <a:fillRect/>
          </a:stretch>
        </p:blipFill>
        <p:spPr>
          <a:xfrm>
            <a:off x="2757675" y="1973300"/>
            <a:ext cx="2857500" cy="2857500"/>
          </a:xfrm>
          <a:prstGeom prst="rect">
            <a:avLst/>
          </a:prstGeom>
          <a:noFill/>
          <a:ln>
            <a:noFill/>
          </a:ln>
        </p:spPr>
      </p:pic>
      <p:sp>
        <p:nvSpPr>
          <p:cNvPr id="71" name="Shape 71"/>
          <p:cNvSpPr txBox="1"/>
          <p:nvPr/>
        </p:nvSpPr>
        <p:spPr>
          <a:xfrm>
            <a:off x="576750" y="1125125"/>
            <a:ext cx="8567400" cy="9534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n"/>
              <a:t>To connect analog telephone or similar devices to digital communication devices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480325"/>
            <a:ext cx="8520600" cy="572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 sz="3600" u="none" cap="none" strike="noStrike">
                <a:solidFill>
                  <a:schemeClr val="dk2"/>
                </a:solidFill>
                <a:latin typeface="Arial"/>
                <a:ea typeface="Arial"/>
                <a:cs typeface="Arial"/>
                <a:sym typeface="Arial"/>
              </a:rPr>
              <a:t>IP Telephony</a:t>
            </a:r>
            <a:endParaRPr/>
          </a:p>
        </p:txBody>
      </p:sp>
      <p:sp>
        <p:nvSpPr>
          <p:cNvPr id="77" name="Shape 77"/>
          <p:cNvSpPr txBox="1"/>
          <p:nvPr>
            <p:ph idx="1" type="body"/>
          </p:nvPr>
        </p:nvSpPr>
        <p:spPr>
          <a:xfrm>
            <a:off x="264600" y="1117175"/>
            <a:ext cx="8520600" cy="3416400"/>
          </a:xfrm>
          <a:prstGeom prst="rect">
            <a:avLst/>
          </a:prstGeom>
          <a:noFill/>
          <a:ln>
            <a:noFill/>
          </a:ln>
        </p:spPr>
        <p:txBody>
          <a:bodyPr anchorCtr="0" anchor="t" bIns="45700" lIns="91425" spcFirstLastPara="1" rIns="91425" wrap="square" tIns="45700">
            <a:noAutofit/>
          </a:bodyPr>
          <a:lstStyle/>
          <a:p>
            <a:pPr indent="0" lvl="0" marL="0" rtl="0">
              <a:lnSpc>
                <a:spcPct val="90000"/>
              </a:lnSpc>
              <a:spcBef>
                <a:spcPts val="0"/>
              </a:spcBef>
              <a:spcAft>
                <a:spcPts val="0"/>
              </a:spcAft>
              <a:buNone/>
            </a:pPr>
            <a:r>
              <a:rPr b="1" lang="en" sz="2400"/>
              <a:t>Needs :-</a:t>
            </a:r>
            <a:r>
              <a:rPr lang="en" sz="2400"/>
              <a:t> uses internet,  IP routers</a:t>
            </a:r>
            <a:endParaRPr b="1"/>
          </a:p>
          <a:p>
            <a:pPr indent="-317500" lvl="0" marL="457200" marR="0" rtl="0" algn="l">
              <a:lnSpc>
                <a:spcPct val="90000"/>
              </a:lnSpc>
              <a:spcBef>
                <a:spcPts val="160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Not only voice but also video</a:t>
            </a:r>
            <a:r>
              <a:rPr b="0" i="0" lang="en" sz="1400" u="none" cap="none" strike="noStrike">
                <a:solidFill>
                  <a:schemeClr val="dk1"/>
                </a:solidFill>
                <a:latin typeface="Arial"/>
                <a:ea typeface="Arial"/>
                <a:cs typeface="Arial"/>
                <a:sym typeface="Arial"/>
              </a:rPr>
              <a:t> is transmitted using similar concepts.</a:t>
            </a:r>
            <a:endParaRPr sz="1400"/>
          </a:p>
          <a:p>
            <a:pPr indent="-317500" lvl="0" marL="457200" marR="0" rtl="0" algn="l">
              <a:lnSpc>
                <a:spcPct val="9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Spreads at a fast pace</a:t>
            </a:r>
            <a:r>
              <a:rPr b="0" i="0" lang="en" sz="1400" u="none" cap="none" strike="noStrike">
                <a:solidFill>
                  <a:schemeClr val="dk1"/>
                </a:solidFill>
                <a:latin typeface="Arial"/>
                <a:ea typeface="Arial"/>
                <a:cs typeface="Arial"/>
                <a:sym typeface="Arial"/>
              </a:rPr>
              <a:t>.</a:t>
            </a:r>
            <a:endParaRPr sz="1400"/>
          </a:p>
          <a:p>
            <a:pPr indent="0" lvl="0" marL="0" marR="0" rtl="0" algn="l">
              <a:lnSpc>
                <a:spcPct val="90000"/>
              </a:lnSpc>
              <a:spcBef>
                <a:spcPts val="640"/>
              </a:spcBef>
              <a:spcAft>
                <a:spcPts val="0"/>
              </a:spcAft>
              <a:buNone/>
            </a:pPr>
            <a:r>
              <a:t/>
            </a:r>
            <a:endParaRPr sz="1400"/>
          </a:p>
        </p:txBody>
      </p:sp>
      <p:pic>
        <p:nvPicPr>
          <p:cNvPr id="78" name="Shape 78"/>
          <p:cNvPicPr preferRelativeResize="0"/>
          <p:nvPr/>
        </p:nvPicPr>
        <p:blipFill>
          <a:blip r:embed="rId3">
            <a:alphaModFix/>
          </a:blip>
          <a:stretch>
            <a:fillRect/>
          </a:stretch>
        </p:blipFill>
        <p:spPr>
          <a:xfrm>
            <a:off x="4531475" y="1949675"/>
            <a:ext cx="3625175" cy="2779425"/>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2" name="Shape 82"/>
        <p:cNvGrpSpPr/>
        <p:nvPr/>
      </p:nvGrpSpPr>
      <p:grpSpPr>
        <a:xfrm>
          <a:off x="0" y="0"/>
          <a:ext cx="0" cy="0"/>
          <a:chOff x="0" y="0"/>
          <a:chExt cx="0" cy="0"/>
        </a:xfrm>
      </p:grpSpPr>
      <p:grpSp>
        <p:nvGrpSpPr>
          <p:cNvPr id="83" name="Shape 83"/>
          <p:cNvGrpSpPr/>
          <p:nvPr/>
        </p:nvGrpSpPr>
        <p:grpSpPr>
          <a:xfrm>
            <a:off x="457200" y="1371469"/>
            <a:ext cx="2286000" cy="1771528"/>
            <a:chOff x="685800" y="2286000"/>
            <a:chExt cx="1905000" cy="2133600"/>
          </a:xfrm>
        </p:grpSpPr>
        <p:sp>
          <p:nvSpPr>
            <p:cNvPr id="84" name="Shape 84"/>
            <p:cNvSpPr/>
            <p:nvPr/>
          </p:nvSpPr>
          <p:spPr>
            <a:xfrm>
              <a:off x="838200" y="3276600"/>
              <a:ext cx="1600200" cy="11430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 name="Shape 85"/>
            <p:cNvSpPr/>
            <p:nvPr/>
          </p:nvSpPr>
          <p:spPr>
            <a:xfrm>
              <a:off x="685800" y="2286000"/>
              <a:ext cx="1905000" cy="990600"/>
            </a:xfrm>
            <a:prstGeom prst="flowChartExtra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86" name="Shape 86"/>
          <p:cNvSpPr/>
          <p:nvPr/>
        </p:nvSpPr>
        <p:spPr>
          <a:xfrm>
            <a:off x="6507162" y="2137171"/>
            <a:ext cx="1920900" cy="9489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 name="Shape 87"/>
          <p:cNvSpPr/>
          <p:nvPr/>
        </p:nvSpPr>
        <p:spPr>
          <a:xfrm>
            <a:off x="6324600" y="1314450"/>
            <a:ext cx="2286000" cy="822722"/>
          </a:xfrm>
          <a:prstGeom prst="flowChartExtra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Shape 88"/>
          <p:cNvSpPr/>
          <p:nvPr/>
        </p:nvSpPr>
        <p:spPr>
          <a:xfrm>
            <a:off x="2971800" y="2343150"/>
            <a:ext cx="304800" cy="571500"/>
          </a:xfrm>
          <a:prstGeom prst="rect">
            <a:avLst/>
          </a:prstGeom>
          <a:solidFill>
            <a:schemeClr val="lt1"/>
          </a:solidFill>
          <a:ln cap="flat" cmpd="sng" w="571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Shape 89"/>
          <p:cNvSpPr/>
          <p:nvPr/>
        </p:nvSpPr>
        <p:spPr>
          <a:xfrm>
            <a:off x="5715000" y="2286000"/>
            <a:ext cx="304800" cy="571500"/>
          </a:xfrm>
          <a:prstGeom prst="rect">
            <a:avLst/>
          </a:prstGeom>
          <a:solidFill>
            <a:schemeClr val="lt1"/>
          </a:solidFill>
          <a:ln cap="flat" cmpd="sng" w="571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0" name="Shape 90"/>
          <p:cNvCxnSpPr/>
          <p:nvPr/>
        </p:nvCxnSpPr>
        <p:spPr>
          <a:xfrm>
            <a:off x="1143000" y="2571750"/>
            <a:ext cx="609600" cy="0"/>
          </a:xfrm>
          <a:prstGeom prst="straightConnector1">
            <a:avLst/>
          </a:prstGeom>
          <a:noFill/>
          <a:ln cap="flat" cmpd="sng" w="19050">
            <a:solidFill>
              <a:schemeClr val="dk1"/>
            </a:solidFill>
            <a:prstDash val="solid"/>
            <a:miter lim="800000"/>
            <a:headEnd len="med" w="med" type="none"/>
            <a:tailEnd len="med" w="med" type="none"/>
          </a:ln>
        </p:spPr>
      </p:cxnSp>
      <p:cxnSp>
        <p:nvCxnSpPr>
          <p:cNvPr id="91" name="Shape 91"/>
          <p:cNvCxnSpPr/>
          <p:nvPr/>
        </p:nvCxnSpPr>
        <p:spPr>
          <a:xfrm>
            <a:off x="2209800" y="2571750"/>
            <a:ext cx="1600200" cy="0"/>
          </a:xfrm>
          <a:prstGeom prst="straightConnector1">
            <a:avLst/>
          </a:prstGeom>
          <a:noFill/>
          <a:ln cap="flat" cmpd="sng" w="38100">
            <a:solidFill>
              <a:srgbClr val="F83406"/>
            </a:solidFill>
            <a:prstDash val="solid"/>
            <a:miter lim="800000"/>
            <a:headEnd len="med" w="med" type="none"/>
            <a:tailEnd len="med" w="med" type="none"/>
          </a:ln>
        </p:spPr>
      </p:cxnSp>
      <p:cxnSp>
        <p:nvCxnSpPr>
          <p:cNvPr id="92" name="Shape 92"/>
          <p:cNvCxnSpPr/>
          <p:nvPr/>
        </p:nvCxnSpPr>
        <p:spPr>
          <a:xfrm>
            <a:off x="5257800" y="2571750"/>
            <a:ext cx="1524000" cy="0"/>
          </a:xfrm>
          <a:prstGeom prst="straightConnector1">
            <a:avLst/>
          </a:prstGeom>
          <a:noFill/>
          <a:ln cap="flat" cmpd="sng" w="38100">
            <a:solidFill>
              <a:srgbClr val="F83406"/>
            </a:solidFill>
            <a:prstDash val="solid"/>
            <a:miter lim="800000"/>
            <a:headEnd len="med" w="med" type="none"/>
            <a:tailEnd len="med" w="med" type="none"/>
          </a:ln>
        </p:spPr>
      </p:cxnSp>
      <p:cxnSp>
        <p:nvCxnSpPr>
          <p:cNvPr id="93" name="Shape 93"/>
          <p:cNvCxnSpPr/>
          <p:nvPr/>
        </p:nvCxnSpPr>
        <p:spPr>
          <a:xfrm>
            <a:off x="7239000" y="2571750"/>
            <a:ext cx="533400" cy="0"/>
          </a:xfrm>
          <a:prstGeom prst="straightConnector1">
            <a:avLst/>
          </a:prstGeom>
          <a:noFill/>
          <a:ln cap="flat" cmpd="sng" w="19050">
            <a:solidFill>
              <a:schemeClr val="dk1"/>
            </a:solidFill>
            <a:prstDash val="solid"/>
            <a:miter lim="800000"/>
            <a:headEnd len="med" w="med" type="none"/>
            <a:tailEnd len="med" w="med" type="none"/>
          </a:ln>
        </p:spPr>
      </p:cxnSp>
      <p:sp>
        <p:nvSpPr>
          <p:cNvPr id="94" name="Shape 94"/>
          <p:cNvSpPr txBox="1"/>
          <p:nvPr/>
        </p:nvSpPr>
        <p:spPr>
          <a:xfrm>
            <a:off x="3657600" y="1657350"/>
            <a:ext cx="2057400" cy="27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 sz="1800" u="none">
                <a:solidFill>
                  <a:schemeClr val="dk1"/>
                </a:solidFill>
                <a:latin typeface="Times New Roman"/>
                <a:ea typeface="Times New Roman"/>
                <a:cs typeface="Times New Roman"/>
                <a:sym typeface="Times New Roman"/>
              </a:rPr>
              <a:t>Broadband Network</a:t>
            </a:r>
            <a:endParaRPr/>
          </a:p>
        </p:txBody>
      </p:sp>
      <p:cxnSp>
        <p:nvCxnSpPr>
          <p:cNvPr id="95" name="Shape 95"/>
          <p:cNvCxnSpPr/>
          <p:nvPr/>
        </p:nvCxnSpPr>
        <p:spPr>
          <a:xfrm flipH="1">
            <a:off x="4876800" y="1885950"/>
            <a:ext cx="304800" cy="228600"/>
          </a:xfrm>
          <a:prstGeom prst="straightConnector1">
            <a:avLst/>
          </a:prstGeom>
          <a:noFill/>
          <a:ln cap="flat" cmpd="sng" w="9525">
            <a:solidFill>
              <a:schemeClr val="dk1"/>
            </a:solidFill>
            <a:prstDash val="solid"/>
            <a:miter lim="800000"/>
            <a:headEnd len="med" w="med" type="none"/>
            <a:tailEnd len="med" w="med" type="triangle"/>
          </a:ln>
        </p:spPr>
      </p:cxnSp>
      <p:pic>
        <p:nvPicPr>
          <p:cNvPr id="96" name="Shape 96"/>
          <p:cNvPicPr preferRelativeResize="0"/>
          <p:nvPr/>
        </p:nvPicPr>
        <p:blipFill rotWithShape="1">
          <a:blip r:embed="rId3">
            <a:alphaModFix/>
          </a:blip>
          <a:srcRect b="0" l="0" r="0" t="0"/>
          <a:stretch/>
        </p:blipFill>
        <p:spPr>
          <a:xfrm>
            <a:off x="1295400" y="2303859"/>
            <a:ext cx="857251" cy="583407"/>
          </a:xfrm>
          <a:prstGeom prst="rect">
            <a:avLst/>
          </a:prstGeom>
          <a:noFill/>
          <a:ln>
            <a:noFill/>
          </a:ln>
        </p:spPr>
      </p:pic>
      <p:pic>
        <p:nvPicPr>
          <p:cNvPr id="97" name="Shape 97"/>
          <p:cNvPicPr preferRelativeResize="0"/>
          <p:nvPr/>
        </p:nvPicPr>
        <p:blipFill rotWithShape="1">
          <a:blip r:embed="rId3">
            <a:alphaModFix/>
          </a:blip>
          <a:srcRect b="0" l="0" r="0" t="0"/>
          <a:stretch/>
        </p:blipFill>
        <p:spPr>
          <a:xfrm>
            <a:off x="6400800" y="2343150"/>
            <a:ext cx="857251" cy="583407"/>
          </a:xfrm>
          <a:prstGeom prst="rect">
            <a:avLst/>
          </a:prstGeom>
          <a:noFill/>
          <a:ln>
            <a:noFill/>
          </a:ln>
        </p:spPr>
      </p:pic>
      <p:pic>
        <p:nvPicPr>
          <p:cNvPr id="98" name="Shape 98"/>
          <p:cNvPicPr preferRelativeResize="0"/>
          <p:nvPr/>
        </p:nvPicPr>
        <p:blipFill rotWithShape="1">
          <a:blip r:embed="rId4">
            <a:alphaModFix/>
          </a:blip>
          <a:srcRect b="0" l="0" r="0" t="0"/>
          <a:stretch/>
        </p:blipFill>
        <p:spPr>
          <a:xfrm>
            <a:off x="533400" y="2400300"/>
            <a:ext cx="571499" cy="453628"/>
          </a:xfrm>
          <a:prstGeom prst="rect">
            <a:avLst/>
          </a:prstGeom>
          <a:noFill/>
          <a:ln>
            <a:noFill/>
          </a:ln>
        </p:spPr>
      </p:pic>
      <p:pic>
        <p:nvPicPr>
          <p:cNvPr id="99" name="Shape 99"/>
          <p:cNvPicPr preferRelativeResize="0"/>
          <p:nvPr/>
        </p:nvPicPr>
        <p:blipFill rotWithShape="1">
          <a:blip r:embed="rId4">
            <a:alphaModFix/>
          </a:blip>
          <a:srcRect b="0" l="0" r="0" t="0"/>
          <a:stretch/>
        </p:blipFill>
        <p:spPr>
          <a:xfrm>
            <a:off x="7543800" y="2400300"/>
            <a:ext cx="571499" cy="453628"/>
          </a:xfrm>
          <a:prstGeom prst="rect">
            <a:avLst/>
          </a:prstGeom>
          <a:noFill/>
          <a:ln>
            <a:noFill/>
          </a:ln>
        </p:spPr>
      </p:pic>
      <p:grpSp>
        <p:nvGrpSpPr>
          <p:cNvPr id="100" name="Shape 100"/>
          <p:cNvGrpSpPr/>
          <p:nvPr/>
        </p:nvGrpSpPr>
        <p:grpSpPr>
          <a:xfrm>
            <a:off x="2286000" y="3429000"/>
            <a:ext cx="2514600" cy="697725"/>
            <a:chOff x="685800" y="4953000"/>
            <a:chExt cx="2514600" cy="930300"/>
          </a:xfrm>
        </p:grpSpPr>
        <p:sp>
          <p:nvSpPr>
            <p:cNvPr id="101" name="Shape 101"/>
            <p:cNvSpPr txBox="1"/>
            <p:nvPr/>
          </p:nvSpPr>
          <p:spPr>
            <a:xfrm>
              <a:off x="685800" y="4953000"/>
              <a:ext cx="1752600" cy="39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Call Direction</a:t>
              </a:r>
              <a:endParaRPr/>
            </a:p>
          </p:txBody>
        </p:sp>
        <p:cxnSp>
          <p:nvCxnSpPr>
            <p:cNvPr id="102" name="Shape 102"/>
            <p:cNvCxnSpPr/>
            <p:nvPr/>
          </p:nvCxnSpPr>
          <p:spPr>
            <a:xfrm>
              <a:off x="762000" y="5334000"/>
              <a:ext cx="16002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03" name="Shape 103"/>
            <p:cNvCxnSpPr/>
            <p:nvPr/>
          </p:nvCxnSpPr>
          <p:spPr>
            <a:xfrm>
              <a:off x="1066800" y="5715000"/>
              <a:ext cx="685800" cy="0"/>
            </a:xfrm>
            <a:prstGeom prst="straightConnector1">
              <a:avLst/>
            </a:prstGeom>
            <a:noFill/>
            <a:ln cap="flat" cmpd="sng" w="38100">
              <a:solidFill>
                <a:srgbClr val="F83406"/>
              </a:solidFill>
              <a:prstDash val="solid"/>
              <a:miter lim="800000"/>
              <a:headEnd len="med" w="med" type="none"/>
              <a:tailEnd len="med" w="med" type="none"/>
            </a:ln>
          </p:spPr>
        </p:cxnSp>
        <p:sp>
          <p:nvSpPr>
            <p:cNvPr id="104" name="Shape 104"/>
            <p:cNvSpPr txBox="1"/>
            <p:nvPr/>
          </p:nvSpPr>
          <p:spPr>
            <a:xfrm>
              <a:off x="1828800" y="5486400"/>
              <a:ext cx="1371600" cy="39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IP Protocol</a:t>
              </a:r>
              <a:endParaRPr/>
            </a:p>
          </p:txBody>
        </p:sp>
      </p:grpSp>
      <p:sp>
        <p:nvSpPr>
          <p:cNvPr id="105" name="Shape 105"/>
          <p:cNvSpPr txBox="1"/>
          <p:nvPr/>
        </p:nvSpPr>
        <p:spPr>
          <a:xfrm>
            <a:off x="990600" y="2800350"/>
            <a:ext cx="762000" cy="2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 sz="1600" u="none">
                <a:solidFill>
                  <a:schemeClr val="dk1"/>
                </a:solidFill>
                <a:latin typeface="Times New Roman"/>
                <a:ea typeface="Times New Roman"/>
                <a:cs typeface="Times New Roman"/>
                <a:sym typeface="Times New Roman"/>
              </a:rPr>
              <a:t>VoIP</a:t>
            </a:r>
            <a:endParaRPr/>
          </a:p>
        </p:txBody>
      </p:sp>
      <p:sp>
        <p:nvSpPr>
          <p:cNvPr id="106" name="Shape 106"/>
          <p:cNvSpPr txBox="1"/>
          <p:nvPr/>
        </p:nvSpPr>
        <p:spPr>
          <a:xfrm>
            <a:off x="7467600" y="2800350"/>
            <a:ext cx="762000" cy="2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 sz="1600" u="none">
                <a:solidFill>
                  <a:schemeClr val="dk1"/>
                </a:solidFill>
                <a:latin typeface="Times New Roman"/>
                <a:ea typeface="Times New Roman"/>
                <a:cs typeface="Times New Roman"/>
                <a:sym typeface="Times New Roman"/>
              </a:rPr>
              <a:t>VoIP</a:t>
            </a:r>
            <a:endParaRPr/>
          </a:p>
        </p:txBody>
      </p:sp>
      <p:sp>
        <p:nvSpPr>
          <p:cNvPr id="107" name="Shape 107"/>
          <p:cNvSpPr/>
          <p:nvPr/>
        </p:nvSpPr>
        <p:spPr>
          <a:xfrm>
            <a:off x="3810000" y="2114550"/>
            <a:ext cx="1676400" cy="9717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Shape 108"/>
          <p:cNvSpPr txBox="1"/>
          <p:nvPr/>
        </p:nvSpPr>
        <p:spPr>
          <a:xfrm>
            <a:off x="1219200" y="742950"/>
            <a:ext cx="3962400" cy="48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0000"/>
              </a:buClr>
              <a:buSzPts val="3600"/>
              <a:buFont typeface="Arial"/>
              <a:buNone/>
            </a:pPr>
            <a:r>
              <a:rPr b="1" i="0" lang="en" sz="3600" u="none">
                <a:solidFill>
                  <a:srgbClr val="990000"/>
                </a:solidFill>
                <a:latin typeface="Arial"/>
                <a:ea typeface="Arial"/>
                <a:cs typeface="Arial"/>
                <a:sym typeface="Arial"/>
              </a:rPr>
              <a:t>VoIP to VoIP</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2" name="Shape 112"/>
        <p:cNvGrpSpPr/>
        <p:nvPr/>
      </p:nvGrpSpPr>
      <p:grpSpPr>
        <a:xfrm>
          <a:off x="0" y="0"/>
          <a:ext cx="0" cy="0"/>
          <a:chOff x="0" y="0"/>
          <a:chExt cx="0" cy="0"/>
        </a:xfrm>
      </p:grpSpPr>
      <p:sp>
        <p:nvSpPr>
          <p:cNvPr id="113" name="Shape 113"/>
          <p:cNvSpPr/>
          <p:nvPr/>
        </p:nvSpPr>
        <p:spPr>
          <a:xfrm>
            <a:off x="6172200" y="2457450"/>
            <a:ext cx="304800" cy="571500"/>
          </a:xfrm>
          <a:prstGeom prst="rect">
            <a:avLst/>
          </a:prstGeom>
          <a:solidFill>
            <a:schemeClr val="lt1"/>
          </a:solidFill>
          <a:ln cap="flat" cmpd="sng" w="571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Shape 114"/>
          <p:cNvSpPr/>
          <p:nvPr/>
        </p:nvSpPr>
        <p:spPr>
          <a:xfrm>
            <a:off x="2743200" y="2457450"/>
            <a:ext cx="304800" cy="571500"/>
          </a:xfrm>
          <a:prstGeom prst="rect">
            <a:avLst/>
          </a:prstGeom>
          <a:solidFill>
            <a:schemeClr val="lt1"/>
          </a:solidFill>
          <a:ln cap="flat" cmpd="sng" w="571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Shape 115"/>
          <p:cNvSpPr/>
          <p:nvPr/>
        </p:nvSpPr>
        <p:spPr>
          <a:xfrm>
            <a:off x="5029200" y="2457450"/>
            <a:ext cx="304800" cy="571500"/>
          </a:xfrm>
          <a:prstGeom prst="rect">
            <a:avLst/>
          </a:prstGeom>
          <a:solidFill>
            <a:schemeClr val="lt1"/>
          </a:solidFill>
          <a:ln cap="flat" cmpd="sng" w="571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16" name="Shape 116"/>
          <p:cNvGrpSpPr/>
          <p:nvPr/>
        </p:nvGrpSpPr>
        <p:grpSpPr>
          <a:xfrm>
            <a:off x="304800" y="1485769"/>
            <a:ext cx="2286000" cy="1771528"/>
            <a:chOff x="685800" y="2286000"/>
            <a:chExt cx="1905000" cy="2133600"/>
          </a:xfrm>
        </p:grpSpPr>
        <p:sp>
          <p:nvSpPr>
            <p:cNvPr id="117" name="Shape 117"/>
            <p:cNvSpPr/>
            <p:nvPr/>
          </p:nvSpPr>
          <p:spPr>
            <a:xfrm>
              <a:off x="838200" y="3276600"/>
              <a:ext cx="1600200" cy="11430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 name="Shape 118"/>
            <p:cNvSpPr/>
            <p:nvPr/>
          </p:nvSpPr>
          <p:spPr>
            <a:xfrm>
              <a:off x="685800" y="2286000"/>
              <a:ext cx="1905000" cy="990600"/>
            </a:xfrm>
            <a:prstGeom prst="flowChartExtra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119" name="Shape 119"/>
          <p:cNvCxnSpPr/>
          <p:nvPr/>
        </p:nvCxnSpPr>
        <p:spPr>
          <a:xfrm>
            <a:off x="1066800" y="2743200"/>
            <a:ext cx="609600" cy="0"/>
          </a:xfrm>
          <a:prstGeom prst="straightConnector1">
            <a:avLst/>
          </a:prstGeom>
          <a:noFill/>
          <a:ln cap="flat" cmpd="sng" w="19050">
            <a:solidFill>
              <a:schemeClr val="dk1"/>
            </a:solidFill>
            <a:prstDash val="solid"/>
            <a:miter lim="800000"/>
            <a:headEnd len="med" w="med" type="none"/>
            <a:tailEnd len="med" w="med" type="none"/>
          </a:ln>
        </p:spPr>
      </p:cxnSp>
      <p:cxnSp>
        <p:nvCxnSpPr>
          <p:cNvPr id="120" name="Shape 120"/>
          <p:cNvCxnSpPr/>
          <p:nvPr/>
        </p:nvCxnSpPr>
        <p:spPr>
          <a:xfrm>
            <a:off x="2133600" y="2743200"/>
            <a:ext cx="1600200" cy="0"/>
          </a:xfrm>
          <a:prstGeom prst="straightConnector1">
            <a:avLst/>
          </a:prstGeom>
          <a:noFill/>
          <a:ln cap="flat" cmpd="sng" w="38100">
            <a:solidFill>
              <a:srgbClr val="F83406"/>
            </a:solidFill>
            <a:prstDash val="solid"/>
            <a:miter lim="800000"/>
            <a:headEnd len="med" w="med" type="none"/>
            <a:tailEnd len="med" w="med" type="none"/>
          </a:ln>
        </p:spPr>
      </p:cxnSp>
      <p:cxnSp>
        <p:nvCxnSpPr>
          <p:cNvPr id="121" name="Shape 121"/>
          <p:cNvCxnSpPr/>
          <p:nvPr/>
        </p:nvCxnSpPr>
        <p:spPr>
          <a:xfrm>
            <a:off x="4572000" y="2743200"/>
            <a:ext cx="609600" cy="0"/>
          </a:xfrm>
          <a:prstGeom prst="straightConnector1">
            <a:avLst/>
          </a:prstGeom>
          <a:noFill/>
          <a:ln cap="flat" cmpd="sng" w="38100">
            <a:solidFill>
              <a:srgbClr val="F83406"/>
            </a:solidFill>
            <a:prstDash val="solid"/>
            <a:miter lim="800000"/>
            <a:headEnd len="med" w="med" type="none"/>
            <a:tailEnd len="med" w="med" type="none"/>
          </a:ln>
        </p:spPr>
      </p:cxnSp>
      <p:sp>
        <p:nvSpPr>
          <p:cNvPr id="122" name="Shape 122"/>
          <p:cNvSpPr txBox="1"/>
          <p:nvPr/>
        </p:nvSpPr>
        <p:spPr>
          <a:xfrm>
            <a:off x="3429000" y="1885950"/>
            <a:ext cx="2057400" cy="27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 sz="1800" u="none">
                <a:solidFill>
                  <a:schemeClr val="dk1"/>
                </a:solidFill>
                <a:latin typeface="Times New Roman"/>
                <a:ea typeface="Times New Roman"/>
                <a:cs typeface="Times New Roman"/>
                <a:sym typeface="Times New Roman"/>
              </a:rPr>
              <a:t>Internet/Broadband</a:t>
            </a:r>
            <a:endParaRPr/>
          </a:p>
        </p:txBody>
      </p:sp>
      <p:cxnSp>
        <p:nvCxnSpPr>
          <p:cNvPr id="123" name="Shape 123"/>
          <p:cNvCxnSpPr/>
          <p:nvPr/>
        </p:nvCxnSpPr>
        <p:spPr>
          <a:xfrm flipH="1">
            <a:off x="3886200" y="2114550"/>
            <a:ext cx="3048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124" name="Shape 124"/>
          <p:cNvCxnSpPr/>
          <p:nvPr/>
        </p:nvCxnSpPr>
        <p:spPr>
          <a:xfrm>
            <a:off x="5181600" y="2628900"/>
            <a:ext cx="0" cy="228600"/>
          </a:xfrm>
          <a:prstGeom prst="straightConnector1">
            <a:avLst/>
          </a:prstGeom>
          <a:noFill/>
          <a:ln cap="flat" cmpd="sng" w="9525">
            <a:solidFill>
              <a:schemeClr val="dk1"/>
            </a:solidFill>
            <a:prstDash val="solid"/>
            <a:miter lim="800000"/>
            <a:headEnd len="med" w="med" type="none"/>
            <a:tailEnd len="med" w="med" type="none"/>
          </a:ln>
        </p:spPr>
      </p:cxnSp>
      <p:sp>
        <p:nvSpPr>
          <p:cNvPr id="125" name="Shape 125"/>
          <p:cNvSpPr txBox="1"/>
          <p:nvPr/>
        </p:nvSpPr>
        <p:spPr>
          <a:xfrm>
            <a:off x="5410200" y="2286000"/>
            <a:ext cx="762000" cy="2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 sz="1600" u="none">
                <a:solidFill>
                  <a:schemeClr val="dk1"/>
                </a:solidFill>
                <a:latin typeface="Times New Roman"/>
                <a:ea typeface="Times New Roman"/>
                <a:cs typeface="Times New Roman"/>
                <a:sym typeface="Times New Roman"/>
              </a:rPr>
              <a:t>PSTN</a:t>
            </a:r>
            <a:endParaRPr/>
          </a:p>
        </p:txBody>
      </p:sp>
      <p:cxnSp>
        <p:nvCxnSpPr>
          <p:cNvPr id="126" name="Shape 126"/>
          <p:cNvCxnSpPr/>
          <p:nvPr/>
        </p:nvCxnSpPr>
        <p:spPr>
          <a:xfrm flipH="1">
            <a:off x="5638800" y="2514600"/>
            <a:ext cx="1524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127" name="Shape 127"/>
          <p:cNvCxnSpPr/>
          <p:nvPr/>
        </p:nvCxnSpPr>
        <p:spPr>
          <a:xfrm>
            <a:off x="6324600" y="2628900"/>
            <a:ext cx="0" cy="228600"/>
          </a:xfrm>
          <a:prstGeom prst="straightConnector1">
            <a:avLst/>
          </a:prstGeom>
          <a:noFill/>
          <a:ln cap="flat" cmpd="sng" w="9525">
            <a:solidFill>
              <a:schemeClr val="dk1"/>
            </a:solidFill>
            <a:prstDash val="solid"/>
            <a:miter lim="800000"/>
            <a:headEnd len="med" w="med" type="none"/>
            <a:tailEnd len="med" w="med" type="none"/>
          </a:ln>
        </p:spPr>
      </p:cxnSp>
      <p:sp>
        <p:nvSpPr>
          <p:cNvPr id="128" name="Shape 128"/>
          <p:cNvSpPr txBox="1"/>
          <p:nvPr/>
        </p:nvSpPr>
        <p:spPr>
          <a:xfrm>
            <a:off x="4038600" y="3028950"/>
            <a:ext cx="2133600" cy="52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Server/Gateway India</a:t>
            </a:r>
            <a:endParaRPr/>
          </a:p>
        </p:txBody>
      </p:sp>
      <p:pic>
        <p:nvPicPr>
          <p:cNvPr id="129" name="Shape 129"/>
          <p:cNvPicPr preferRelativeResize="0"/>
          <p:nvPr/>
        </p:nvPicPr>
        <p:blipFill rotWithShape="1">
          <a:blip r:embed="rId3">
            <a:alphaModFix/>
          </a:blip>
          <a:srcRect b="0" l="0" r="0" t="0"/>
          <a:stretch/>
        </p:blipFill>
        <p:spPr>
          <a:xfrm>
            <a:off x="1219200" y="2475309"/>
            <a:ext cx="857251" cy="583407"/>
          </a:xfrm>
          <a:prstGeom prst="rect">
            <a:avLst/>
          </a:prstGeom>
          <a:noFill/>
          <a:ln>
            <a:noFill/>
          </a:ln>
        </p:spPr>
      </p:pic>
      <p:pic>
        <p:nvPicPr>
          <p:cNvPr id="130" name="Shape 130"/>
          <p:cNvPicPr preferRelativeResize="0"/>
          <p:nvPr/>
        </p:nvPicPr>
        <p:blipFill rotWithShape="1">
          <a:blip r:embed="rId4">
            <a:alphaModFix/>
          </a:blip>
          <a:srcRect b="0" l="0" r="0" t="0"/>
          <a:stretch/>
        </p:blipFill>
        <p:spPr>
          <a:xfrm>
            <a:off x="457200" y="2571750"/>
            <a:ext cx="571499" cy="453628"/>
          </a:xfrm>
          <a:prstGeom prst="rect">
            <a:avLst/>
          </a:prstGeom>
          <a:noFill/>
          <a:ln>
            <a:noFill/>
          </a:ln>
        </p:spPr>
      </p:pic>
      <p:grpSp>
        <p:nvGrpSpPr>
          <p:cNvPr id="131" name="Shape 131"/>
          <p:cNvGrpSpPr/>
          <p:nvPr/>
        </p:nvGrpSpPr>
        <p:grpSpPr>
          <a:xfrm>
            <a:off x="6553200" y="1542919"/>
            <a:ext cx="2286000" cy="1771528"/>
            <a:chOff x="685800" y="2286000"/>
            <a:chExt cx="1905000" cy="2133600"/>
          </a:xfrm>
        </p:grpSpPr>
        <p:sp>
          <p:nvSpPr>
            <p:cNvPr id="132" name="Shape 132"/>
            <p:cNvSpPr/>
            <p:nvPr/>
          </p:nvSpPr>
          <p:spPr>
            <a:xfrm>
              <a:off x="838200" y="3276600"/>
              <a:ext cx="1600200" cy="11430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 name="Shape 133"/>
            <p:cNvSpPr/>
            <p:nvPr/>
          </p:nvSpPr>
          <p:spPr>
            <a:xfrm>
              <a:off x="685800" y="2286000"/>
              <a:ext cx="1905000" cy="990600"/>
            </a:xfrm>
            <a:prstGeom prst="flowChartExtra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134" name="Shape 134"/>
          <p:cNvCxnSpPr/>
          <p:nvPr/>
        </p:nvCxnSpPr>
        <p:spPr>
          <a:xfrm>
            <a:off x="5181600" y="2743200"/>
            <a:ext cx="2175000" cy="0"/>
          </a:xfrm>
          <a:prstGeom prst="straightConnector1">
            <a:avLst/>
          </a:prstGeom>
          <a:noFill/>
          <a:ln cap="flat" cmpd="sng" w="19050">
            <a:solidFill>
              <a:schemeClr val="dk1"/>
            </a:solidFill>
            <a:prstDash val="solid"/>
            <a:miter lim="800000"/>
            <a:headEnd len="med" w="med" type="none"/>
            <a:tailEnd len="med" w="med" type="none"/>
          </a:ln>
        </p:spPr>
      </p:cxnSp>
      <p:sp>
        <p:nvSpPr>
          <p:cNvPr id="135" name="Shape 135"/>
          <p:cNvSpPr txBox="1"/>
          <p:nvPr/>
        </p:nvSpPr>
        <p:spPr>
          <a:xfrm>
            <a:off x="609600" y="2000250"/>
            <a:ext cx="175260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lang="en">
                <a:solidFill>
                  <a:schemeClr val="dk1"/>
                </a:solidFill>
                <a:latin typeface="Times New Roman"/>
                <a:ea typeface="Times New Roman"/>
                <a:cs typeface="Times New Roman"/>
                <a:sym typeface="Times New Roman"/>
              </a:rPr>
              <a:t>Kerala</a:t>
            </a:r>
            <a:endParaRPr/>
          </a:p>
        </p:txBody>
      </p:sp>
      <p:sp>
        <p:nvSpPr>
          <p:cNvPr id="136" name="Shape 136"/>
          <p:cNvSpPr txBox="1"/>
          <p:nvPr/>
        </p:nvSpPr>
        <p:spPr>
          <a:xfrm>
            <a:off x="6781800" y="2057400"/>
            <a:ext cx="175260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 sz="1400" u="none">
                <a:solidFill>
                  <a:schemeClr val="dk1"/>
                </a:solidFill>
                <a:latin typeface="Times New Roman"/>
                <a:ea typeface="Times New Roman"/>
                <a:cs typeface="Times New Roman"/>
                <a:sym typeface="Times New Roman"/>
              </a:rPr>
              <a:t>New Delhi</a:t>
            </a:r>
            <a:endParaRPr/>
          </a:p>
        </p:txBody>
      </p:sp>
      <p:grpSp>
        <p:nvGrpSpPr>
          <p:cNvPr id="137" name="Shape 137"/>
          <p:cNvGrpSpPr/>
          <p:nvPr/>
        </p:nvGrpSpPr>
        <p:grpSpPr>
          <a:xfrm>
            <a:off x="2209800" y="3600450"/>
            <a:ext cx="2514600" cy="697725"/>
            <a:chOff x="685800" y="4953000"/>
            <a:chExt cx="2514600" cy="930300"/>
          </a:xfrm>
        </p:grpSpPr>
        <p:sp>
          <p:nvSpPr>
            <p:cNvPr id="138" name="Shape 138"/>
            <p:cNvSpPr txBox="1"/>
            <p:nvPr/>
          </p:nvSpPr>
          <p:spPr>
            <a:xfrm>
              <a:off x="685800" y="4953000"/>
              <a:ext cx="1752600" cy="39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Call Direction</a:t>
              </a:r>
              <a:endParaRPr/>
            </a:p>
          </p:txBody>
        </p:sp>
        <p:cxnSp>
          <p:nvCxnSpPr>
            <p:cNvPr id="139" name="Shape 139"/>
            <p:cNvCxnSpPr/>
            <p:nvPr/>
          </p:nvCxnSpPr>
          <p:spPr>
            <a:xfrm>
              <a:off x="762000" y="5334000"/>
              <a:ext cx="16002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40" name="Shape 140"/>
            <p:cNvCxnSpPr/>
            <p:nvPr/>
          </p:nvCxnSpPr>
          <p:spPr>
            <a:xfrm>
              <a:off x="1066800" y="5715000"/>
              <a:ext cx="685800" cy="0"/>
            </a:xfrm>
            <a:prstGeom prst="straightConnector1">
              <a:avLst/>
            </a:prstGeom>
            <a:noFill/>
            <a:ln cap="flat" cmpd="sng" w="38100">
              <a:solidFill>
                <a:srgbClr val="F83406"/>
              </a:solidFill>
              <a:prstDash val="solid"/>
              <a:miter lim="800000"/>
              <a:headEnd len="med" w="med" type="none"/>
              <a:tailEnd len="med" w="med" type="none"/>
            </a:ln>
          </p:spPr>
        </p:cxnSp>
        <p:sp>
          <p:nvSpPr>
            <p:cNvPr id="141" name="Shape 141"/>
            <p:cNvSpPr txBox="1"/>
            <p:nvPr/>
          </p:nvSpPr>
          <p:spPr>
            <a:xfrm>
              <a:off x="1828800" y="5486400"/>
              <a:ext cx="1371600" cy="39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IP Protocol</a:t>
              </a:r>
              <a:endParaRPr/>
            </a:p>
          </p:txBody>
        </p:sp>
      </p:grpSp>
      <p:pic>
        <p:nvPicPr>
          <p:cNvPr id="142" name="Shape 142"/>
          <p:cNvPicPr preferRelativeResize="0"/>
          <p:nvPr/>
        </p:nvPicPr>
        <p:blipFill rotWithShape="1">
          <a:blip r:embed="rId5">
            <a:alphaModFix/>
          </a:blip>
          <a:srcRect b="0" l="0" r="0" t="0"/>
          <a:stretch/>
        </p:blipFill>
        <p:spPr>
          <a:xfrm>
            <a:off x="6934200" y="2400300"/>
            <a:ext cx="1085851" cy="870345"/>
          </a:xfrm>
          <a:prstGeom prst="rect">
            <a:avLst/>
          </a:prstGeom>
          <a:noFill/>
          <a:ln>
            <a:noFill/>
          </a:ln>
        </p:spPr>
      </p:pic>
      <p:sp>
        <p:nvSpPr>
          <p:cNvPr id="143" name="Shape 143"/>
          <p:cNvSpPr txBox="1"/>
          <p:nvPr/>
        </p:nvSpPr>
        <p:spPr>
          <a:xfrm>
            <a:off x="914400" y="2971800"/>
            <a:ext cx="762000" cy="2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 sz="1600" u="none">
                <a:solidFill>
                  <a:schemeClr val="dk1"/>
                </a:solidFill>
                <a:latin typeface="Times New Roman"/>
                <a:ea typeface="Times New Roman"/>
                <a:cs typeface="Times New Roman"/>
                <a:sym typeface="Times New Roman"/>
              </a:rPr>
              <a:t>VoIP</a:t>
            </a:r>
            <a:endParaRPr/>
          </a:p>
        </p:txBody>
      </p:sp>
      <p:sp>
        <p:nvSpPr>
          <p:cNvPr id="144" name="Shape 144"/>
          <p:cNvSpPr/>
          <p:nvPr/>
        </p:nvSpPr>
        <p:spPr>
          <a:xfrm>
            <a:off x="3352800" y="2286000"/>
            <a:ext cx="1447800" cy="8001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 name="Shape 145"/>
          <p:cNvSpPr txBox="1"/>
          <p:nvPr/>
        </p:nvSpPr>
        <p:spPr>
          <a:xfrm>
            <a:off x="1219200" y="742950"/>
            <a:ext cx="5975400" cy="48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0000"/>
              </a:buClr>
              <a:buSzPts val="3600"/>
              <a:buFont typeface="Arial"/>
              <a:buNone/>
            </a:pPr>
            <a:r>
              <a:rPr b="1" i="0" lang="en" sz="3600" u="none">
                <a:solidFill>
                  <a:srgbClr val="990000"/>
                </a:solidFill>
                <a:latin typeface="Arial"/>
                <a:ea typeface="Arial"/>
                <a:cs typeface="Arial"/>
                <a:sym typeface="Arial"/>
              </a:rPr>
              <a:t>VoIP to POTS with Internet</a:t>
            </a:r>
            <a:endParaRPr/>
          </a:p>
        </p:txBody>
      </p:sp>
      <p:sp>
        <p:nvSpPr>
          <p:cNvPr id="146" name="Shape 146"/>
          <p:cNvSpPr txBox="1"/>
          <p:nvPr/>
        </p:nvSpPr>
        <p:spPr>
          <a:xfrm>
            <a:off x="4881000" y="4061200"/>
            <a:ext cx="3834300" cy="800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222222"/>
                </a:solidFill>
                <a:highlight>
                  <a:srgbClr val="FFFFFF"/>
                </a:highlight>
              </a:rPr>
              <a:t>(POTS:-plain old telephone service)</a:t>
            </a:r>
            <a:endParaRPr sz="1800"/>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nvSpPr>
        <p:spPr>
          <a:xfrm>
            <a:off x="971150" y="290075"/>
            <a:ext cx="6823200" cy="87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1371600">
              <a:spcBef>
                <a:spcPts val="0"/>
              </a:spcBef>
              <a:spcAft>
                <a:spcPts val="0"/>
              </a:spcAft>
              <a:buNone/>
            </a:pPr>
            <a:r>
              <a:rPr lang="en" sz="3000">
                <a:solidFill>
                  <a:srgbClr val="660000"/>
                </a:solidFill>
              </a:rPr>
              <a:t>Basic Idea About VOIP</a:t>
            </a:r>
            <a:endParaRPr sz="1200">
              <a:solidFill>
                <a:srgbClr val="660000"/>
              </a:solidFill>
            </a:endParaRPr>
          </a:p>
        </p:txBody>
      </p:sp>
      <p:sp>
        <p:nvSpPr>
          <p:cNvPr id="152" name="Shape 152"/>
          <p:cNvSpPr txBox="1"/>
          <p:nvPr/>
        </p:nvSpPr>
        <p:spPr>
          <a:xfrm>
            <a:off x="1059450" y="1576550"/>
            <a:ext cx="6571200" cy="3001800"/>
          </a:xfrm>
          <a:prstGeom prst="rect">
            <a:avLst/>
          </a:prstGeom>
          <a:noFill/>
          <a:ln>
            <a:noFill/>
          </a:ln>
        </p:spPr>
        <p:txBody>
          <a:bodyPr anchorCtr="0" anchor="t" bIns="91425" lIns="91425" spcFirstLastPara="1" rIns="91425" wrap="square" tIns="91425">
            <a:noAutofit/>
          </a:bodyPr>
          <a:lstStyle/>
          <a:p>
            <a:pPr indent="-294640" lvl="0" marL="342900" rtl="0">
              <a:spcBef>
                <a:spcPts val="0"/>
              </a:spcBef>
              <a:spcAft>
                <a:spcPts val="0"/>
              </a:spcAft>
              <a:buClr>
                <a:srgbClr val="980000"/>
              </a:buClr>
              <a:buSzPts val="1800"/>
              <a:buFont typeface="Noto Sans Symbols"/>
              <a:buChar char="●"/>
            </a:pPr>
            <a:r>
              <a:rPr lang="en">
                <a:solidFill>
                  <a:schemeClr val="dk1"/>
                </a:solidFill>
              </a:rPr>
              <a:t>VoIP is a Layer 3 network protocol that uses various Layer 2 point-to-point or link-layer protocols such as PPP, Frame Relay, or ATM for its transport. </a:t>
            </a:r>
            <a:endParaRPr>
              <a:solidFill>
                <a:schemeClr val="dk1"/>
              </a:solidFill>
            </a:endParaRPr>
          </a:p>
          <a:p>
            <a:pPr indent="-269240" lvl="0" marL="342900" rtl="0">
              <a:spcBef>
                <a:spcPts val="0"/>
              </a:spcBef>
              <a:spcAft>
                <a:spcPts val="0"/>
              </a:spcAft>
              <a:buClr>
                <a:srgbClr val="980000"/>
              </a:buClr>
              <a:buSzPts val="1400"/>
              <a:buFont typeface="Noto Sans Symbols"/>
              <a:buChar char="●"/>
            </a:pPr>
            <a:r>
              <a:rPr lang="en">
                <a:solidFill>
                  <a:schemeClr val="dk1"/>
                </a:solidFill>
              </a:rPr>
              <a:t>Two groups have introduced standards for IP telephony:-</a:t>
            </a:r>
            <a:endParaRPr>
              <a:solidFill>
                <a:schemeClr val="dk1"/>
              </a:solidFill>
            </a:endParaRPr>
          </a:p>
          <a:p>
            <a:pPr indent="-317500" lvl="0" marL="914400" rtl="0">
              <a:spcBef>
                <a:spcPts val="0"/>
              </a:spcBef>
              <a:spcAft>
                <a:spcPts val="0"/>
              </a:spcAft>
              <a:buClr>
                <a:schemeClr val="dk1"/>
              </a:buClr>
              <a:buSzPts val="1400"/>
              <a:buAutoNum type="arabicPeriod"/>
            </a:pPr>
            <a:r>
              <a:rPr lang="en">
                <a:solidFill>
                  <a:schemeClr val="dk1"/>
                </a:solidFill>
              </a:rPr>
              <a:t>ITU(International Telecommunications Union)</a:t>
            </a:r>
            <a:endParaRPr>
              <a:solidFill>
                <a:schemeClr val="dk1"/>
              </a:solidFill>
            </a:endParaRPr>
          </a:p>
          <a:p>
            <a:pPr indent="-317500" lvl="0" marL="914400" rtl="0">
              <a:spcBef>
                <a:spcPts val="0"/>
              </a:spcBef>
              <a:spcAft>
                <a:spcPts val="0"/>
              </a:spcAft>
              <a:buClr>
                <a:schemeClr val="dk1"/>
              </a:buClr>
              <a:buSzPts val="1400"/>
              <a:buAutoNum type="arabicPeriod"/>
            </a:pPr>
            <a:r>
              <a:rPr lang="en">
                <a:solidFill>
                  <a:schemeClr val="dk1"/>
                </a:solidFill>
              </a:rPr>
              <a:t>IETF(Internet Engineering Task Force)</a:t>
            </a:r>
            <a:endParaRPr>
              <a:solidFill>
                <a:schemeClr val="dk1"/>
              </a:solidFill>
            </a:endParaRPr>
          </a:p>
          <a:p>
            <a:pPr indent="-269240" lvl="0" marL="342900" rtl="0">
              <a:spcBef>
                <a:spcPts val="640"/>
              </a:spcBef>
              <a:spcAft>
                <a:spcPts val="0"/>
              </a:spcAft>
              <a:buClr>
                <a:srgbClr val="980000"/>
              </a:buClr>
              <a:buSzPts val="1400"/>
              <a:buFont typeface="Noto Sans Symbols"/>
              <a:buChar char="●"/>
            </a:pPr>
            <a:r>
              <a:rPr lang="en">
                <a:solidFill>
                  <a:schemeClr val="dk1"/>
                </a:solidFill>
              </a:rPr>
              <a:t>The system must handle call setup by Phnumber to IP.</a:t>
            </a:r>
            <a:endParaRPr>
              <a:solidFill>
                <a:schemeClr val="dk1"/>
              </a:solidFill>
            </a:endParaRPr>
          </a:p>
          <a:p>
            <a:pPr indent="-269240" lvl="0" marL="342900" rtl="0">
              <a:spcBef>
                <a:spcPts val="640"/>
              </a:spcBef>
              <a:spcAft>
                <a:spcPts val="0"/>
              </a:spcAft>
              <a:buClr>
                <a:srgbClr val="980000"/>
              </a:buClr>
              <a:buSzPts val="1400"/>
              <a:buFont typeface="Noto Sans Symbols"/>
              <a:buChar char="●"/>
            </a:pPr>
            <a:r>
              <a:rPr lang="en">
                <a:solidFill>
                  <a:schemeClr val="dk1"/>
                </a:solidFill>
              </a:rPr>
              <a:t>Convert each sample to digital form.Send the resulting </a:t>
            </a:r>
            <a:r>
              <a:rPr b="1" lang="en" u="sng">
                <a:solidFill>
                  <a:schemeClr val="dk1"/>
                </a:solidFill>
              </a:rPr>
              <a:t>digitized</a:t>
            </a:r>
            <a:r>
              <a:rPr lang="en">
                <a:solidFill>
                  <a:schemeClr val="dk1"/>
                </a:solidFill>
              </a:rPr>
              <a:t> </a:t>
            </a:r>
            <a:r>
              <a:rPr b="1" lang="en" u="sng">
                <a:solidFill>
                  <a:schemeClr val="dk1"/>
                </a:solidFill>
              </a:rPr>
              <a:t>stream</a:t>
            </a:r>
            <a:r>
              <a:rPr lang="en">
                <a:solidFill>
                  <a:schemeClr val="dk1"/>
                </a:solidFill>
              </a:rPr>
              <a:t> accross an IP network in </a:t>
            </a:r>
            <a:r>
              <a:rPr b="1" lang="en" u="sng">
                <a:solidFill>
                  <a:schemeClr val="dk1"/>
                </a:solidFill>
              </a:rPr>
              <a:t>packets</a:t>
            </a:r>
            <a:r>
              <a:rPr lang="en">
                <a:solidFill>
                  <a:schemeClr val="dk1"/>
                </a:solidFill>
              </a:rPr>
              <a:t>.</a:t>
            </a:r>
            <a:endParaRPr>
              <a:solidFill>
                <a:schemeClr val="dk1"/>
              </a:solidFill>
            </a:endParaRPr>
          </a:p>
          <a:p>
            <a:pPr indent="-269240" lvl="0" marL="342900" rtl="0">
              <a:spcBef>
                <a:spcPts val="640"/>
              </a:spcBef>
              <a:spcAft>
                <a:spcPts val="0"/>
              </a:spcAft>
              <a:buClr>
                <a:srgbClr val="980000"/>
              </a:buClr>
              <a:buSzPts val="1400"/>
              <a:buFont typeface="Noto Sans Symbols"/>
              <a:buChar char="●"/>
            </a:pPr>
            <a:r>
              <a:rPr lang="en">
                <a:solidFill>
                  <a:schemeClr val="dk1"/>
                </a:solidFill>
              </a:rPr>
              <a:t>Convert the stream back to analog for playback.</a:t>
            </a:r>
            <a:endParaRPr>
              <a:solidFill>
                <a:schemeClr val="dk1"/>
              </a:solidFill>
            </a:endParaRPr>
          </a:p>
          <a:p>
            <a:pPr indent="0" lvl="0" marL="0" rtl="0">
              <a:spcBef>
                <a:spcPts val="640"/>
              </a:spcBef>
              <a:spcAft>
                <a:spcPts val="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nvSpPr>
        <p:spPr>
          <a:xfrm>
            <a:off x="1513500" y="264850"/>
            <a:ext cx="6570900" cy="10341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3000">
                <a:solidFill>
                  <a:srgbClr val="660000"/>
                </a:solidFill>
              </a:rPr>
              <a:t>          </a:t>
            </a:r>
            <a:r>
              <a:rPr lang="en" sz="3000">
                <a:solidFill>
                  <a:srgbClr val="660000"/>
                </a:solidFill>
              </a:rPr>
              <a:t>Basic Idea About VOIP</a:t>
            </a:r>
            <a:r>
              <a:rPr lang="en" sz="1200">
                <a:solidFill>
                  <a:srgbClr val="660000"/>
                </a:solidFill>
              </a:rPr>
              <a:t>(cont)</a:t>
            </a:r>
            <a:endParaRPr sz="3000">
              <a:solidFill>
                <a:srgbClr val="660000"/>
              </a:solidFill>
            </a:endParaRPr>
          </a:p>
        </p:txBody>
      </p:sp>
      <p:sp>
        <p:nvSpPr>
          <p:cNvPr id="158" name="Shape 158"/>
          <p:cNvSpPr txBox="1"/>
          <p:nvPr/>
        </p:nvSpPr>
        <p:spPr>
          <a:xfrm>
            <a:off x="955200" y="1181275"/>
            <a:ext cx="6974700" cy="2960100"/>
          </a:xfrm>
          <a:prstGeom prst="rect">
            <a:avLst/>
          </a:prstGeom>
          <a:noFill/>
          <a:ln>
            <a:noFill/>
          </a:ln>
        </p:spPr>
        <p:txBody>
          <a:bodyPr anchorCtr="0" anchor="t" bIns="91425" lIns="91425" spcFirstLastPara="1" rIns="91425" wrap="square" tIns="91425">
            <a:noAutofit/>
          </a:bodyPr>
          <a:lstStyle/>
          <a:p>
            <a:pPr indent="-317500" lvl="0" marL="457200" rtl="0">
              <a:spcBef>
                <a:spcPts val="640"/>
              </a:spcBef>
              <a:spcAft>
                <a:spcPts val="0"/>
              </a:spcAft>
              <a:buClr>
                <a:srgbClr val="980000"/>
              </a:buClr>
              <a:buSzPts val="1400"/>
              <a:buFont typeface="Noto Sans Symbols"/>
              <a:buChar char="●"/>
            </a:pPr>
            <a:r>
              <a:rPr lang="en">
                <a:solidFill>
                  <a:schemeClr val="dk1"/>
                </a:solidFill>
              </a:rPr>
              <a:t>VIOP are in the RTP. So it uses UDP(User Datagram Protocol) for live communications. </a:t>
            </a:r>
            <a:endParaRPr/>
          </a:p>
          <a:p>
            <a:pPr indent="-317500" lvl="0" marL="457200" rtl="0">
              <a:spcBef>
                <a:spcPts val="0"/>
              </a:spcBef>
              <a:spcAft>
                <a:spcPts val="0"/>
              </a:spcAft>
              <a:buClr>
                <a:srgbClr val="980000"/>
              </a:buClr>
              <a:buSzPts val="1400"/>
              <a:buChar char="●"/>
            </a:pPr>
            <a:r>
              <a:rPr lang="en"/>
              <a:t>Voice packets are transported via IP in compliance with a voice communications protocol or standard such as H.323, Media Gateway Control Protocol (MGCP), or </a:t>
            </a:r>
            <a:r>
              <a:rPr b="1" lang="en"/>
              <a:t>Session Initiation Protocol (SIP)</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Shape 163"/>
          <p:cNvPicPr preferRelativeResize="0"/>
          <p:nvPr/>
        </p:nvPicPr>
        <p:blipFill>
          <a:blip r:embed="rId3">
            <a:alphaModFix/>
          </a:blip>
          <a:stretch>
            <a:fillRect/>
          </a:stretch>
        </p:blipFill>
        <p:spPr>
          <a:xfrm>
            <a:off x="734850" y="898750"/>
            <a:ext cx="6974699" cy="1429975"/>
          </a:xfrm>
          <a:prstGeom prst="rect">
            <a:avLst/>
          </a:prstGeom>
          <a:noFill/>
          <a:ln>
            <a:noFill/>
          </a:ln>
        </p:spPr>
      </p:pic>
      <p:pic>
        <p:nvPicPr>
          <p:cNvPr id="164" name="Shape 164"/>
          <p:cNvPicPr preferRelativeResize="0"/>
          <p:nvPr/>
        </p:nvPicPr>
        <p:blipFill rotWithShape="1">
          <a:blip r:embed="rId4">
            <a:alphaModFix/>
          </a:blip>
          <a:srcRect b="17872" l="-1040" r="1040" t="29203"/>
          <a:stretch/>
        </p:blipFill>
        <p:spPr>
          <a:xfrm>
            <a:off x="506100" y="2100950"/>
            <a:ext cx="7344501" cy="941600"/>
          </a:xfrm>
          <a:prstGeom prst="rect">
            <a:avLst/>
          </a:prstGeom>
          <a:noFill/>
          <a:ln>
            <a:noFill/>
          </a:ln>
        </p:spPr>
      </p:pic>
      <p:sp>
        <p:nvSpPr>
          <p:cNvPr id="165" name="Shape 165"/>
          <p:cNvSpPr txBox="1"/>
          <p:nvPr/>
        </p:nvSpPr>
        <p:spPr>
          <a:xfrm>
            <a:off x="1059300" y="294250"/>
            <a:ext cx="7450500" cy="34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u="sng"/>
              <a:t>Relationship of OSI Reference Model to VoIP Protocols and Functions</a:t>
            </a:r>
            <a:endParaRPr b="1" u="sng"/>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