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7" r:id="rId3"/>
    <p:sldId id="257" r:id="rId4"/>
    <p:sldId id="258" r:id="rId5"/>
    <p:sldId id="259" r:id="rId6"/>
    <p:sldId id="260" r:id="rId7"/>
    <p:sldId id="261" r:id="rId8"/>
    <p:sldId id="262" r:id="rId9"/>
    <p:sldId id="263"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 id="282" r:id="rId25"/>
    <p:sldId id="283" r:id="rId26"/>
    <p:sldId id="284" r:id="rId27"/>
    <p:sldId id="285" r:id="rId28"/>
    <p:sldId id="287" r:id="rId29"/>
    <p:sldId id="298" r:id="rId30"/>
    <p:sldId id="288" r:id="rId31"/>
    <p:sldId id="289" r:id="rId32"/>
    <p:sldId id="290" r:id="rId33"/>
    <p:sldId id="291" r:id="rId34"/>
    <p:sldId id="292" r:id="rId35"/>
    <p:sldId id="29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0" d="100"/>
          <a:sy n="70"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3/17/2018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3/17/2018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3/17/2018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a:xfrm>
            <a:off x="404654" y="2250830"/>
            <a:ext cx="10760407" cy="1948982"/>
          </a:xfrm>
        </p:spPr>
        <p:txBody>
          <a:bodyPr/>
          <a:lstStyle/>
          <a:p>
            <a:pPr algn="ctr"/>
            <a:r>
              <a:rPr lang="en-US" sz="8800" b="1" i="1" dirty="0" smtClean="0">
                <a:solidFill>
                  <a:srgbClr val="FFFF00"/>
                </a:solidFill>
              </a:rPr>
              <a:t>Google Analytics</a:t>
            </a:r>
            <a:endParaRPr lang="en-US" sz="8800" b="1" i="1" dirty="0">
              <a:solidFill>
                <a:srgbClr val="FFFF00"/>
              </a:solidFill>
            </a:endParaRPr>
          </a:p>
        </p:txBody>
      </p:sp>
    </p:spTree>
    <p:extLst>
      <p:ext uri="{BB962C8B-B14F-4D97-AF65-F5344CB8AC3E}">
        <p14:creationId xmlns:p14="http://schemas.microsoft.com/office/powerpoint/2010/main" val="3834340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655" y="880792"/>
            <a:ext cx="9404723" cy="925321"/>
          </a:xfrm>
        </p:spPr>
        <p:txBody>
          <a:bodyPr/>
          <a:lstStyle/>
          <a:p>
            <a:r>
              <a:rPr lang="en-US" sz="5400" b="1" u="sng" dirty="0" smtClean="0">
                <a:solidFill>
                  <a:srgbClr val="FFFF00"/>
                </a:solidFill>
              </a:rPr>
              <a:t>Audience Report:</a:t>
            </a:r>
            <a:endParaRPr lang="en-US" sz="5400" b="1" u="sng" dirty="0">
              <a:solidFill>
                <a:srgbClr val="FFFF00"/>
              </a:solidFill>
            </a:endParaRPr>
          </a:p>
        </p:txBody>
      </p:sp>
      <p:sp>
        <p:nvSpPr>
          <p:cNvPr id="3" name="Content Placeholder 2"/>
          <p:cNvSpPr>
            <a:spLocks noGrp="1"/>
          </p:cNvSpPr>
          <p:nvPr>
            <p:ph idx="1"/>
          </p:nvPr>
        </p:nvSpPr>
        <p:spPr>
          <a:xfrm>
            <a:off x="746975" y="2743200"/>
            <a:ext cx="11217498" cy="1532586"/>
          </a:xfrm>
        </p:spPr>
        <p:txBody>
          <a:bodyPr>
            <a:normAutofit fontScale="92500" lnSpcReduction="20000"/>
          </a:bodyPr>
          <a:lstStyle/>
          <a:p>
            <a:r>
              <a:rPr lang="en-US" sz="3900" b="1" dirty="0">
                <a:solidFill>
                  <a:srgbClr val="FFFF00"/>
                </a:solidFill>
              </a:rPr>
              <a:t>Audiences in Analytics are users that you group together based on any combination of attributes that is meaningful to your business</a:t>
            </a:r>
            <a:r>
              <a:rPr lang="en-US" dirty="0"/>
              <a:t>.</a:t>
            </a:r>
          </a:p>
        </p:txBody>
      </p:sp>
    </p:spTree>
    <p:extLst>
      <p:ext uri="{BB962C8B-B14F-4D97-AF65-F5344CB8AC3E}">
        <p14:creationId xmlns:p14="http://schemas.microsoft.com/office/powerpoint/2010/main" val="4590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0"/>
            <a:ext cx="9404723" cy="759854"/>
          </a:xfrm>
        </p:spPr>
        <p:txBody>
          <a:bodyPr/>
          <a:lstStyle/>
          <a:p>
            <a:r>
              <a:rPr lang="en-US" b="1" u="sng" dirty="0" smtClean="0"/>
              <a:t>Audience Report includes:</a:t>
            </a:r>
            <a:endParaRPr lang="en-US" b="1" u="sng" dirty="0"/>
          </a:p>
        </p:txBody>
      </p:sp>
      <p:sp>
        <p:nvSpPr>
          <p:cNvPr id="3" name="Content Placeholder 2"/>
          <p:cNvSpPr>
            <a:spLocks noGrp="1"/>
          </p:cNvSpPr>
          <p:nvPr>
            <p:ph idx="1"/>
          </p:nvPr>
        </p:nvSpPr>
        <p:spPr>
          <a:xfrm>
            <a:off x="541893" y="875762"/>
            <a:ext cx="3205859" cy="5488545"/>
          </a:xfrm>
        </p:spPr>
        <p:txBody>
          <a:bodyPr>
            <a:normAutofit fontScale="92500" lnSpcReduction="20000"/>
          </a:bodyPr>
          <a:lstStyle/>
          <a:p>
            <a:r>
              <a:rPr lang="en-US" sz="2200" b="1" dirty="0" smtClean="0"/>
              <a:t>Overview</a:t>
            </a:r>
          </a:p>
          <a:p>
            <a:r>
              <a:rPr lang="en-US" sz="2200" b="1" dirty="0" smtClean="0"/>
              <a:t>Active Users</a:t>
            </a:r>
          </a:p>
          <a:p>
            <a:r>
              <a:rPr lang="en-US" sz="2200" b="1" dirty="0" smtClean="0"/>
              <a:t>Life time Value</a:t>
            </a:r>
          </a:p>
          <a:p>
            <a:r>
              <a:rPr lang="en-US" sz="2200" b="1" dirty="0" smtClean="0"/>
              <a:t>Cohort Value</a:t>
            </a:r>
          </a:p>
          <a:p>
            <a:r>
              <a:rPr lang="en-US" sz="2200" b="1" dirty="0" smtClean="0"/>
              <a:t>Audiences</a:t>
            </a:r>
          </a:p>
          <a:p>
            <a:r>
              <a:rPr lang="en-US" sz="2200" b="1" dirty="0" smtClean="0"/>
              <a:t>User Explorer</a:t>
            </a:r>
          </a:p>
          <a:p>
            <a:r>
              <a:rPr lang="en-US" sz="2200" b="1" dirty="0" smtClean="0"/>
              <a:t>Demographics</a:t>
            </a:r>
          </a:p>
          <a:p>
            <a:r>
              <a:rPr lang="en-US" sz="2200" b="1" dirty="0" smtClean="0"/>
              <a:t>Interests</a:t>
            </a:r>
          </a:p>
          <a:p>
            <a:r>
              <a:rPr lang="en-US" sz="2200" b="1" dirty="0" smtClean="0"/>
              <a:t>Geo</a:t>
            </a:r>
          </a:p>
          <a:p>
            <a:r>
              <a:rPr lang="en-US" sz="2200" b="1" dirty="0" smtClean="0"/>
              <a:t>Behavior</a:t>
            </a:r>
          </a:p>
          <a:p>
            <a:r>
              <a:rPr lang="en-US" sz="2200" b="1" dirty="0" smtClean="0"/>
              <a:t>Technology</a:t>
            </a:r>
          </a:p>
          <a:p>
            <a:r>
              <a:rPr lang="en-US" sz="2200" b="1" dirty="0" smtClean="0"/>
              <a:t>Mobile</a:t>
            </a:r>
          </a:p>
          <a:p>
            <a:pPr marL="0" indent="0">
              <a:buNone/>
            </a:pPr>
            <a:endParaRPr lang="en-US" sz="2200" b="1" dirty="0" smtClean="0"/>
          </a:p>
          <a:p>
            <a:r>
              <a:rPr lang="en-US" sz="2200" b="1" dirty="0" smtClean="0"/>
              <a:t>User </a:t>
            </a:r>
            <a:r>
              <a:rPr lang="en-US" sz="2200" b="1" dirty="0" smtClean="0"/>
              <a:t>flow</a:t>
            </a:r>
          </a:p>
          <a:p>
            <a:endParaRPr lang="en-US" dirty="0" smtClean="0"/>
          </a:p>
          <a:p>
            <a:endParaRPr lang="en-US" dirty="0" smtClean="0"/>
          </a:p>
          <a:p>
            <a:endParaRPr lang="en-US" dirty="0"/>
          </a:p>
        </p:txBody>
      </p:sp>
    </p:spTree>
    <p:extLst>
      <p:ext uri="{BB962C8B-B14F-4D97-AF65-F5344CB8AC3E}">
        <p14:creationId xmlns:p14="http://schemas.microsoft.com/office/powerpoint/2010/main" val="1230341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766362"/>
            <a:ext cx="9404723" cy="706381"/>
          </a:xfrm>
        </p:spPr>
        <p:txBody>
          <a:bodyPr/>
          <a:lstStyle/>
          <a:p>
            <a:r>
              <a:rPr lang="en-US" b="1" u="sng" dirty="0" smtClean="0"/>
              <a:t>Audience Overview:</a:t>
            </a:r>
            <a:endParaRPr lang="en-US" b="1" u="sng" dirty="0"/>
          </a:p>
        </p:txBody>
      </p:sp>
      <p:sp>
        <p:nvSpPr>
          <p:cNvPr id="3" name="Content Placeholder 2"/>
          <p:cNvSpPr>
            <a:spLocks noGrp="1"/>
          </p:cNvSpPr>
          <p:nvPr>
            <p:ph idx="1"/>
          </p:nvPr>
        </p:nvSpPr>
        <p:spPr>
          <a:xfrm>
            <a:off x="647092" y="2678805"/>
            <a:ext cx="11149956" cy="1764405"/>
          </a:xfrm>
        </p:spPr>
        <p:txBody>
          <a:bodyPr/>
          <a:lstStyle/>
          <a:p>
            <a:r>
              <a:rPr lang="en-US" sz="3200" b="1" dirty="0" smtClean="0">
                <a:latin typeface="Arial" panose="020B0604020202020204" pitchFamily="34" charset="0"/>
                <a:cs typeface="Arial" panose="020B0604020202020204" pitchFamily="34" charset="0"/>
              </a:rPr>
              <a:t>It</a:t>
            </a:r>
            <a:r>
              <a:rPr lang="en-US" sz="3200" b="1" dirty="0">
                <a:latin typeface="Arial" panose="020B0604020202020204" pitchFamily="34" charset="0"/>
                <a:cs typeface="Arial" panose="020B0604020202020204" pitchFamily="34" charset="0"/>
              </a:rPr>
              <a:t> provides you a holistic view of traffic in your community within defined date parameters</a:t>
            </a:r>
            <a:r>
              <a:rPr lang="en-US" dirty="0"/>
              <a:t>.</a:t>
            </a:r>
          </a:p>
        </p:txBody>
      </p:sp>
    </p:spTree>
    <p:extLst>
      <p:ext uri="{BB962C8B-B14F-4D97-AF65-F5344CB8AC3E}">
        <p14:creationId xmlns:p14="http://schemas.microsoft.com/office/powerpoint/2010/main" val="3604108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1869393"/>
            <a:ext cx="9404723" cy="822290"/>
          </a:xfrm>
        </p:spPr>
        <p:txBody>
          <a:bodyPr/>
          <a:lstStyle/>
          <a:p>
            <a:r>
              <a:rPr lang="en-US" sz="4800" b="1" u="sng" dirty="0" smtClean="0"/>
              <a:t>Active Users:</a:t>
            </a:r>
            <a:endParaRPr lang="en-US" sz="4800" b="1" u="sng" dirty="0"/>
          </a:p>
        </p:txBody>
      </p:sp>
      <p:sp>
        <p:nvSpPr>
          <p:cNvPr id="3" name="Content Placeholder 2"/>
          <p:cNvSpPr>
            <a:spLocks noGrp="1"/>
          </p:cNvSpPr>
          <p:nvPr>
            <p:ph idx="1"/>
          </p:nvPr>
        </p:nvSpPr>
        <p:spPr>
          <a:xfrm>
            <a:off x="646112" y="2691683"/>
            <a:ext cx="10391082" cy="1841679"/>
          </a:xfrm>
        </p:spPr>
        <p:txBody>
          <a:bodyPr>
            <a:normAutofit/>
          </a:bodyPr>
          <a:lstStyle/>
          <a:p>
            <a:r>
              <a:rPr lang="en-US" sz="3200" b="1" dirty="0"/>
              <a:t>Track active users for increments of 1, 7, 14, and 30 days, and stay abreast of the level of user enthusiasm for your site or app.</a:t>
            </a:r>
          </a:p>
        </p:txBody>
      </p:sp>
    </p:spTree>
    <p:extLst>
      <p:ext uri="{BB962C8B-B14F-4D97-AF65-F5344CB8AC3E}">
        <p14:creationId xmlns:p14="http://schemas.microsoft.com/office/powerpoint/2010/main" val="306873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720" y="1058025"/>
            <a:ext cx="9404723" cy="848048"/>
          </a:xfrm>
        </p:spPr>
        <p:txBody>
          <a:bodyPr/>
          <a:lstStyle/>
          <a:p>
            <a:r>
              <a:rPr lang="en-US" sz="4400" b="1" u="sng" dirty="0" smtClean="0"/>
              <a:t>Life Time Value:</a:t>
            </a:r>
            <a:endParaRPr lang="en-US" sz="4400" b="1" u="sng" dirty="0"/>
          </a:p>
        </p:txBody>
      </p:sp>
      <p:sp>
        <p:nvSpPr>
          <p:cNvPr id="3" name="Content Placeholder 2"/>
          <p:cNvSpPr>
            <a:spLocks noGrp="1"/>
          </p:cNvSpPr>
          <p:nvPr>
            <p:ph idx="1"/>
          </p:nvPr>
        </p:nvSpPr>
        <p:spPr>
          <a:xfrm>
            <a:off x="903690" y="2112136"/>
            <a:ext cx="10983510" cy="3451538"/>
          </a:xfrm>
        </p:spPr>
        <p:txBody>
          <a:bodyPr>
            <a:normAutofit/>
          </a:bodyPr>
          <a:lstStyle/>
          <a:p>
            <a:r>
              <a:rPr lang="en-US" sz="3200" b="1" dirty="0"/>
              <a:t>Understand how valuable different users are to your business based on lifetime performance across multiple </a:t>
            </a:r>
            <a:r>
              <a:rPr lang="en-US" sz="3200" b="1" dirty="0" smtClean="0"/>
              <a:t>sessions</a:t>
            </a:r>
          </a:p>
          <a:p>
            <a:endParaRPr lang="en-US" sz="3200" b="1" dirty="0"/>
          </a:p>
          <a:p>
            <a:r>
              <a:rPr lang="en-US" sz="3200" b="1" dirty="0" smtClean="0"/>
              <a:t>It’s a prediction value of a customer will have over there lifetime with your company</a:t>
            </a:r>
            <a:endParaRPr lang="en-US" sz="3200" b="1" dirty="0"/>
          </a:p>
        </p:txBody>
      </p:sp>
    </p:spTree>
    <p:extLst>
      <p:ext uri="{BB962C8B-B14F-4D97-AF65-F5344CB8AC3E}">
        <p14:creationId xmlns:p14="http://schemas.microsoft.com/office/powerpoint/2010/main" val="278250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804999"/>
            <a:ext cx="9404723" cy="873806"/>
          </a:xfrm>
        </p:spPr>
        <p:txBody>
          <a:bodyPr/>
          <a:lstStyle/>
          <a:p>
            <a:r>
              <a:rPr lang="en-US" sz="4800" b="1" u="sng" dirty="0" smtClean="0"/>
              <a:t>Cohort Analysis:</a:t>
            </a:r>
            <a:endParaRPr lang="en-US" sz="4800" b="1" u="sng" dirty="0"/>
          </a:p>
        </p:txBody>
      </p:sp>
      <p:sp>
        <p:nvSpPr>
          <p:cNvPr id="3" name="Content Placeholder 2"/>
          <p:cNvSpPr>
            <a:spLocks noGrp="1"/>
          </p:cNvSpPr>
          <p:nvPr>
            <p:ph idx="1"/>
          </p:nvPr>
        </p:nvSpPr>
        <p:spPr>
          <a:xfrm>
            <a:off x="646111" y="2781836"/>
            <a:ext cx="11073663" cy="1893194"/>
          </a:xfrm>
        </p:spPr>
        <p:txBody>
          <a:bodyPr>
            <a:normAutofit/>
          </a:bodyPr>
          <a:lstStyle/>
          <a:p>
            <a:r>
              <a:rPr lang="en-US" sz="3200" b="1" dirty="0"/>
              <a:t>A cohort is a group of users who share a common characteristic that is identified in this report by an Analytics dimension</a:t>
            </a:r>
          </a:p>
        </p:txBody>
      </p:sp>
    </p:spTree>
    <p:extLst>
      <p:ext uri="{BB962C8B-B14F-4D97-AF65-F5344CB8AC3E}">
        <p14:creationId xmlns:p14="http://schemas.microsoft.com/office/powerpoint/2010/main" val="391283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u="sng" dirty="0" smtClean="0"/>
              <a:t>User Explorer:</a:t>
            </a:r>
            <a:endParaRPr lang="en-US" sz="4800" b="1" u="sng" dirty="0"/>
          </a:p>
        </p:txBody>
      </p:sp>
      <p:sp>
        <p:nvSpPr>
          <p:cNvPr id="3" name="Content Placeholder 2"/>
          <p:cNvSpPr>
            <a:spLocks noGrp="1"/>
          </p:cNvSpPr>
          <p:nvPr>
            <p:ph idx="1"/>
          </p:nvPr>
        </p:nvSpPr>
        <p:spPr>
          <a:xfrm>
            <a:off x="1103312" y="2052918"/>
            <a:ext cx="10474795" cy="4195481"/>
          </a:xfrm>
        </p:spPr>
        <p:txBody>
          <a:bodyPr>
            <a:normAutofit/>
          </a:bodyPr>
          <a:lstStyle/>
          <a:p>
            <a:r>
              <a:rPr lang="en-US" sz="3600" b="1" dirty="0" smtClean="0"/>
              <a:t>Isolate </a:t>
            </a:r>
            <a:r>
              <a:rPr lang="en-US" sz="3600" b="1" dirty="0"/>
              <a:t>and examine individual rather than aggregate user behavior</a:t>
            </a:r>
            <a:r>
              <a:rPr lang="en-US" sz="3600" b="1" dirty="0" smtClean="0"/>
              <a:t>.</a:t>
            </a:r>
          </a:p>
          <a:p>
            <a:pPr marL="0" indent="0">
              <a:buNone/>
            </a:pPr>
            <a:endParaRPr lang="en-US" sz="3600" b="1" dirty="0" smtClean="0"/>
          </a:p>
          <a:p>
            <a:r>
              <a:rPr lang="en-US" sz="3600" b="1" dirty="0" smtClean="0"/>
              <a:t> </a:t>
            </a:r>
            <a:r>
              <a:rPr lang="en-US" sz="3600" b="1" dirty="0"/>
              <a:t>Individual user behavior is associated with either Client-ID or User-ID. </a:t>
            </a:r>
          </a:p>
        </p:txBody>
      </p:sp>
    </p:spTree>
    <p:extLst>
      <p:ext uri="{BB962C8B-B14F-4D97-AF65-F5344CB8AC3E}">
        <p14:creationId xmlns:p14="http://schemas.microsoft.com/office/powerpoint/2010/main" val="1544507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429" y="1135299"/>
            <a:ext cx="9404723" cy="1400530"/>
          </a:xfrm>
        </p:spPr>
        <p:txBody>
          <a:bodyPr/>
          <a:lstStyle/>
          <a:p>
            <a:r>
              <a:rPr lang="en-US" sz="4800" b="1" u="sng" dirty="0" smtClean="0"/>
              <a:t>Demographics( Age, Gender):</a:t>
            </a:r>
            <a:endParaRPr lang="en-US" sz="4800" b="1" u="sng" dirty="0"/>
          </a:p>
        </p:txBody>
      </p:sp>
      <p:sp>
        <p:nvSpPr>
          <p:cNvPr id="3" name="Content Placeholder 2"/>
          <p:cNvSpPr>
            <a:spLocks noGrp="1"/>
          </p:cNvSpPr>
          <p:nvPr>
            <p:ph idx="1"/>
          </p:nvPr>
        </p:nvSpPr>
        <p:spPr>
          <a:xfrm>
            <a:off x="665429" y="2130192"/>
            <a:ext cx="11170255" cy="3523634"/>
          </a:xfrm>
        </p:spPr>
        <p:txBody>
          <a:bodyPr>
            <a:normAutofit/>
          </a:bodyPr>
          <a:lstStyle/>
          <a:p>
            <a:r>
              <a:rPr lang="en-US" sz="3200" b="1" dirty="0"/>
              <a:t>Understanding the age-and-gender composition of your audience gives you an opportunity to precisely tailor your content and advertising, from the graphics, language, and technical sophistication you employ on your site to the creative contents and placements for your ads. </a:t>
            </a:r>
          </a:p>
        </p:txBody>
      </p:sp>
    </p:spTree>
    <p:extLst>
      <p:ext uri="{BB962C8B-B14F-4D97-AF65-F5344CB8AC3E}">
        <p14:creationId xmlns:p14="http://schemas.microsoft.com/office/powerpoint/2010/main" val="950061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185" y="92110"/>
            <a:ext cx="11273285" cy="951079"/>
          </a:xfrm>
        </p:spPr>
        <p:txBody>
          <a:bodyPr/>
          <a:lstStyle/>
          <a:p>
            <a:r>
              <a:rPr lang="en-US" sz="4800" b="1" u="sng" dirty="0" smtClean="0"/>
              <a:t>Interests :</a:t>
            </a:r>
            <a:endParaRPr lang="en-US" sz="4800" b="1" u="sng" dirty="0"/>
          </a:p>
        </p:txBody>
      </p:sp>
      <p:sp>
        <p:nvSpPr>
          <p:cNvPr id="3" name="Content Placeholder 2"/>
          <p:cNvSpPr>
            <a:spLocks noGrp="1"/>
          </p:cNvSpPr>
          <p:nvPr>
            <p:ph idx="1"/>
          </p:nvPr>
        </p:nvSpPr>
        <p:spPr>
          <a:xfrm>
            <a:off x="437882" y="901521"/>
            <a:ext cx="11101588" cy="5553869"/>
          </a:xfrm>
        </p:spPr>
        <p:txBody>
          <a:bodyPr>
            <a:normAutofit lnSpcReduction="10000"/>
          </a:bodyPr>
          <a:lstStyle/>
          <a:p>
            <a:r>
              <a:rPr lang="en-US" sz="4000" b="1" u="sng" dirty="0"/>
              <a:t>Affinity </a:t>
            </a:r>
            <a:r>
              <a:rPr lang="en-US" sz="4000" b="1" u="sng" dirty="0" smtClean="0"/>
              <a:t>Categories:</a:t>
            </a:r>
          </a:p>
          <a:p>
            <a:pPr marL="0" indent="0">
              <a:buNone/>
            </a:pPr>
            <a:r>
              <a:rPr lang="en-US" sz="4000" dirty="0" smtClean="0"/>
              <a:t> </a:t>
            </a:r>
            <a:r>
              <a:rPr lang="en-US" sz="4000" b="1" dirty="0" smtClean="0"/>
              <a:t>It gives </a:t>
            </a:r>
            <a:r>
              <a:rPr lang="en-US" sz="4000" b="1" dirty="0"/>
              <a:t>you context for expanding your advertising into related markets </a:t>
            </a:r>
            <a:r>
              <a:rPr lang="en-US" sz="4000" b="1" dirty="0" smtClean="0"/>
              <a:t>.</a:t>
            </a:r>
          </a:p>
          <a:p>
            <a:pPr marL="0" indent="0">
              <a:buNone/>
            </a:pPr>
            <a:endParaRPr lang="en-US" sz="4000" b="1" dirty="0" smtClean="0"/>
          </a:p>
          <a:p>
            <a:r>
              <a:rPr lang="en-US" sz="4000" b="1" u="sng" dirty="0"/>
              <a:t>In-Market </a:t>
            </a:r>
            <a:r>
              <a:rPr lang="en-US" sz="4000" b="1" u="sng" dirty="0" smtClean="0"/>
              <a:t>Segments:</a:t>
            </a:r>
          </a:p>
          <a:p>
            <a:pPr marL="0" indent="0">
              <a:buNone/>
            </a:pPr>
            <a:r>
              <a:rPr lang="en-US" sz="4000" b="1" dirty="0"/>
              <a:t>F</a:t>
            </a:r>
            <a:r>
              <a:rPr lang="en-US" sz="4000" b="1" dirty="0" smtClean="0"/>
              <a:t>or </a:t>
            </a:r>
            <a:r>
              <a:rPr lang="en-US" sz="4000" b="1" dirty="0"/>
              <a:t>focusing your advertising on exactly the users who demonstrate a likelihood to consume your content or purchase your products</a:t>
            </a:r>
            <a:r>
              <a:rPr lang="en-US" sz="4000" dirty="0"/>
              <a:t> </a:t>
            </a:r>
            <a:r>
              <a:rPr lang="en-US" sz="4000" dirty="0" smtClean="0"/>
              <a:t>.</a:t>
            </a:r>
          </a:p>
          <a:p>
            <a:endParaRPr lang="en-US" sz="4000" dirty="0"/>
          </a:p>
        </p:txBody>
      </p:sp>
    </p:spTree>
    <p:extLst>
      <p:ext uri="{BB962C8B-B14F-4D97-AF65-F5344CB8AC3E}">
        <p14:creationId xmlns:p14="http://schemas.microsoft.com/office/powerpoint/2010/main" val="712132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93" y="1558187"/>
            <a:ext cx="9404723" cy="734637"/>
          </a:xfrm>
        </p:spPr>
        <p:txBody>
          <a:bodyPr/>
          <a:lstStyle/>
          <a:p>
            <a:r>
              <a:rPr lang="en-US" sz="4400" b="1" u="sng" dirty="0" smtClean="0"/>
              <a:t>Geo (Language , Location):</a:t>
            </a:r>
            <a:endParaRPr lang="en-US" sz="4400" b="1" u="sng" dirty="0"/>
          </a:p>
        </p:txBody>
      </p:sp>
      <p:sp>
        <p:nvSpPr>
          <p:cNvPr id="3" name="Content Placeholder 2"/>
          <p:cNvSpPr>
            <a:spLocks noGrp="1"/>
          </p:cNvSpPr>
          <p:nvPr>
            <p:ph idx="1"/>
          </p:nvPr>
        </p:nvSpPr>
        <p:spPr>
          <a:xfrm>
            <a:off x="387093" y="2773956"/>
            <a:ext cx="11299042" cy="1484146"/>
          </a:xfrm>
        </p:spPr>
        <p:txBody>
          <a:bodyPr>
            <a:normAutofit/>
          </a:bodyPr>
          <a:lstStyle/>
          <a:p>
            <a:r>
              <a:rPr lang="en-US" sz="3200" b="1" dirty="0" smtClean="0"/>
              <a:t>To get the information about the website users whose languages and their locality</a:t>
            </a:r>
            <a:r>
              <a:rPr lang="en-US" sz="3200" dirty="0" smtClean="0"/>
              <a:t>.</a:t>
            </a:r>
            <a:endParaRPr lang="en-US" sz="3200" dirty="0"/>
          </a:p>
        </p:txBody>
      </p:sp>
    </p:spTree>
    <p:extLst>
      <p:ext uri="{BB962C8B-B14F-4D97-AF65-F5344CB8AC3E}">
        <p14:creationId xmlns:p14="http://schemas.microsoft.com/office/powerpoint/2010/main" val="296619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897" y="652389"/>
            <a:ext cx="9404723" cy="807922"/>
          </a:xfrm>
        </p:spPr>
        <p:txBody>
          <a:bodyPr/>
          <a:lstStyle/>
          <a:p>
            <a:r>
              <a:rPr lang="en-US" sz="4400" b="1" u="sng" dirty="0" smtClean="0">
                <a:solidFill>
                  <a:srgbClr val="FFC000"/>
                </a:solidFill>
              </a:rPr>
              <a:t>Google Analytics Home Page</a:t>
            </a:r>
            <a:endParaRPr lang="en-US" sz="4400" b="1" u="sng" dirty="0">
              <a:solidFill>
                <a:srgbClr val="FFC000"/>
              </a:solidFill>
            </a:endParaRPr>
          </a:p>
        </p:txBody>
      </p:sp>
      <p:sp>
        <p:nvSpPr>
          <p:cNvPr id="3" name="Content Placeholder 2"/>
          <p:cNvSpPr>
            <a:spLocks noGrp="1"/>
          </p:cNvSpPr>
          <p:nvPr>
            <p:ph idx="1"/>
          </p:nvPr>
        </p:nvSpPr>
        <p:spPr>
          <a:xfrm>
            <a:off x="491320" y="1460312"/>
            <a:ext cx="9558534" cy="4788088"/>
          </a:xfrm>
        </p:spPr>
        <p:txBody>
          <a:bodyPr>
            <a:normAutofit lnSpcReduction="10000"/>
          </a:bodyPr>
          <a:lstStyle/>
          <a:p>
            <a:r>
              <a:rPr lang="en-US" sz="3200" b="1" dirty="0" smtClean="0"/>
              <a:t>Get summary of the data</a:t>
            </a:r>
          </a:p>
          <a:p>
            <a:r>
              <a:rPr lang="en-US" sz="3200" b="1" dirty="0" smtClean="0"/>
              <a:t>Get overall Traffic and Conversions</a:t>
            </a:r>
          </a:p>
          <a:p>
            <a:r>
              <a:rPr lang="en-US" sz="3200" b="1" dirty="0" smtClean="0"/>
              <a:t>Get user volume by day and hour</a:t>
            </a:r>
          </a:p>
          <a:p>
            <a:r>
              <a:rPr lang="en-US" sz="3200" b="1" dirty="0" smtClean="0"/>
              <a:t>Number of users on the site right now </a:t>
            </a:r>
          </a:p>
          <a:p>
            <a:r>
              <a:rPr lang="en-US" sz="3200" b="1" dirty="0" smtClean="0"/>
              <a:t>And which pages they are viewing</a:t>
            </a:r>
          </a:p>
          <a:p>
            <a:pPr fontAlgn="base"/>
            <a:r>
              <a:rPr lang="en-US" sz="3200" b="1" dirty="0"/>
              <a:t>The channels by which you acquire users</a:t>
            </a:r>
          </a:p>
          <a:p>
            <a:pPr fontAlgn="base"/>
            <a:r>
              <a:rPr lang="en-US" sz="3200" b="1" dirty="0"/>
              <a:t>How well you retain users week to week</a:t>
            </a:r>
          </a:p>
          <a:p>
            <a:pPr fontAlgn="base"/>
            <a:r>
              <a:rPr lang="en-US" sz="3200" b="1" dirty="0"/>
              <a:t>Goal completions</a:t>
            </a:r>
          </a:p>
          <a:p>
            <a:endParaRPr lang="en-US" sz="3200" b="1" dirty="0" smtClean="0"/>
          </a:p>
          <a:p>
            <a:pPr marL="0" indent="0">
              <a:buNone/>
            </a:pPr>
            <a:endParaRPr lang="en-US" sz="3200" b="1" dirty="0"/>
          </a:p>
        </p:txBody>
      </p:sp>
    </p:spTree>
    <p:extLst>
      <p:ext uri="{BB962C8B-B14F-4D97-AF65-F5344CB8AC3E}">
        <p14:creationId xmlns:p14="http://schemas.microsoft.com/office/powerpoint/2010/main" val="2235345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56501"/>
            <a:ext cx="9404723" cy="603350"/>
          </a:xfrm>
        </p:spPr>
        <p:txBody>
          <a:bodyPr/>
          <a:lstStyle/>
          <a:p>
            <a:r>
              <a:rPr lang="en-US" sz="4400" b="1" u="sng" dirty="0" smtClean="0"/>
              <a:t>Behavior report:</a:t>
            </a:r>
            <a:br>
              <a:rPr lang="en-US" sz="4400" b="1" u="sng" dirty="0" smtClean="0"/>
            </a:br>
            <a:endParaRPr lang="en-US" sz="4400" b="1" u="sng" dirty="0"/>
          </a:p>
        </p:txBody>
      </p:sp>
      <p:sp>
        <p:nvSpPr>
          <p:cNvPr id="3" name="Content Placeholder 2"/>
          <p:cNvSpPr>
            <a:spLocks noGrp="1"/>
          </p:cNvSpPr>
          <p:nvPr>
            <p:ph idx="1"/>
          </p:nvPr>
        </p:nvSpPr>
        <p:spPr>
          <a:xfrm>
            <a:off x="646111" y="1048571"/>
            <a:ext cx="11163816" cy="5396249"/>
          </a:xfrm>
        </p:spPr>
        <p:txBody>
          <a:bodyPr>
            <a:normAutofit fontScale="85000" lnSpcReduction="20000"/>
          </a:bodyPr>
          <a:lstStyle/>
          <a:p>
            <a:r>
              <a:rPr lang="en-US" sz="3200" b="1" u="sng" dirty="0"/>
              <a:t>New vs. </a:t>
            </a:r>
            <a:r>
              <a:rPr lang="en-US" sz="3200" b="1" u="sng" dirty="0" smtClean="0"/>
              <a:t>Returning:</a:t>
            </a:r>
            <a:endParaRPr lang="en-US" sz="3200" b="1" i="1" u="sng" dirty="0" smtClean="0"/>
          </a:p>
          <a:p>
            <a:pPr marL="0" indent="0">
              <a:buNone/>
            </a:pPr>
            <a:r>
              <a:rPr lang="en-US" sz="3200" b="1" i="1" dirty="0"/>
              <a:t>This report provides an </a:t>
            </a:r>
            <a:r>
              <a:rPr lang="en-US" sz="3200" b="1" dirty="0"/>
              <a:t>estimate number of new users versus those that have already visited the </a:t>
            </a:r>
            <a:r>
              <a:rPr lang="en-US" sz="3200" b="1" dirty="0" smtClean="0"/>
              <a:t>site</a:t>
            </a:r>
          </a:p>
          <a:p>
            <a:pPr marL="0" indent="0">
              <a:buNone/>
            </a:pPr>
            <a:endParaRPr lang="en-US" sz="3200" b="1" dirty="0" smtClean="0"/>
          </a:p>
          <a:p>
            <a:r>
              <a:rPr lang="en-US" sz="3200" b="1" u="sng" dirty="0"/>
              <a:t>Frequency &amp; </a:t>
            </a:r>
            <a:r>
              <a:rPr lang="en-US" sz="3200" b="1" u="sng" dirty="0" smtClean="0"/>
              <a:t>Recency:</a:t>
            </a:r>
          </a:p>
          <a:p>
            <a:pPr marL="0" indent="0">
              <a:buNone/>
            </a:pPr>
            <a:r>
              <a:rPr lang="en-US" sz="3200" b="1" dirty="0"/>
              <a:t>This report details how frequently users visit your community and how many days go by before they return within a defined time period</a:t>
            </a:r>
            <a:r>
              <a:rPr lang="en-US" sz="3200" b="1" dirty="0" smtClean="0"/>
              <a:t>.</a:t>
            </a:r>
          </a:p>
          <a:p>
            <a:pPr marL="0" indent="0">
              <a:buNone/>
            </a:pPr>
            <a:endParaRPr lang="en-US" sz="3200" dirty="0" smtClean="0"/>
          </a:p>
          <a:p>
            <a:r>
              <a:rPr lang="en-US" sz="3200" b="1" u="sng" dirty="0" smtClean="0"/>
              <a:t>Engagement</a:t>
            </a:r>
            <a:r>
              <a:rPr lang="en-US" sz="3200" b="1" u="sng" dirty="0" smtClean="0"/>
              <a:t>:</a:t>
            </a:r>
          </a:p>
          <a:p>
            <a:pPr marL="0" indent="0">
              <a:buNone/>
            </a:pPr>
            <a:r>
              <a:rPr lang="en-US" sz="3200" dirty="0" smtClean="0"/>
              <a:t> </a:t>
            </a:r>
            <a:r>
              <a:rPr lang="en-US" sz="3200" b="1" dirty="0"/>
              <a:t>This report details the amount of time users spend in your community, as well as the number of pages clicked on each </a:t>
            </a:r>
            <a:r>
              <a:rPr lang="en-US" sz="3200" b="1" dirty="0" smtClean="0"/>
              <a:t>visit;</a:t>
            </a:r>
            <a:endParaRPr lang="en-US" sz="3200" b="1" u="sng" dirty="0" smtClean="0"/>
          </a:p>
          <a:p>
            <a:pPr marL="0" indent="0">
              <a:buNone/>
            </a:pPr>
            <a:endParaRPr lang="en-US" sz="3200" b="1" u="sng" dirty="0"/>
          </a:p>
          <a:p>
            <a:endParaRPr lang="en-US" sz="3200" b="1" u="sng" dirty="0"/>
          </a:p>
          <a:p>
            <a:endParaRPr lang="en-US" sz="3200" b="1" u="sng" dirty="0"/>
          </a:p>
          <a:p>
            <a:endParaRPr lang="en-US" dirty="0"/>
          </a:p>
        </p:txBody>
      </p:sp>
    </p:spTree>
    <p:extLst>
      <p:ext uri="{BB962C8B-B14F-4D97-AF65-F5344CB8AC3E}">
        <p14:creationId xmlns:p14="http://schemas.microsoft.com/office/powerpoint/2010/main" val="4083808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260" y="0"/>
            <a:ext cx="9404723" cy="708338"/>
          </a:xfrm>
        </p:spPr>
        <p:txBody>
          <a:bodyPr/>
          <a:lstStyle/>
          <a:p>
            <a:r>
              <a:rPr lang="en-US" sz="4400" b="1" u="sng" dirty="0" smtClean="0"/>
              <a:t>Technology:</a:t>
            </a:r>
            <a:endParaRPr lang="en-US" sz="4400" b="1" u="sng" dirty="0"/>
          </a:p>
        </p:txBody>
      </p:sp>
      <p:sp>
        <p:nvSpPr>
          <p:cNvPr id="3" name="Content Placeholder 2"/>
          <p:cNvSpPr>
            <a:spLocks noGrp="1"/>
          </p:cNvSpPr>
          <p:nvPr>
            <p:ph idx="1"/>
          </p:nvPr>
        </p:nvSpPr>
        <p:spPr>
          <a:xfrm>
            <a:off x="311260" y="785608"/>
            <a:ext cx="11666092" cy="6072392"/>
          </a:xfrm>
        </p:spPr>
        <p:txBody>
          <a:bodyPr>
            <a:normAutofit/>
          </a:bodyPr>
          <a:lstStyle/>
          <a:p>
            <a:r>
              <a:rPr lang="en-US" sz="3200" b="1" u="sng" dirty="0"/>
              <a:t>Browser </a:t>
            </a:r>
            <a:r>
              <a:rPr lang="en-US" sz="3200" b="1" u="sng" dirty="0" smtClean="0"/>
              <a:t>:</a:t>
            </a:r>
          </a:p>
          <a:p>
            <a:pPr marL="0" indent="0">
              <a:buNone/>
            </a:pPr>
            <a:r>
              <a:rPr lang="en-US" sz="3200" dirty="0"/>
              <a:t>Chrome updates automatically, but older Firefox and Internet Explorer browsers don't support some of the newer JavaScript libraries and CSS. Older browsers also don't support HTML 5. Therefore, if you see that your customers are mostly using older browsers, you should take this into consideration when you want to update your website design and code. </a:t>
            </a:r>
            <a:endParaRPr lang="en-US" sz="3200" b="1" u="sng" dirty="0" smtClean="0"/>
          </a:p>
          <a:p>
            <a:r>
              <a:rPr lang="en-US" sz="3200" b="1" u="sng" dirty="0" smtClean="0"/>
              <a:t>Operating System:</a:t>
            </a:r>
          </a:p>
          <a:p>
            <a:pPr marL="0" indent="0">
              <a:buNone/>
            </a:pPr>
            <a:r>
              <a:rPr lang="en-US" sz="3200" dirty="0"/>
              <a:t>Having the user's operating system information also helps you identify technical issues with your site</a:t>
            </a:r>
            <a:r>
              <a:rPr lang="en-US" sz="3200" dirty="0" smtClean="0"/>
              <a:t>.</a:t>
            </a:r>
          </a:p>
          <a:p>
            <a:pPr marL="0" indent="0">
              <a:buNone/>
            </a:pPr>
            <a:endParaRPr lang="en-US" sz="3200" b="1" u="sng" dirty="0" smtClean="0"/>
          </a:p>
          <a:p>
            <a:pPr marL="0" indent="0">
              <a:buNone/>
            </a:pPr>
            <a:endParaRPr lang="en-US" sz="3200" b="1" u="sng" dirty="0" smtClean="0"/>
          </a:p>
          <a:p>
            <a:pPr marL="0" indent="0">
              <a:buNone/>
            </a:pPr>
            <a:endParaRPr lang="en-US" sz="3200" b="1" u="sng" dirty="0"/>
          </a:p>
          <a:p>
            <a:endParaRPr lang="en-US" dirty="0"/>
          </a:p>
        </p:txBody>
      </p:sp>
    </p:spTree>
    <p:extLst>
      <p:ext uri="{BB962C8B-B14F-4D97-AF65-F5344CB8AC3E}">
        <p14:creationId xmlns:p14="http://schemas.microsoft.com/office/powerpoint/2010/main" val="4262819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u="sng" dirty="0" smtClean="0"/>
              <a:t>Mobile:</a:t>
            </a:r>
            <a:endParaRPr lang="en-US" sz="4400" b="1" u="sng" dirty="0"/>
          </a:p>
        </p:txBody>
      </p:sp>
      <p:sp>
        <p:nvSpPr>
          <p:cNvPr id="3" name="Content Placeholder 2"/>
          <p:cNvSpPr>
            <a:spLocks noGrp="1"/>
          </p:cNvSpPr>
          <p:nvPr>
            <p:ph idx="1"/>
          </p:nvPr>
        </p:nvSpPr>
        <p:spPr>
          <a:xfrm>
            <a:off x="400451" y="2149271"/>
            <a:ext cx="11356999" cy="1644808"/>
          </a:xfrm>
        </p:spPr>
        <p:txBody>
          <a:bodyPr>
            <a:normAutofit/>
          </a:bodyPr>
          <a:lstStyle/>
          <a:p>
            <a:r>
              <a:rPr lang="en-US" sz="3200" b="1" dirty="0"/>
              <a:t>It's important to understand if your customers are using mobile, because mobile sites must be coded, rendered and maintained differently.</a:t>
            </a:r>
          </a:p>
        </p:txBody>
      </p:sp>
    </p:spTree>
    <p:extLst>
      <p:ext uri="{BB962C8B-B14F-4D97-AF65-F5344CB8AC3E}">
        <p14:creationId xmlns:p14="http://schemas.microsoft.com/office/powerpoint/2010/main" val="938100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User Flow :</a:t>
            </a:r>
            <a:endParaRPr lang="en-US" b="1" u="sng" dirty="0"/>
          </a:p>
        </p:txBody>
      </p:sp>
      <p:sp>
        <p:nvSpPr>
          <p:cNvPr id="3" name="Content Placeholder 2"/>
          <p:cNvSpPr>
            <a:spLocks noGrp="1"/>
          </p:cNvSpPr>
          <p:nvPr>
            <p:ph idx="1"/>
          </p:nvPr>
        </p:nvSpPr>
        <p:spPr>
          <a:xfrm>
            <a:off x="755582" y="1318823"/>
            <a:ext cx="11221770" cy="4195481"/>
          </a:xfrm>
        </p:spPr>
        <p:txBody>
          <a:bodyPr>
            <a:normAutofit/>
          </a:bodyPr>
          <a:lstStyle/>
          <a:p>
            <a:r>
              <a:rPr lang="en-US" sz="3200" b="1" dirty="0"/>
              <a:t>The Users Flow report is a graphical representation of the paths users took through your site, from the source, through the various pages, and where along their paths they exited your </a:t>
            </a:r>
            <a:r>
              <a:rPr lang="en-US" sz="3200" b="1" dirty="0" smtClean="0"/>
              <a:t>site</a:t>
            </a:r>
            <a:br>
              <a:rPr lang="en-US" sz="3200" b="1" dirty="0" smtClean="0"/>
            </a:br>
            <a:endParaRPr lang="en-US" sz="3200" b="1" dirty="0" smtClean="0"/>
          </a:p>
          <a:p>
            <a:pPr marL="0" indent="0">
              <a:buNone/>
            </a:pPr>
            <a:endParaRPr lang="en-US" sz="3200" dirty="0"/>
          </a:p>
        </p:txBody>
      </p:sp>
    </p:spTree>
    <p:extLst>
      <p:ext uri="{BB962C8B-B14F-4D97-AF65-F5344CB8AC3E}">
        <p14:creationId xmlns:p14="http://schemas.microsoft.com/office/powerpoint/2010/main" val="1973765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u="sng" dirty="0" smtClean="0"/>
              <a:t>Acquisition Report Includes:</a:t>
            </a:r>
            <a:endParaRPr lang="en-US" sz="5400" b="1" u="sng" dirty="0"/>
          </a:p>
        </p:txBody>
      </p:sp>
      <p:sp>
        <p:nvSpPr>
          <p:cNvPr id="3" name="Content Placeholder 2"/>
          <p:cNvSpPr>
            <a:spLocks noGrp="1"/>
          </p:cNvSpPr>
          <p:nvPr>
            <p:ph idx="1"/>
          </p:nvPr>
        </p:nvSpPr>
        <p:spPr/>
        <p:txBody>
          <a:bodyPr/>
          <a:lstStyle/>
          <a:p>
            <a:r>
              <a:rPr lang="en-US" sz="3200" b="1" dirty="0" smtClean="0"/>
              <a:t>Overview</a:t>
            </a:r>
          </a:p>
          <a:p>
            <a:r>
              <a:rPr lang="en-US" sz="3200" b="1" dirty="0" smtClean="0"/>
              <a:t>All traffic</a:t>
            </a:r>
          </a:p>
          <a:p>
            <a:r>
              <a:rPr lang="en-US" sz="3200" b="1" dirty="0" smtClean="0"/>
              <a:t>AdWords</a:t>
            </a:r>
          </a:p>
          <a:p>
            <a:r>
              <a:rPr lang="en-US" sz="3200" b="1" dirty="0" smtClean="0"/>
              <a:t>Search Console</a:t>
            </a:r>
          </a:p>
          <a:p>
            <a:r>
              <a:rPr lang="en-US" sz="3200" b="1" dirty="0" smtClean="0"/>
              <a:t>Social</a:t>
            </a:r>
          </a:p>
          <a:p>
            <a:pPr marL="0" indent="0">
              <a:buNone/>
            </a:pPr>
            <a:endParaRPr lang="en-US" dirty="0" smtClean="0"/>
          </a:p>
        </p:txBody>
      </p:sp>
    </p:spTree>
    <p:extLst>
      <p:ext uri="{BB962C8B-B14F-4D97-AF65-F5344CB8AC3E}">
        <p14:creationId xmlns:p14="http://schemas.microsoft.com/office/powerpoint/2010/main" val="420149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Acquisition Overview:</a:t>
            </a:r>
            <a:endParaRPr lang="en-US" b="1" u="sng" dirty="0"/>
          </a:p>
        </p:txBody>
      </p:sp>
      <p:sp>
        <p:nvSpPr>
          <p:cNvPr id="3" name="Content Placeholder 2"/>
          <p:cNvSpPr>
            <a:spLocks noGrp="1"/>
          </p:cNvSpPr>
          <p:nvPr>
            <p:ph idx="1"/>
          </p:nvPr>
        </p:nvSpPr>
        <p:spPr>
          <a:xfrm>
            <a:off x="461867" y="1648532"/>
            <a:ext cx="11493571" cy="4195481"/>
          </a:xfrm>
        </p:spPr>
        <p:txBody>
          <a:bodyPr/>
          <a:lstStyle/>
          <a:p>
            <a:r>
              <a:rPr lang="en-US" sz="3200" b="1" dirty="0" smtClean="0"/>
              <a:t>The Acquisition Overview gives you a quick view of the top channels sending visitors to your website, as well as the associated acquisition, behavior and conversions details for each channel</a:t>
            </a:r>
            <a:r>
              <a:rPr lang="en-US" sz="3200" b="1" dirty="0" smtClean="0"/>
              <a:t>.</a:t>
            </a:r>
          </a:p>
          <a:p>
            <a:pPr marL="0" indent="0">
              <a:buNone/>
            </a:pPr>
            <a:endParaRPr lang="en-US" sz="3200" b="1" dirty="0" smtClean="0"/>
          </a:p>
          <a:p>
            <a:r>
              <a:rPr lang="en-US" sz="3200" b="1" dirty="0"/>
              <a:t>T</a:t>
            </a:r>
            <a:r>
              <a:rPr lang="en-US" sz="3200" b="1" dirty="0" smtClean="0"/>
              <a:t>he </a:t>
            </a:r>
            <a:r>
              <a:rPr lang="en-US" sz="3200" b="1" dirty="0"/>
              <a:t>Acquisitions Overview report will show you how well each channel drives conversions</a:t>
            </a:r>
            <a:r>
              <a:rPr lang="en-US" b="1" dirty="0"/>
              <a:t>.</a:t>
            </a:r>
          </a:p>
        </p:txBody>
      </p:sp>
    </p:spTree>
    <p:extLst>
      <p:ext uri="{BB962C8B-B14F-4D97-AF65-F5344CB8AC3E}">
        <p14:creationId xmlns:p14="http://schemas.microsoft.com/office/powerpoint/2010/main" val="894026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195140"/>
            <a:ext cx="9404723" cy="989716"/>
          </a:xfrm>
        </p:spPr>
        <p:txBody>
          <a:bodyPr/>
          <a:lstStyle/>
          <a:p>
            <a:r>
              <a:rPr lang="en-US" b="1" u="sng" dirty="0" smtClean="0"/>
              <a:t>All Traffic:</a:t>
            </a:r>
            <a:endParaRPr lang="en-US" b="1" u="sng" dirty="0"/>
          </a:p>
        </p:txBody>
      </p:sp>
      <p:sp>
        <p:nvSpPr>
          <p:cNvPr id="3" name="Content Placeholder 2"/>
          <p:cNvSpPr>
            <a:spLocks noGrp="1"/>
          </p:cNvSpPr>
          <p:nvPr>
            <p:ph idx="1"/>
          </p:nvPr>
        </p:nvSpPr>
        <p:spPr>
          <a:xfrm>
            <a:off x="141667" y="1017431"/>
            <a:ext cx="11951595" cy="5692461"/>
          </a:xfrm>
        </p:spPr>
        <p:txBody>
          <a:bodyPr>
            <a:normAutofit fontScale="85000" lnSpcReduction="20000"/>
          </a:bodyPr>
          <a:lstStyle/>
          <a:p>
            <a:r>
              <a:rPr lang="en-US" sz="3200" b="1" u="sng" dirty="0" smtClean="0"/>
              <a:t>Channels:</a:t>
            </a:r>
          </a:p>
          <a:p>
            <a:pPr marL="0" indent="0">
              <a:buNone/>
            </a:pPr>
            <a:r>
              <a:rPr lang="en-US" sz="3200" dirty="0" smtClean="0"/>
              <a:t> The </a:t>
            </a:r>
            <a:r>
              <a:rPr lang="en-US" sz="3200" dirty="0"/>
              <a:t>Channels section is similar to the Acquisition Overview, except it </a:t>
            </a:r>
            <a:r>
              <a:rPr lang="en-US" sz="3200" dirty="0" smtClean="0"/>
              <a:t>  gives </a:t>
            </a:r>
            <a:r>
              <a:rPr lang="en-US" sz="3200" dirty="0"/>
              <a:t>you a graph to go along with the acquisition, behavior and conversions </a:t>
            </a:r>
            <a:r>
              <a:rPr lang="en-US" sz="3200" dirty="0" smtClean="0"/>
              <a:t>details</a:t>
            </a:r>
            <a:r>
              <a:rPr lang="en-US" sz="3200" dirty="0" smtClean="0"/>
              <a:t>.</a:t>
            </a:r>
          </a:p>
          <a:p>
            <a:pPr marL="0" indent="0">
              <a:buNone/>
            </a:pPr>
            <a:endParaRPr lang="en-US" sz="3200" dirty="0" smtClean="0"/>
          </a:p>
          <a:p>
            <a:r>
              <a:rPr lang="en-US" sz="3200" b="1" u="sng" dirty="0" smtClean="0"/>
              <a:t>Tree maps:</a:t>
            </a:r>
          </a:p>
          <a:p>
            <a:pPr marL="514350" indent="-514350">
              <a:buFont typeface="+mj-lt"/>
              <a:buAutoNum type="arabicPeriod"/>
            </a:pPr>
            <a:r>
              <a:rPr lang="en-US" sz="3200" dirty="0" smtClean="0"/>
              <a:t>Tree </a:t>
            </a:r>
            <a:r>
              <a:rPr lang="en-US" sz="3200" dirty="0" smtClean="0"/>
              <a:t>maps </a:t>
            </a:r>
            <a:r>
              <a:rPr lang="en-US" sz="3200" dirty="0"/>
              <a:t>represent data as rectangles. The size and color of each rectangle represent different metrics, so you can combine different aspects of your data into a single visualization</a:t>
            </a:r>
            <a:r>
              <a:rPr lang="en-US" sz="3200" dirty="0" smtClean="0"/>
              <a:t>.</a:t>
            </a:r>
          </a:p>
          <a:p>
            <a:pPr marL="0" indent="0">
              <a:buNone/>
            </a:pPr>
            <a:endParaRPr lang="en-US" sz="3200" dirty="0" smtClean="0"/>
          </a:p>
          <a:p>
            <a:r>
              <a:rPr lang="en-US" sz="3200" b="1" u="sng" dirty="0" smtClean="0"/>
              <a:t>Referrals:</a:t>
            </a:r>
          </a:p>
          <a:p>
            <a:pPr marL="0" indent="0">
              <a:buNone/>
            </a:pPr>
            <a:r>
              <a:rPr lang="en-US" sz="2800" dirty="0"/>
              <a:t>All Referrals leaves out search engines and direct traffic, and only shows website domains (including social networks) that have referred traffic to your website.</a:t>
            </a:r>
            <a:endParaRPr lang="en-US" sz="3200" b="1" u="sng" dirty="0" smtClean="0"/>
          </a:p>
          <a:p>
            <a:pPr marL="0" indent="0">
              <a:buNone/>
            </a:pPr>
            <a:endParaRPr lang="en-US" sz="3200" b="1" u="sng" dirty="0" smtClean="0"/>
          </a:p>
          <a:p>
            <a:pPr marL="0" indent="0">
              <a:buNone/>
            </a:pPr>
            <a:endParaRPr lang="en-US" sz="3200" b="1" u="sng" dirty="0" smtClean="0"/>
          </a:p>
          <a:p>
            <a:pPr marL="0" indent="0">
              <a:buNone/>
            </a:pPr>
            <a:endParaRPr lang="en-US" sz="3200" b="1" u="sng" dirty="0" smtClean="0"/>
          </a:p>
          <a:p>
            <a:endParaRPr lang="en-US" sz="3200" b="1" u="sng" dirty="0"/>
          </a:p>
        </p:txBody>
      </p:sp>
    </p:spTree>
    <p:extLst>
      <p:ext uri="{BB962C8B-B14F-4D97-AF65-F5344CB8AC3E}">
        <p14:creationId xmlns:p14="http://schemas.microsoft.com/office/powerpoint/2010/main" val="1927436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8048"/>
          </a:xfrm>
        </p:spPr>
        <p:txBody>
          <a:bodyPr/>
          <a:lstStyle/>
          <a:p>
            <a:r>
              <a:rPr lang="en-US" sz="4400" b="1" u="sng" dirty="0" smtClean="0"/>
              <a:t>AdWords:</a:t>
            </a:r>
            <a:endParaRPr lang="en-US" sz="4400" b="1" u="sng" dirty="0"/>
          </a:p>
        </p:txBody>
      </p:sp>
      <p:sp>
        <p:nvSpPr>
          <p:cNvPr id="3" name="Content Placeholder 2"/>
          <p:cNvSpPr>
            <a:spLocks noGrp="1"/>
          </p:cNvSpPr>
          <p:nvPr>
            <p:ph idx="1"/>
          </p:nvPr>
        </p:nvSpPr>
        <p:spPr>
          <a:xfrm>
            <a:off x="468689" y="1240988"/>
            <a:ext cx="11268384" cy="5089300"/>
          </a:xfrm>
        </p:spPr>
        <p:txBody>
          <a:bodyPr>
            <a:normAutofit/>
          </a:bodyPr>
          <a:lstStyle/>
          <a:p>
            <a:r>
              <a:rPr lang="en-US" sz="3200" b="1" dirty="0"/>
              <a:t>Linking a Google Analytics property to your AdWords account can help you analyze customer activity on your website after an ad click or impression. </a:t>
            </a:r>
            <a:endParaRPr lang="en-US" sz="3200" b="1" dirty="0" smtClean="0"/>
          </a:p>
          <a:p>
            <a:pPr marL="0" indent="0">
              <a:buNone/>
            </a:pPr>
            <a:endParaRPr lang="en-US" sz="3200" b="1" dirty="0" smtClean="0"/>
          </a:p>
          <a:p>
            <a:r>
              <a:rPr lang="en-US" sz="3200" b="1" dirty="0"/>
              <a:t>Google AdWords is Google's online advertising program. Through AdWords, you can create online ads to reach people exactly when they're interested in the products and services that you offer.</a:t>
            </a:r>
          </a:p>
        </p:txBody>
      </p:sp>
    </p:spTree>
    <p:extLst>
      <p:ext uri="{BB962C8B-B14F-4D97-AF65-F5344CB8AC3E}">
        <p14:creationId xmlns:p14="http://schemas.microsoft.com/office/powerpoint/2010/main" val="4265276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Social Report:</a:t>
            </a:r>
            <a:endParaRPr lang="en-US" b="1" u="sng" dirty="0"/>
          </a:p>
        </p:txBody>
      </p:sp>
      <p:sp>
        <p:nvSpPr>
          <p:cNvPr id="3" name="Content Placeholder 2"/>
          <p:cNvSpPr>
            <a:spLocks noGrp="1"/>
          </p:cNvSpPr>
          <p:nvPr>
            <p:ph idx="1"/>
          </p:nvPr>
        </p:nvSpPr>
        <p:spPr>
          <a:xfrm>
            <a:off x="646111" y="1843028"/>
            <a:ext cx="11200145" cy="2674383"/>
          </a:xfrm>
        </p:spPr>
        <p:txBody>
          <a:bodyPr>
            <a:normAutofit/>
          </a:bodyPr>
          <a:lstStyle/>
          <a:p>
            <a:r>
              <a:rPr lang="en-US" sz="3200" b="1" dirty="0" smtClean="0"/>
              <a:t>The </a:t>
            </a:r>
            <a:r>
              <a:rPr lang="en-US" sz="3200" b="1" dirty="0"/>
              <a:t>Social Sources Report gives you a complete breakdown of what social media networks are sending you traffic. To get an idea how much traffic that social networks send you, this is where you want to be</a:t>
            </a:r>
            <a:r>
              <a:rPr lang="en-US" sz="3200" b="1" dirty="0" smtClean="0"/>
              <a:t>.</a:t>
            </a:r>
          </a:p>
          <a:p>
            <a:endParaRPr lang="en-US" sz="3200" b="1" dirty="0"/>
          </a:p>
        </p:txBody>
      </p:sp>
    </p:spTree>
    <p:extLst>
      <p:ext uri="{BB962C8B-B14F-4D97-AF65-F5344CB8AC3E}">
        <p14:creationId xmlns:p14="http://schemas.microsoft.com/office/powerpoint/2010/main" val="1232178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985" y="370832"/>
            <a:ext cx="9404723" cy="1400530"/>
          </a:xfrm>
        </p:spPr>
        <p:txBody>
          <a:bodyPr/>
          <a:lstStyle/>
          <a:p>
            <a:r>
              <a:rPr lang="en-US" sz="6000" b="1" u="sng" dirty="0" smtClean="0"/>
              <a:t>Behavior Report:</a:t>
            </a:r>
            <a:endParaRPr lang="en-US" sz="6000" b="1" u="sng" dirty="0"/>
          </a:p>
        </p:txBody>
      </p:sp>
      <p:sp>
        <p:nvSpPr>
          <p:cNvPr id="3" name="Content Placeholder 2"/>
          <p:cNvSpPr>
            <a:spLocks noGrp="1"/>
          </p:cNvSpPr>
          <p:nvPr>
            <p:ph idx="1"/>
          </p:nvPr>
        </p:nvSpPr>
        <p:spPr>
          <a:xfrm>
            <a:off x="495985" y="2169995"/>
            <a:ext cx="11370504" cy="2183641"/>
          </a:xfrm>
        </p:spPr>
        <p:txBody>
          <a:bodyPr/>
          <a:lstStyle/>
          <a:p>
            <a:r>
              <a:rPr lang="en-US" sz="3200" b="1" dirty="0"/>
              <a:t>The Behavior section reveals what your visitors do on your website. Specifically, the reports tell you what pages people visit and what actions they take while visiting.</a:t>
            </a:r>
          </a:p>
          <a:p>
            <a:endParaRPr lang="en-US" dirty="0"/>
          </a:p>
          <a:p>
            <a:endParaRPr lang="en-US" dirty="0"/>
          </a:p>
        </p:txBody>
      </p:sp>
    </p:spTree>
    <p:extLst>
      <p:ext uri="{BB962C8B-B14F-4D97-AF65-F5344CB8AC3E}">
        <p14:creationId xmlns:p14="http://schemas.microsoft.com/office/powerpoint/2010/main" val="820164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463" y="255771"/>
            <a:ext cx="10890909" cy="1924722"/>
          </a:xfrm>
        </p:spPr>
        <p:txBody>
          <a:bodyPr/>
          <a:lstStyle/>
          <a:p>
            <a:r>
              <a:rPr lang="en-US" sz="5400" b="1" dirty="0" smtClean="0">
                <a:solidFill>
                  <a:srgbClr val="00B050"/>
                </a:solidFill>
              </a:rPr>
              <a:t>Google analytics report includes:</a:t>
            </a:r>
            <a:endParaRPr lang="en-US" sz="5400" b="1" dirty="0">
              <a:solidFill>
                <a:srgbClr val="00B050"/>
              </a:solidFill>
            </a:endParaRPr>
          </a:p>
        </p:txBody>
      </p:sp>
      <p:sp>
        <p:nvSpPr>
          <p:cNvPr id="3" name="Content Placeholder 2"/>
          <p:cNvSpPr>
            <a:spLocks noGrp="1"/>
          </p:cNvSpPr>
          <p:nvPr>
            <p:ph idx="1"/>
          </p:nvPr>
        </p:nvSpPr>
        <p:spPr>
          <a:xfrm>
            <a:off x="844005" y="1848202"/>
            <a:ext cx="8946541" cy="4195481"/>
          </a:xfrm>
        </p:spPr>
        <p:txBody>
          <a:bodyPr>
            <a:normAutofit/>
          </a:bodyPr>
          <a:lstStyle/>
          <a:p>
            <a:r>
              <a:rPr lang="en-US" sz="4000" b="1" dirty="0" smtClean="0"/>
              <a:t>Real Time</a:t>
            </a:r>
          </a:p>
          <a:p>
            <a:r>
              <a:rPr lang="en-US" sz="4000" b="1" dirty="0" smtClean="0"/>
              <a:t>Audience</a:t>
            </a:r>
          </a:p>
          <a:p>
            <a:r>
              <a:rPr lang="en-US" sz="4000" b="1" dirty="0" smtClean="0"/>
              <a:t>Acquisition</a:t>
            </a:r>
          </a:p>
          <a:p>
            <a:r>
              <a:rPr lang="en-US" sz="4000" b="1" dirty="0" smtClean="0"/>
              <a:t>Behavior</a:t>
            </a:r>
          </a:p>
          <a:p>
            <a:pPr marL="0" indent="0">
              <a:buNone/>
            </a:pPr>
            <a:endParaRPr lang="en-US" sz="4000" b="1" dirty="0"/>
          </a:p>
        </p:txBody>
      </p:sp>
    </p:spTree>
    <p:extLst>
      <p:ext uri="{BB962C8B-B14F-4D97-AF65-F5344CB8AC3E}">
        <p14:creationId xmlns:p14="http://schemas.microsoft.com/office/powerpoint/2010/main" val="1060154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07592"/>
          </a:xfrm>
        </p:spPr>
        <p:txBody>
          <a:bodyPr/>
          <a:lstStyle/>
          <a:p>
            <a:r>
              <a:rPr lang="en-US" b="1" u="sng" dirty="0" smtClean="0"/>
              <a:t>Behavior </a:t>
            </a:r>
            <a:r>
              <a:rPr lang="en-US" b="1" u="sng" dirty="0" smtClean="0"/>
              <a:t>Report includes:</a:t>
            </a:r>
            <a:r>
              <a:rPr lang="en-US" b="1" u="sng" dirty="0" smtClean="0"/>
              <a:t/>
            </a:r>
            <a:br>
              <a:rPr lang="en-US" b="1" u="sng" dirty="0" smtClean="0"/>
            </a:br>
            <a:endParaRPr lang="en-US" b="1" u="sng" dirty="0"/>
          </a:p>
        </p:txBody>
      </p:sp>
      <p:sp>
        <p:nvSpPr>
          <p:cNvPr id="3" name="Content Placeholder 2"/>
          <p:cNvSpPr>
            <a:spLocks noGrp="1"/>
          </p:cNvSpPr>
          <p:nvPr>
            <p:ph idx="1"/>
          </p:nvPr>
        </p:nvSpPr>
        <p:spPr>
          <a:xfrm>
            <a:off x="875201" y="1876314"/>
            <a:ext cx="8946541" cy="4195481"/>
          </a:xfrm>
        </p:spPr>
        <p:txBody>
          <a:bodyPr>
            <a:normAutofit fontScale="92500" lnSpcReduction="10000"/>
          </a:bodyPr>
          <a:lstStyle/>
          <a:p>
            <a:pPr marL="0" indent="0">
              <a:buNone/>
            </a:pPr>
            <a:endParaRPr lang="en-US" dirty="0" smtClean="0"/>
          </a:p>
          <a:p>
            <a:r>
              <a:rPr lang="en-US" sz="3200" b="1" dirty="0" smtClean="0"/>
              <a:t>Overview</a:t>
            </a:r>
          </a:p>
          <a:p>
            <a:r>
              <a:rPr lang="en-US" sz="3200" b="1" dirty="0" smtClean="0"/>
              <a:t>Behavior flow</a:t>
            </a:r>
          </a:p>
          <a:p>
            <a:r>
              <a:rPr lang="en-US" sz="3200" b="1" dirty="0" smtClean="0"/>
              <a:t>Site content </a:t>
            </a:r>
          </a:p>
          <a:p>
            <a:r>
              <a:rPr lang="en-US" sz="3200" b="1" dirty="0" smtClean="0"/>
              <a:t>Site speed</a:t>
            </a:r>
          </a:p>
          <a:p>
            <a:pPr marL="0" indent="0">
              <a:buNone/>
            </a:pPr>
            <a:endParaRPr lang="en-US" sz="3200" b="1" dirty="0" smtClean="0"/>
          </a:p>
          <a:p>
            <a:pPr marL="0" indent="0">
              <a:buNone/>
            </a:pPr>
            <a:r>
              <a:rPr lang="en-US" sz="3200" b="1" dirty="0" smtClean="0"/>
              <a:t/>
            </a:r>
            <a:br>
              <a:rPr lang="en-US" sz="3200" b="1" dirty="0" smtClean="0"/>
            </a:br>
            <a:endParaRPr lang="en-US" sz="3200" b="1" dirty="0"/>
          </a:p>
        </p:txBody>
      </p:sp>
    </p:spTree>
    <p:extLst>
      <p:ext uri="{BB962C8B-B14F-4D97-AF65-F5344CB8AC3E}">
        <p14:creationId xmlns:p14="http://schemas.microsoft.com/office/powerpoint/2010/main" val="2413665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Overview:</a:t>
            </a:r>
            <a:endParaRPr lang="en-US" b="1" u="sng" dirty="0"/>
          </a:p>
        </p:txBody>
      </p:sp>
      <p:sp>
        <p:nvSpPr>
          <p:cNvPr id="3" name="Content Placeholder 2"/>
          <p:cNvSpPr>
            <a:spLocks noGrp="1"/>
          </p:cNvSpPr>
          <p:nvPr>
            <p:ph idx="1"/>
          </p:nvPr>
        </p:nvSpPr>
        <p:spPr>
          <a:xfrm>
            <a:off x="393626" y="2052918"/>
            <a:ext cx="10674706" cy="1795751"/>
          </a:xfrm>
        </p:spPr>
        <p:txBody>
          <a:bodyPr>
            <a:normAutofit/>
          </a:bodyPr>
          <a:lstStyle/>
          <a:p>
            <a:r>
              <a:rPr lang="en-US" sz="3200" b="1" dirty="0"/>
              <a:t>The Behavior Overview report provides a graph showing the amount of traffic your </a:t>
            </a:r>
            <a:r>
              <a:rPr lang="en-US" sz="3200" b="1" dirty="0" smtClean="0"/>
              <a:t>website receives</a:t>
            </a:r>
            <a:r>
              <a:rPr lang="en-US" sz="3200" b="1" dirty="0"/>
              <a:t> and additional metrics</a:t>
            </a:r>
            <a:r>
              <a:rPr lang="en-US" sz="3200" dirty="0"/>
              <a:t>.</a:t>
            </a:r>
          </a:p>
        </p:txBody>
      </p:sp>
    </p:spTree>
    <p:extLst>
      <p:ext uri="{BB962C8B-B14F-4D97-AF65-F5344CB8AC3E}">
        <p14:creationId xmlns:p14="http://schemas.microsoft.com/office/powerpoint/2010/main" val="3370472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Behavior Flow:</a:t>
            </a:r>
            <a:endParaRPr lang="en-US" b="1" u="sng" dirty="0"/>
          </a:p>
        </p:txBody>
      </p:sp>
      <p:sp>
        <p:nvSpPr>
          <p:cNvPr id="3" name="Content Placeholder 2"/>
          <p:cNvSpPr>
            <a:spLocks noGrp="1"/>
          </p:cNvSpPr>
          <p:nvPr>
            <p:ph idx="1"/>
          </p:nvPr>
        </p:nvSpPr>
        <p:spPr>
          <a:xfrm>
            <a:off x="368490" y="1323834"/>
            <a:ext cx="11532358" cy="4924566"/>
          </a:xfrm>
        </p:spPr>
        <p:txBody>
          <a:bodyPr>
            <a:normAutofit/>
          </a:bodyPr>
          <a:lstStyle/>
          <a:p>
            <a:r>
              <a:rPr lang="en-US" sz="3200" b="1" dirty="0"/>
              <a:t>The Behavior Flow report lets you see the path visitors commonly take on your website—from the first page they view to the last page they visit before leaving your </a:t>
            </a:r>
            <a:r>
              <a:rPr lang="en-US" sz="3200" b="1" dirty="0" smtClean="0"/>
              <a:t>site</a:t>
            </a:r>
          </a:p>
          <a:p>
            <a:pPr marL="0" indent="0">
              <a:buNone/>
            </a:pPr>
            <a:endParaRPr lang="en-US" sz="3200" b="1" dirty="0" smtClean="0"/>
          </a:p>
          <a:p>
            <a:r>
              <a:rPr lang="en-US" sz="3200" b="1" dirty="0"/>
              <a:t>This report gives you a visual guide to how long visitors stay on your website and where those visitors end up leaving.</a:t>
            </a:r>
          </a:p>
        </p:txBody>
      </p:sp>
    </p:spTree>
    <p:extLst>
      <p:ext uri="{BB962C8B-B14F-4D97-AF65-F5344CB8AC3E}">
        <p14:creationId xmlns:p14="http://schemas.microsoft.com/office/powerpoint/2010/main" val="12198686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Site </a:t>
            </a:r>
            <a:r>
              <a:rPr lang="en-US" b="1" u="sng" dirty="0" smtClean="0"/>
              <a:t>Content:</a:t>
            </a:r>
            <a:endParaRPr lang="en-US" b="1" u="sng" dirty="0"/>
          </a:p>
        </p:txBody>
      </p:sp>
      <p:sp>
        <p:nvSpPr>
          <p:cNvPr id="3" name="Content Placeholder 2"/>
          <p:cNvSpPr>
            <a:spLocks noGrp="1"/>
          </p:cNvSpPr>
          <p:nvPr>
            <p:ph idx="1"/>
          </p:nvPr>
        </p:nvSpPr>
        <p:spPr>
          <a:xfrm>
            <a:off x="468691" y="1501255"/>
            <a:ext cx="11159202" cy="5047396"/>
          </a:xfrm>
        </p:spPr>
        <p:txBody>
          <a:bodyPr>
            <a:noAutofit/>
          </a:bodyPr>
          <a:lstStyle/>
          <a:p>
            <a:pPr marL="0" indent="0">
              <a:buNone/>
            </a:pPr>
            <a:endParaRPr lang="en-US" sz="3200" b="1" dirty="0" smtClean="0"/>
          </a:p>
          <a:p>
            <a:r>
              <a:rPr lang="en-US" sz="3200" b="1" dirty="0" smtClean="0"/>
              <a:t> </a:t>
            </a:r>
            <a:r>
              <a:rPr lang="en-US" sz="3200" b="1" dirty="0"/>
              <a:t>This report helps you determine what content performs </a:t>
            </a:r>
            <a:r>
              <a:rPr lang="en-US" sz="3200" b="1" dirty="0" smtClean="0"/>
              <a:t>best</a:t>
            </a:r>
            <a:r>
              <a:rPr lang="en-US" sz="3200" b="1" dirty="0"/>
              <a:t> </a:t>
            </a:r>
            <a:r>
              <a:rPr lang="en-US" sz="3200" b="1" dirty="0" smtClean="0"/>
              <a:t>on </a:t>
            </a:r>
            <a:r>
              <a:rPr lang="en-US" sz="3200" b="1" dirty="0"/>
              <a:t>your website.</a:t>
            </a:r>
          </a:p>
        </p:txBody>
      </p:sp>
    </p:spTree>
    <p:extLst>
      <p:ext uri="{BB962C8B-B14F-4D97-AF65-F5344CB8AC3E}">
        <p14:creationId xmlns:p14="http://schemas.microsoft.com/office/powerpoint/2010/main" val="17825214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Site Speed:</a:t>
            </a:r>
            <a:endParaRPr lang="en-US" b="1" u="sng" dirty="0"/>
          </a:p>
        </p:txBody>
      </p:sp>
      <p:sp>
        <p:nvSpPr>
          <p:cNvPr id="3" name="Content Placeholder 2"/>
          <p:cNvSpPr>
            <a:spLocks noGrp="1"/>
          </p:cNvSpPr>
          <p:nvPr>
            <p:ph idx="1"/>
          </p:nvPr>
        </p:nvSpPr>
        <p:spPr>
          <a:xfrm>
            <a:off x="646112" y="1269243"/>
            <a:ext cx="11336622" cy="3603008"/>
          </a:xfrm>
        </p:spPr>
        <p:txBody>
          <a:bodyPr>
            <a:normAutofit/>
          </a:bodyPr>
          <a:lstStyle/>
          <a:p>
            <a:r>
              <a:rPr lang="en-US" sz="3200" b="1" dirty="0" smtClean="0"/>
              <a:t>The </a:t>
            </a:r>
            <a:r>
              <a:rPr lang="en-US" sz="3200" b="1" dirty="0"/>
              <a:t>Site Speed reports show how quickly users are able to see and interact with content</a:t>
            </a:r>
            <a:r>
              <a:rPr lang="en-US" sz="3200" b="1" dirty="0" smtClean="0"/>
              <a:t>.</a:t>
            </a:r>
          </a:p>
          <a:p>
            <a:endParaRPr lang="en-US" sz="3200" b="1" dirty="0" smtClean="0"/>
          </a:p>
          <a:p>
            <a:r>
              <a:rPr lang="en-US" sz="3200" b="1" dirty="0" smtClean="0"/>
              <a:t> </a:t>
            </a:r>
            <a:r>
              <a:rPr lang="en-US" sz="3200" b="1" dirty="0"/>
              <a:t>You can identify areas that need improvement, and then track the extent of those improvements</a:t>
            </a:r>
            <a:r>
              <a:rPr lang="en-US" dirty="0"/>
              <a:t>.</a:t>
            </a:r>
          </a:p>
        </p:txBody>
      </p:sp>
    </p:spTree>
    <p:extLst>
      <p:ext uri="{BB962C8B-B14F-4D97-AF65-F5344CB8AC3E}">
        <p14:creationId xmlns:p14="http://schemas.microsoft.com/office/powerpoint/2010/main" val="3361161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04293" y="2721659"/>
            <a:ext cx="8946541" cy="1468204"/>
          </a:xfrm>
        </p:spPr>
        <p:txBody>
          <a:bodyPr>
            <a:normAutofit/>
          </a:bodyPr>
          <a:lstStyle/>
          <a:p>
            <a:pPr marL="0" indent="0" algn="ctr">
              <a:buNone/>
            </a:pPr>
            <a:r>
              <a:rPr lang="en-US" sz="8000" b="1" dirty="0" smtClean="0"/>
              <a:t>Thank You</a:t>
            </a:r>
            <a:endParaRPr lang="en-US" sz="8000" b="1" dirty="0"/>
          </a:p>
        </p:txBody>
      </p:sp>
    </p:spTree>
    <p:extLst>
      <p:ext uri="{BB962C8B-B14F-4D97-AF65-F5344CB8AC3E}">
        <p14:creationId xmlns:p14="http://schemas.microsoft.com/office/powerpoint/2010/main" val="405493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506" y="1122418"/>
            <a:ext cx="9404723" cy="1054110"/>
          </a:xfrm>
        </p:spPr>
        <p:txBody>
          <a:bodyPr/>
          <a:lstStyle/>
          <a:p>
            <a:r>
              <a:rPr lang="en-US" sz="6000" b="1" u="sng" dirty="0" smtClean="0">
                <a:solidFill>
                  <a:srgbClr val="FFC000"/>
                </a:solidFill>
              </a:rPr>
              <a:t>Real Time Report</a:t>
            </a:r>
            <a:br>
              <a:rPr lang="en-US" sz="6000" b="1" u="sng" dirty="0" smtClean="0">
                <a:solidFill>
                  <a:srgbClr val="FFC000"/>
                </a:solidFill>
              </a:rPr>
            </a:br>
            <a:endParaRPr lang="en-US" sz="6000" b="1" u="sng" dirty="0">
              <a:solidFill>
                <a:srgbClr val="FFC000"/>
              </a:solidFill>
            </a:endParaRPr>
          </a:p>
        </p:txBody>
      </p:sp>
      <p:sp>
        <p:nvSpPr>
          <p:cNvPr id="3" name="Content Placeholder 2"/>
          <p:cNvSpPr>
            <a:spLocks noGrp="1"/>
          </p:cNvSpPr>
          <p:nvPr>
            <p:ph idx="1"/>
          </p:nvPr>
        </p:nvSpPr>
        <p:spPr>
          <a:xfrm>
            <a:off x="710506" y="2297619"/>
            <a:ext cx="10667978" cy="2197110"/>
          </a:xfrm>
        </p:spPr>
        <p:txBody>
          <a:bodyPr>
            <a:noAutofit/>
          </a:bodyPr>
          <a:lstStyle/>
          <a:p>
            <a:pPr algn="just"/>
            <a:r>
              <a:rPr lang="en-US" sz="3600" b="1" dirty="0">
                <a:solidFill>
                  <a:srgbClr val="FFC000"/>
                </a:solidFill>
              </a:rPr>
              <a:t>Real-Time allows you to monitor activity as it happens on your site or app. The reports are updated continuously and each </a:t>
            </a:r>
            <a:r>
              <a:rPr lang="en-US" sz="3600" b="1" dirty="0" smtClean="0">
                <a:solidFill>
                  <a:srgbClr val="FFC000"/>
                </a:solidFill>
              </a:rPr>
              <a:t>hit</a:t>
            </a:r>
            <a:r>
              <a:rPr lang="en-US" sz="3600" b="1" dirty="0">
                <a:solidFill>
                  <a:srgbClr val="FFC000"/>
                </a:solidFill>
              </a:rPr>
              <a:t> is reported seconds after it occurs.</a:t>
            </a:r>
          </a:p>
        </p:txBody>
      </p:sp>
    </p:spTree>
    <p:extLst>
      <p:ext uri="{BB962C8B-B14F-4D97-AF65-F5344CB8AC3E}">
        <p14:creationId xmlns:p14="http://schemas.microsoft.com/office/powerpoint/2010/main" val="190343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129" y="1212570"/>
            <a:ext cx="9404723" cy="873807"/>
          </a:xfrm>
        </p:spPr>
        <p:txBody>
          <a:bodyPr/>
          <a:lstStyle/>
          <a:p>
            <a:r>
              <a:rPr lang="en-US" b="1" u="sng" dirty="0" smtClean="0">
                <a:solidFill>
                  <a:schemeClr val="tx1">
                    <a:lumMod val="65000"/>
                  </a:schemeClr>
                </a:solidFill>
              </a:rPr>
              <a:t>Real Time Report Includes:</a:t>
            </a:r>
            <a:endParaRPr lang="en-US" b="1" u="sng" dirty="0">
              <a:solidFill>
                <a:schemeClr val="tx1">
                  <a:lumMod val="65000"/>
                </a:schemeClr>
              </a:solidFill>
            </a:endParaRPr>
          </a:p>
        </p:txBody>
      </p:sp>
      <p:sp>
        <p:nvSpPr>
          <p:cNvPr id="3" name="Content Placeholder 2"/>
          <p:cNvSpPr>
            <a:spLocks noGrp="1"/>
          </p:cNvSpPr>
          <p:nvPr>
            <p:ph idx="1"/>
          </p:nvPr>
        </p:nvSpPr>
        <p:spPr>
          <a:xfrm>
            <a:off x="837128" y="2266681"/>
            <a:ext cx="9212726" cy="3773509"/>
          </a:xfrm>
        </p:spPr>
        <p:txBody>
          <a:bodyPr/>
          <a:lstStyle/>
          <a:p>
            <a:r>
              <a:rPr lang="en-US" sz="3200" b="1" dirty="0" smtClean="0">
                <a:solidFill>
                  <a:schemeClr val="tx1">
                    <a:lumMod val="65000"/>
                  </a:schemeClr>
                </a:solidFill>
              </a:rPr>
              <a:t>Overview</a:t>
            </a:r>
          </a:p>
          <a:p>
            <a:r>
              <a:rPr lang="en-US" sz="3200" b="1" dirty="0" smtClean="0">
                <a:solidFill>
                  <a:schemeClr val="tx1">
                    <a:lumMod val="65000"/>
                  </a:schemeClr>
                </a:solidFill>
              </a:rPr>
              <a:t>Locations</a:t>
            </a:r>
          </a:p>
          <a:p>
            <a:r>
              <a:rPr lang="en-US" sz="3200" b="1" dirty="0" smtClean="0">
                <a:solidFill>
                  <a:schemeClr val="tx1">
                    <a:lumMod val="65000"/>
                  </a:schemeClr>
                </a:solidFill>
              </a:rPr>
              <a:t>Traffic Sources </a:t>
            </a:r>
          </a:p>
          <a:p>
            <a:r>
              <a:rPr lang="en-US" sz="3200" b="1" dirty="0" smtClean="0">
                <a:solidFill>
                  <a:schemeClr val="tx1">
                    <a:lumMod val="65000"/>
                  </a:schemeClr>
                </a:solidFill>
              </a:rPr>
              <a:t>Content</a:t>
            </a:r>
          </a:p>
          <a:p>
            <a:pPr marL="0" indent="0">
              <a:buNone/>
            </a:pPr>
            <a:endParaRPr lang="en-US" dirty="0"/>
          </a:p>
        </p:txBody>
      </p:sp>
    </p:spTree>
    <p:extLst>
      <p:ext uri="{BB962C8B-B14F-4D97-AF65-F5344CB8AC3E}">
        <p14:creationId xmlns:p14="http://schemas.microsoft.com/office/powerpoint/2010/main" val="199309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182261"/>
            <a:ext cx="9404723" cy="822290"/>
          </a:xfrm>
        </p:spPr>
        <p:txBody>
          <a:bodyPr/>
          <a:lstStyle/>
          <a:p>
            <a:r>
              <a:rPr lang="en-US" b="1" u="sng" dirty="0" smtClean="0">
                <a:solidFill>
                  <a:srgbClr val="92D050"/>
                </a:solidFill>
              </a:rPr>
              <a:t>Overview Report:</a:t>
            </a:r>
            <a:endParaRPr lang="en-US" b="1" u="sng" dirty="0">
              <a:solidFill>
                <a:srgbClr val="92D050"/>
              </a:solidFill>
            </a:endParaRPr>
          </a:p>
        </p:txBody>
      </p:sp>
      <p:sp>
        <p:nvSpPr>
          <p:cNvPr id="3" name="Content Placeholder 2"/>
          <p:cNvSpPr>
            <a:spLocks noGrp="1"/>
          </p:cNvSpPr>
          <p:nvPr>
            <p:ph idx="1"/>
          </p:nvPr>
        </p:nvSpPr>
        <p:spPr>
          <a:xfrm>
            <a:off x="645131" y="1159097"/>
            <a:ext cx="10880480" cy="4973391"/>
          </a:xfrm>
        </p:spPr>
        <p:txBody>
          <a:bodyPr>
            <a:normAutofit fontScale="92500" lnSpcReduction="10000"/>
          </a:bodyPr>
          <a:lstStyle/>
          <a:p>
            <a:r>
              <a:rPr lang="en-US" sz="3200" b="1" dirty="0">
                <a:solidFill>
                  <a:srgbClr val="92D050"/>
                </a:solidFill>
              </a:rPr>
              <a:t>The Real-Time Overview shows the top-ten pages on which users are </a:t>
            </a:r>
            <a:r>
              <a:rPr lang="en-US" sz="3200" b="1" dirty="0" smtClean="0">
                <a:solidFill>
                  <a:srgbClr val="92D050"/>
                </a:solidFill>
              </a:rPr>
              <a:t>active</a:t>
            </a:r>
          </a:p>
          <a:p>
            <a:pPr marL="0" indent="0">
              <a:buNone/>
            </a:pPr>
            <a:endParaRPr lang="en-US" sz="3200" b="1" dirty="0">
              <a:solidFill>
                <a:srgbClr val="92D050"/>
              </a:solidFill>
            </a:endParaRPr>
          </a:p>
          <a:p>
            <a:r>
              <a:rPr lang="en-US" sz="3200" b="1" dirty="0">
                <a:solidFill>
                  <a:srgbClr val="92D050"/>
                </a:solidFill>
              </a:rPr>
              <a:t>T</a:t>
            </a:r>
            <a:r>
              <a:rPr lang="en-US" sz="3200" b="1" dirty="0" smtClean="0">
                <a:solidFill>
                  <a:srgbClr val="92D050"/>
                </a:solidFill>
              </a:rPr>
              <a:t>he </a:t>
            </a:r>
            <a:r>
              <a:rPr lang="en-US" sz="3200" b="1" dirty="0">
                <a:solidFill>
                  <a:srgbClr val="92D050"/>
                </a:solidFill>
              </a:rPr>
              <a:t>source for the users on each </a:t>
            </a:r>
            <a:r>
              <a:rPr lang="en-US" sz="3200" b="1" dirty="0" smtClean="0">
                <a:solidFill>
                  <a:srgbClr val="92D050"/>
                </a:solidFill>
              </a:rPr>
              <a:t>page</a:t>
            </a:r>
          </a:p>
          <a:p>
            <a:pPr marL="0" indent="0">
              <a:buNone/>
            </a:pPr>
            <a:endParaRPr lang="en-US" sz="3200" b="1" dirty="0" smtClean="0">
              <a:solidFill>
                <a:srgbClr val="92D050"/>
              </a:solidFill>
            </a:endParaRPr>
          </a:p>
          <a:p>
            <a:r>
              <a:rPr lang="en-US" sz="3200" b="1" dirty="0" smtClean="0">
                <a:solidFill>
                  <a:srgbClr val="92D050"/>
                </a:solidFill>
              </a:rPr>
              <a:t>  </a:t>
            </a:r>
            <a:r>
              <a:rPr lang="en-US" sz="3200" b="1" dirty="0">
                <a:solidFill>
                  <a:srgbClr val="92D050"/>
                </a:solidFill>
              </a:rPr>
              <a:t>T</a:t>
            </a:r>
            <a:r>
              <a:rPr lang="en-US" sz="3200" b="1" dirty="0" smtClean="0">
                <a:solidFill>
                  <a:srgbClr val="92D050"/>
                </a:solidFill>
              </a:rPr>
              <a:t>he </a:t>
            </a:r>
            <a:r>
              <a:rPr lang="en-US" sz="3200" b="1" dirty="0">
                <a:solidFill>
                  <a:srgbClr val="92D050"/>
                </a:solidFill>
              </a:rPr>
              <a:t>number of active users on each </a:t>
            </a:r>
            <a:r>
              <a:rPr lang="en-US" sz="3200" b="1" dirty="0" smtClean="0">
                <a:solidFill>
                  <a:srgbClr val="92D050"/>
                </a:solidFill>
              </a:rPr>
              <a:t>page</a:t>
            </a:r>
          </a:p>
          <a:p>
            <a:pPr marL="0" indent="0">
              <a:buNone/>
            </a:pPr>
            <a:endParaRPr lang="en-US" sz="3200" b="1" dirty="0" smtClean="0">
              <a:solidFill>
                <a:srgbClr val="92D050"/>
              </a:solidFill>
            </a:endParaRPr>
          </a:p>
          <a:p>
            <a:r>
              <a:rPr lang="en-US" sz="3200" b="1" dirty="0">
                <a:solidFill>
                  <a:srgbClr val="92D050"/>
                </a:solidFill>
              </a:rPr>
              <a:t>T</a:t>
            </a:r>
            <a:r>
              <a:rPr lang="en-US" sz="3200" b="1" dirty="0" smtClean="0">
                <a:solidFill>
                  <a:srgbClr val="92D050"/>
                </a:solidFill>
              </a:rPr>
              <a:t>he </a:t>
            </a:r>
            <a:r>
              <a:rPr lang="en-US" sz="3200" b="1" dirty="0">
                <a:solidFill>
                  <a:srgbClr val="92D050"/>
                </a:solidFill>
              </a:rPr>
              <a:t>referrals for active users and the pages through which these users entered your site and their geographic locations.</a:t>
            </a:r>
            <a:r>
              <a:rPr lang="en-US" sz="3200" dirty="0"/>
              <a:t> </a:t>
            </a:r>
          </a:p>
        </p:txBody>
      </p:sp>
    </p:spTree>
    <p:extLst>
      <p:ext uri="{BB962C8B-B14F-4D97-AF65-F5344CB8AC3E}">
        <p14:creationId xmlns:p14="http://schemas.microsoft.com/office/powerpoint/2010/main" val="131897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580" y="1212572"/>
            <a:ext cx="9404723" cy="899564"/>
          </a:xfrm>
        </p:spPr>
        <p:txBody>
          <a:bodyPr/>
          <a:lstStyle/>
          <a:p>
            <a:r>
              <a:rPr lang="en-US" sz="5400" b="1" u="sng" dirty="0" smtClean="0">
                <a:solidFill>
                  <a:srgbClr val="FFFF00"/>
                </a:solidFill>
              </a:rPr>
              <a:t>Location Report:</a:t>
            </a:r>
            <a:endParaRPr lang="en-US" sz="5400" b="1" u="sng" dirty="0">
              <a:solidFill>
                <a:srgbClr val="FFFF00"/>
              </a:solidFill>
            </a:endParaRPr>
          </a:p>
        </p:txBody>
      </p:sp>
      <p:sp>
        <p:nvSpPr>
          <p:cNvPr id="3" name="Content Placeholder 2"/>
          <p:cNvSpPr>
            <a:spLocks noGrp="1"/>
          </p:cNvSpPr>
          <p:nvPr>
            <p:ph idx="1"/>
          </p:nvPr>
        </p:nvSpPr>
        <p:spPr>
          <a:xfrm>
            <a:off x="682580" y="2343955"/>
            <a:ext cx="10998557" cy="2562894"/>
          </a:xfrm>
        </p:spPr>
        <p:txBody>
          <a:bodyPr>
            <a:normAutofit fontScale="92500" lnSpcReduction="20000"/>
          </a:bodyPr>
          <a:lstStyle/>
          <a:p>
            <a:r>
              <a:rPr lang="en-US" sz="3600" b="1" dirty="0">
                <a:solidFill>
                  <a:srgbClr val="FFFF00"/>
                </a:solidFill>
              </a:rPr>
              <a:t> </a:t>
            </a:r>
            <a:r>
              <a:rPr lang="en-US" sz="3600" b="1" dirty="0" smtClean="0">
                <a:solidFill>
                  <a:srgbClr val="FFFF00"/>
                </a:solidFill>
              </a:rPr>
              <a:t>To </a:t>
            </a:r>
            <a:r>
              <a:rPr lang="en-US" sz="3600" b="1" dirty="0">
                <a:solidFill>
                  <a:srgbClr val="FFFF00"/>
                </a:solidFill>
              </a:rPr>
              <a:t>see the geographic locations of your active </a:t>
            </a:r>
            <a:r>
              <a:rPr lang="en-US" sz="3600" b="1" dirty="0" smtClean="0">
                <a:solidFill>
                  <a:srgbClr val="FFFF00"/>
                </a:solidFill>
              </a:rPr>
              <a:t>users</a:t>
            </a:r>
          </a:p>
          <a:p>
            <a:pPr marL="0" indent="0">
              <a:buNone/>
            </a:pPr>
            <a:endParaRPr lang="en-US" sz="3600" b="1" dirty="0" smtClean="0">
              <a:solidFill>
                <a:srgbClr val="FFFF00"/>
              </a:solidFill>
            </a:endParaRPr>
          </a:p>
          <a:p>
            <a:r>
              <a:rPr lang="en-US" sz="3500" b="1" dirty="0" smtClean="0">
                <a:solidFill>
                  <a:srgbClr val="FFFF00"/>
                </a:solidFill>
              </a:rPr>
              <a:t>To</a:t>
            </a:r>
            <a:r>
              <a:rPr lang="en-US" sz="3500" b="1" dirty="0">
                <a:solidFill>
                  <a:srgbClr val="FFFF00"/>
                </a:solidFill>
              </a:rPr>
              <a:t> see how many pages/screens were viewed from each city during the </a:t>
            </a:r>
            <a:r>
              <a:rPr lang="en-US" sz="3500" b="1" dirty="0" smtClean="0">
                <a:solidFill>
                  <a:srgbClr val="FFFF00"/>
                </a:solidFill>
              </a:rPr>
              <a:t>past 30 minutes</a:t>
            </a:r>
            <a:endParaRPr lang="en-US" sz="3500" dirty="0" smtClean="0"/>
          </a:p>
          <a:p>
            <a:endParaRPr lang="en-US" sz="3200" dirty="0"/>
          </a:p>
        </p:txBody>
      </p:sp>
    </p:spTree>
    <p:extLst>
      <p:ext uri="{BB962C8B-B14F-4D97-AF65-F5344CB8AC3E}">
        <p14:creationId xmlns:p14="http://schemas.microsoft.com/office/powerpoint/2010/main" val="3789999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25321"/>
          </a:xfrm>
        </p:spPr>
        <p:txBody>
          <a:bodyPr/>
          <a:lstStyle/>
          <a:p>
            <a:r>
              <a:rPr lang="en-US" sz="5400" b="1" u="sng" dirty="0" smtClean="0">
                <a:solidFill>
                  <a:schemeClr val="accent3">
                    <a:lumMod val="60000"/>
                    <a:lumOff val="40000"/>
                  </a:schemeClr>
                </a:solidFill>
              </a:rPr>
              <a:t>Traffic Sources:</a:t>
            </a:r>
            <a:endParaRPr lang="en-US" sz="5400" b="1" u="sng" dirty="0">
              <a:solidFill>
                <a:schemeClr val="accent3">
                  <a:lumMod val="60000"/>
                  <a:lumOff val="40000"/>
                </a:schemeClr>
              </a:solidFill>
            </a:endParaRPr>
          </a:p>
        </p:txBody>
      </p:sp>
      <p:sp>
        <p:nvSpPr>
          <p:cNvPr id="3" name="Content Placeholder 2"/>
          <p:cNvSpPr>
            <a:spLocks noGrp="1"/>
          </p:cNvSpPr>
          <p:nvPr>
            <p:ph idx="1"/>
          </p:nvPr>
        </p:nvSpPr>
        <p:spPr>
          <a:xfrm>
            <a:off x="375655" y="1378039"/>
            <a:ext cx="11228210" cy="4159876"/>
          </a:xfrm>
        </p:spPr>
        <p:txBody>
          <a:bodyPr>
            <a:noAutofit/>
          </a:bodyPr>
          <a:lstStyle/>
          <a:p>
            <a:r>
              <a:rPr lang="en-US" sz="4000" b="1" dirty="0" smtClean="0">
                <a:solidFill>
                  <a:schemeClr val="accent3">
                    <a:lumMod val="60000"/>
                    <a:lumOff val="40000"/>
                  </a:schemeClr>
                </a:solidFill>
              </a:rPr>
              <a:t>This report is only displayed for web properties</a:t>
            </a:r>
          </a:p>
          <a:p>
            <a:pPr marL="0" indent="0">
              <a:buNone/>
            </a:pPr>
            <a:endParaRPr lang="en-US" sz="4000" b="1" dirty="0" smtClean="0">
              <a:solidFill>
                <a:schemeClr val="accent3">
                  <a:lumMod val="60000"/>
                  <a:lumOff val="40000"/>
                </a:schemeClr>
              </a:solidFill>
            </a:endParaRPr>
          </a:p>
          <a:p>
            <a:r>
              <a:rPr lang="en-US" sz="4000" b="1" dirty="0" smtClean="0">
                <a:solidFill>
                  <a:schemeClr val="accent3">
                    <a:lumMod val="60000"/>
                    <a:lumOff val="40000"/>
                  </a:schemeClr>
                </a:solidFill>
              </a:rPr>
              <a:t>To see which mediums and sources referred the users who are on your site right now.</a:t>
            </a:r>
            <a:endParaRPr lang="en-US" sz="4000" b="1" dirty="0">
              <a:solidFill>
                <a:schemeClr val="accent3">
                  <a:lumMod val="60000"/>
                  <a:lumOff val="40000"/>
                </a:schemeClr>
              </a:solidFill>
            </a:endParaRPr>
          </a:p>
        </p:txBody>
      </p:sp>
    </p:spTree>
    <p:extLst>
      <p:ext uri="{BB962C8B-B14F-4D97-AF65-F5344CB8AC3E}">
        <p14:creationId xmlns:p14="http://schemas.microsoft.com/office/powerpoint/2010/main" val="220404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1598938"/>
            <a:ext cx="9404723" cy="848048"/>
          </a:xfrm>
        </p:spPr>
        <p:txBody>
          <a:bodyPr/>
          <a:lstStyle/>
          <a:p>
            <a:r>
              <a:rPr lang="en-US" sz="5400" b="1" u="sng" dirty="0" smtClean="0">
                <a:solidFill>
                  <a:schemeClr val="accent2"/>
                </a:solidFill>
              </a:rPr>
              <a:t>Content Report:</a:t>
            </a:r>
            <a:endParaRPr lang="en-US" sz="5400" b="1" u="sng" dirty="0">
              <a:solidFill>
                <a:schemeClr val="accent2"/>
              </a:solidFill>
            </a:endParaRPr>
          </a:p>
        </p:txBody>
      </p:sp>
      <p:sp>
        <p:nvSpPr>
          <p:cNvPr id="3" name="Content Placeholder 2"/>
          <p:cNvSpPr>
            <a:spLocks noGrp="1"/>
          </p:cNvSpPr>
          <p:nvPr>
            <p:ph idx="1"/>
          </p:nvPr>
        </p:nvSpPr>
        <p:spPr>
          <a:xfrm>
            <a:off x="646112" y="2704563"/>
            <a:ext cx="9403742" cy="1262130"/>
          </a:xfrm>
        </p:spPr>
        <p:txBody>
          <a:bodyPr>
            <a:normAutofit/>
          </a:bodyPr>
          <a:lstStyle/>
          <a:p>
            <a:r>
              <a:rPr lang="en-US" sz="3600" b="1" dirty="0">
                <a:solidFill>
                  <a:schemeClr val="accent2"/>
                </a:solidFill>
              </a:rPr>
              <a:t> </a:t>
            </a:r>
            <a:r>
              <a:rPr lang="en-US" sz="3600" b="1" dirty="0" smtClean="0">
                <a:solidFill>
                  <a:schemeClr val="accent2"/>
                </a:solidFill>
              </a:rPr>
              <a:t>To </a:t>
            </a:r>
            <a:r>
              <a:rPr lang="en-US" sz="3600" b="1" dirty="0">
                <a:solidFill>
                  <a:schemeClr val="accent2"/>
                </a:solidFill>
              </a:rPr>
              <a:t>see which pages/screens have been viewed during the past 30 minutes</a:t>
            </a:r>
          </a:p>
        </p:txBody>
      </p:sp>
    </p:spTree>
    <p:extLst>
      <p:ext uri="{BB962C8B-B14F-4D97-AF65-F5344CB8AC3E}">
        <p14:creationId xmlns:p14="http://schemas.microsoft.com/office/powerpoint/2010/main" val="4065688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939</TotalTime>
  <Words>963</Words>
  <Application>Microsoft Office PowerPoint</Application>
  <PresentationFormat>Widescreen</PresentationFormat>
  <Paragraphs>155</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Century Gothic</vt:lpstr>
      <vt:lpstr>Wingdings 3</vt:lpstr>
      <vt:lpstr>Ion</vt:lpstr>
      <vt:lpstr>Google Analytics</vt:lpstr>
      <vt:lpstr>Google Analytics Home Page</vt:lpstr>
      <vt:lpstr>Google analytics report includes:</vt:lpstr>
      <vt:lpstr>Real Time Report </vt:lpstr>
      <vt:lpstr>Real Time Report Includes:</vt:lpstr>
      <vt:lpstr>Overview Report:</vt:lpstr>
      <vt:lpstr>Location Report:</vt:lpstr>
      <vt:lpstr>Traffic Sources:</vt:lpstr>
      <vt:lpstr>Content Report:</vt:lpstr>
      <vt:lpstr>Audience Report:</vt:lpstr>
      <vt:lpstr>Audience Report includes:</vt:lpstr>
      <vt:lpstr>Audience Overview:</vt:lpstr>
      <vt:lpstr>Active Users:</vt:lpstr>
      <vt:lpstr>Life Time Value:</vt:lpstr>
      <vt:lpstr>Cohort Analysis:</vt:lpstr>
      <vt:lpstr>User Explorer:</vt:lpstr>
      <vt:lpstr>Demographics( Age, Gender):</vt:lpstr>
      <vt:lpstr>Interests :</vt:lpstr>
      <vt:lpstr>Geo (Language , Location):</vt:lpstr>
      <vt:lpstr>Behavior report: </vt:lpstr>
      <vt:lpstr>Technology:</vt:lpstr>
      <vt:lpstr>Mobile:</vt:lpstr>
      <vt:lpstr>User Flow :</vt:lpstr>
      <vt:lpstr>Acquisition Report Includes:</vt:lpstr>
      <vt:lpstr>Acquisition Overview:</vt:lpstr>
      <vt:lpstr>All Traffic:</vt:lpstr>
      <vt:lpstr>AdWords:</vt:lpstr>
      <vt:lpstr>Social Report:</vt:lpstr>
      <vt:lpstr>Behavior Report:</vt:lpstr>
      <vt:lpstr>Behavior Report includes: </vt:lpstr>
      <vt:lpstr>Overview:</vt:lpstr>
      <vt:lpstr>Behavior Flow:</vt:lpstr>
      <vt:lpstr>Site Content:</vt:lpstr>
      <vt:lpstr>Site Speed:</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analytics</dc:title>
  <dc:creator>Sruthy</dc:creator>
  <cp:lastModifiedBy>Sruthy</cp:lastModifiedBy>
  <cp:revision>87</cp:revision>
  <dcterms:created xsi:type="dcterms:W3CDTF">2018-03-12T06:03:11Z</dcterms:created>
  <dcterms:modified xsi:type="dcterms:W3CDTF">2018-03-17T09:25:51Z</dcterms:modified>
</cp:coreProperties>
</file>