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6" r:id="rId7"/>
    <p:sldId id="264" r:id="rId8"/>
    <p:sldId id="265" r:id="rId9"/>
    <p:sldId id="263" r:id="rId10"/>
    <p:sldId id="267" r:id="rId11"/>
    <p:sldId id="268" r:id="rId12"/>
    <p:sldId id="269" r:id="rId13"/>
    <p:sldId id="270" r:id="rId14"/>
    <p:sldId id="271" r:id="rId15"/>
    <p:sldId id="272" r:id="rId16"/>
    <p:sldId id="275" r:id="rId17"/>
    <p:sldId id="258" r:id="rId18"/>
    <p:sldId id="274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9F4B-A76A-4427-98FD-94285AA6C0A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0A1B-9E4E-409B-8F85-16E9ECCB8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7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9F4B-A76A-4427-98FD-94285AA6C0A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0A1B-9E4E-409B-8F85-16E9ECCB8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9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9F4B-A76A-4427-98FD-94285AA6C0A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0A1B-9E4E-409B-8F85-16E9ECCB8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4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9F4B-A76A-4427-98FD-94285AA6C0A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0A1B-9E4E-409B-8F85-16E9ECCB8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71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9F4B-A76A-4427-98FD-94285AA6C0A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0A1B-9E4E-409B-8F85-16E9ECCB8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2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9F4B-A76A-4427-98FD-94285AA6C0A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0A1B-9E4E-409B-8F85-16E9ECCB8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89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9F4B-A76A-4427-98FD-94285AA6C0A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0A1B-9E4E-409B-8F85-16E9ECCB8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1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9F4B-A76A-4427-98FD-94285AA6C0A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0A1B-9E4E-409B-8F85-16E9ECCB8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95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9F4B-A76A-4427-98FD-94285AA6C0A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0A1B-9E4E-409B-8F85-16E9ECCB8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4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9F4B-A76A-4427-98FD-94285AA6C0A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0A1B-9E4E-409B-8F85-16E9ECCB8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04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9F4B-A76A-4427-98FD-94285AA6C0A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0A1B-9E4E-409B-8F85-16E9ECCB8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2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F9F4B-A76A-4427-98FD-94285AA6C0A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00A1B-9E4E-409B-8F85-16E9ECCB8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6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6879" y="1122363"/>
            <a:ext cx="9144000" cy="2387600"/>
          </a:xfrm>
        </p:spPr>
        <p:txBody>
          <a:bodyPr/>
          <a:lstStyle/>
          <a:p>
            <a:r>
              <a:rPr lang="en-US" dirty="0" smtClean="0"/>
              <a:t>FUNCTIONS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9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8308"/>
            <a:ext cx="10515600" cy="63942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Extracting </a:t>
            </a:r>
            <a:r>
              <a:rPr lang="en-US" b="1" dirty="0"/>
              <a:t>Text from a String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7735"/>
            <a:ext cx="10515600" cy="49792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LEFT(</a:t>
            </a:r>
            <a:r>
              <a:rPr lang="en-US" dirty="0" err="1" smtClean="0"/>
              <a:t>string,length</a:t>
            </a:r>
            <a:r>
              <a:rPr lang="en-US" dirty="0"/>
              <a:t>)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RIGHT(</a:t>
            </a:r>
            <a:r>
              <a:rPr lang="en-US" dirty="0" err="1" smtClean="0"/>
              <a:t>string,length</a:t>
            </a:r>
            <a:r>
              <a:rPr lang="en-US" dirty="0"/>
              <a:t>) </a:t>
            </a: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MID(</a:t>
            </a:r>
            <a:r>
              <a:rPr lang="en-US" dirty="0" err="1" smtClean="0"/>
              <a:t>string,start_position,length</a:t>
            </a:r>
            <a:r>
              <a:rPr lang="en-US" dirty="0"/>
              <a:t>)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SUBSTRING(</a:t>
            </a:r>
            <a:r>
              <a:rPr lang="en-US" dirty="0" err="1"/>
              <a:t>string,position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 err="1" smtClean="0"/>
              <a:t>Eg</a:t>
            </a:r>
            <a:r>
              <a:rPr lang="en-US" sz="2400" dirty="0" smtClean="0"/>
              <a:t>: </a:t>
            </a:r>
          </a:p>
          <a:p>
            <a:pPr marL="0" indent="0">
              <a:buNone/>
            </a:pPr>
            <a:r>
              <a:rPr lang="en-US" sz="2400" b="1" dirty="0" smtClean="0"/>
              <a:t>SELECT</a:t>
            </a:r>
            <a:r>
              <a:rPr lang="en-US" sz="2400" dirty="0" smtClean="0"/>
              <a:t> </a:t>
            </a:r>
            <a:r>
              <a:rPr lang="en-US" sz="2400" b="1" dirty="0"/>
              <a:t>LEFT</a:t>
            </a:r>
            <a:r>
              <a:rPr lang="en-US" sz="2400" dirty="0"/>
              <a:t>('Good Morning',4) </a:t>
            </a:r>
            <a:r>
              <a:rPr lang="en-US" sz="2400" dirty="0" smtClean="0"/>
              <a:t>;		 </a:t>
            </a:r>
            <a:r>
              <a:rPr lang="en-US" sz="2400" dirty="0"/>
              <a:t>Good</a:t>
            </a:r>
          </a:p>
          <a:p>
            <a:pPr marL="0" indent="0">
              <a:buNone/>
            </a:pPr>
            <a:r>
              <a:rPr lang="en-US" sz="2400" b="1" dirty="0"/>
              <a:t>SELECT</a:t>
            </a:r>
            <a:r>
              <a:rPr lang="en-US" sz="2400" dirty="0"/>
              <a:t> </a:t>
            </a:r>
            <a:r>
              <a:rPr lang="en-US" sz="2400" b="1" dirty="0"/>
              <a:t>RIGHT</a:t>
            </a:r>
            <a:r>
              <a:rPr lang="en-US" sz="2400" dirty="0"/>
              <a:t>('Good Morning',4) ;		Morning</a:t>
            </a:r>
          </a:p>
          <a:p>
            <a:pPr marL="0" indent="0">
              <a:buNone/>
            </a:pPr>
            <a:r>
              <a:rPr lang="en-US" sz="2400" b="1" dirty="0"/>
              <a:t>SELECT</a:t>
            </a:r>
            <a:r>
              <a:rPr lang="en-US" sz="2400" dirty="0"/>
              <a:t> </a:t>
            </a:r>
            <a:r>
              <a:rPr lang="en-US" sz="2400" b="1" dirty="0"/>
              <a:t>MID</a:t>
            </a:r>
            <a:r>
              <a:rPr lang="en-US" sz="2400" dirty="0"/>
              <a:t>('Good Morning',1,4);		Good</a:t>
            </a:r>
          </a:p>
          <a:p>
            <a:pPr marL="0" indent="0">
              <a:buNone/>
            </a:pPr>
            <a:r>
              <a:rPr lang="en-US" sz="2400" b="1" dirty="0"/>
              <a:t>SELECT</a:t>
            </a:r>
            <a:r>
              <a:rPr lang="en-US" sz="2400" dirty="0"/>
              <a:t> </a:t>
            </a:r>
            <a:r>
              <a:rPr lang="en-US" sz="2400" b="1" dirty="0"/>
              <a:t>SUBSTRING</a:t>
            </a:r>
            <a:r>
              <a:rPr lang="en-US" sz="2400" dirty="0"/>
              <a:t>('Good Morning','5') ;	 Morning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2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6366"/>
            <a:ext cx="10515600" cy="579059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Finding a piece of text in a string</a:t>
            </a:r>
            <a:endParaRPr lang="en-US" dirty="0"/>
          </a:p>
          <a:p>
            <a:r>
              <a:rPr lang="en-US" dirty="0" smtClean="0"/>
              <a:t>Syntax</a:t>
            </a:r>
            <a:r>
              <a:rPr lang="en-US" dirty="0"/>
              <a:t>: LOCATE(</a:t>
            </a:r>
            <a:r>
              <a:rPr lang="en-US" dirty="0" err="1"/>
              <a:t>substring,string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/>
              <a:t>SELECT LOCATE('</a:t>
            </a:r>
            <a:r>
              <a:rPr lang="en-US" dirty="0" err="1"/>
              <a:t>or','Good</a:t>
            </a:r>
            <a:r>
              <a:rPr lang="en-US" dirty="0"/>
              <a:t> Morning')</a:t>
            </a:r>
          </a:p>
          <a:p>
            <a:pPr marL="0" indent="0">
              <a:buNone/>
            </a:pPr>
            <a:r>
              <a:rPr lang="en-US" dirty="0" smtClean="0"/>
              <a:t>	7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Finding length of a string</a:t>
            </a:r>
          </a:p>
          <a:p>
            <a:r>
              <a:rPr lang="en-US" dirty="0" smtClean="0"/>
              <a:t>Syntax: LENGTH(string)</a:t>
            </a:r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SELECT LENGTH(</a:t>
            </a:r>
            <a:r>
              <a:rPr lang="en-US" dirty="0"/>
              <a:t>'Good Morning</a:t>
            </a:r>
            <a:r>
              <a:rPr lang="en-US" dirty="0" smtClean="0"/>
              <a:t>')</a:t>
            </a:r>
          </a:p>
          <a:p>
            <a:pPr marL="0" indent="0">
              <a:buNone/>
            </a:pPr>
            <a:r>
              <a:rPr lang="en-US" dirty="0"/>
              <a:t>	12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9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4126"/>
          </a:xfrm>
        </p:spPr>
        <p:txBody>
          <a:bodyPr/>
          <a:lstStyle/>
          <a:p>
            <a:pPr algn="ctr"/>
            <a:r>
              <a:rPr lang="en-US" b="1" dirty="0"/>
              <a:t>Transforming </a:t>
            </a:r>
            <a:r>
              <a:rPr lang="en-US" b="1" dirty="0" smtClean="0"/>
              <a:t>Strings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4704"/>
            <a:ext cx="10515600" cy="508225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Syntax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 smtClean="0"/>
              <a:t>LCASE(string)</a:t>
            </a:r>
          </a:p>
          <a:p>
            <a:r>
              <a:rPr lang="en-US" dirty="0" smtClean="0"/>
              <a:t>UCASE(string)</a:t>
            </a:r>
          </a:p>
          <a:p>
            <a:r>
              <a:rPr lang="en-US" dirty="0"/>
              <a:t>REVERSE(string)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8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821"/>
          </a:xfrm>
        </p:spPr>
        <p:txBody>
          <a:bodyPr/>
          <a:lstStyle/>
          <a:p>
            <a:pPr algn="ctr"/>
            <a:r>
              <a:rPr lang="en-US" b="1" dirty="0" smtClean="0"/>
              <a:t>NUMERIC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8946"/>
            <a:ext cx="10515600" cy="510801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FLOOR()</a:t>
            </a:r>
          </a:p>
          <a:p>
            <a:pPr marL="0" indent="0">
              <a:buNone/>
            </a:pPr>
            <a:r>
              <a:rPr lang="en-US" dirty="0"/>
              <a:t>This reduces any number containing decimals to the lowest whole </a:t>
            </a:r>
            <a:r>
              <a:rPr lang="en-US" dirty="0" smtClean="0"/>
              <a:t>number.</a:t>
            </a:r>
          </a:p>
          <a:p>
            <a:pPr marL="0" indent="0">
              <a:buNone/>
            </a:pPr>
            <a:r>
              <a:rPr lang="en-US" b="1" dirty="0" smtClean="0"/>
              <a:t>Syntax</a:t>
            </a:r>
            <a:r>
              <a:rPr lang="en-US" dirty="0" smtClean="0"/>
              <a:t>: FLOOR(number)</a:t>
            </a:r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Output 2.67 as 2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CEILING</a:t>
            </a:r>
            <a:r>
              <a:rPr lang="en-US" b="1" dirty="0" smtClean="0"/>
              <a:t>()</a:t>
            </a:r>
          </a:p>
          <a:p>
            <a:pPr marL="0" indent="0">
              <a:buNone/>
            </a:pPr>
            <a:r>
              <a:rPr lang="en-US" dirty="0"/>
              <a:t>Raises a number containing decimals to the highest whole </a:t>
            </a:r>
            <a:r>
              <a:rPr lang="en-US" dirty="0" smtClean="0"/>
              <a:t>number</a:t>
            </a:r>
          </a:p>
          <a:p>
            <a:pPr marL="0" indent="0">
              <a:buNone/>
            </a:pPr>
            <a:r>
              <a:rPr lang="en-US" b="1" dirty="0" smtClean="0"/>
              <a:t>Syntax</a:t>
            </a:r>
            <a:r>
              <a:rPr lang="en-US" b="1" dirty="0"/>
              <a:t>: </a:t>
            </a:r>
            <a:r>
              <a:rPr lang="en-US" dirty="0"/>
              <a:t>SELECT </a:t>
            </a:r>
            <a:r>
              <a:rPr lang="en-US" dirty="0" smtClean="0"/>
              <a:t>CEILING(number)</a:t>
            </a:r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Output 2.67 as 3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29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5003"/>
            <a:ext cx="10515600" cy="575196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ROUND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This function rounds the figures up or down to the nearest whole number (or to a specified number of decimal places).</a:t>
            </a:r>
          </a:p>
          <a:p>
            <a:pPr marL="0" indent="0">
              <a:buNone/>
            </a:pPr>
            <a:r>
              <a:rPr lang="en-US" b="1" dirty="0" smtClean="0"/>
              <a:t>Syntax</a:t>
            </a:r>
            <a:r>
              <a:rPr lang="en-US" b="1" dirty="0"/>
              <a:t>: </a:t>
            </a:r>
            <a:r>
              <a:rPr lang="en-US" dirty="0"/>
              <a:t>ROUND(number,[Decimal Places</a:t>
            </a:r>
            <a:r>
              <a:rPr lang="en-US" dirty="0" smtClean="0"/>
              <a:t>])</a:t>
            </a:r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 ROUND(2.67,1)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2.7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TRUNCATE()</a:t>
            </a:r>
          </a:p>
          <a:p>
            <a:pPr marL="0" indent="0">
              <a:buNone/>
            </a:pPr>
            <a:r>
              <a:rPr lang="en-US" dirty="0"/>
              <a:t>This function, rather than rounding, simply shortens the number to a required decimal place.</a:t>
            </a:r>
          </a:p>
          <a:p>
            <a:pPr marL="0" indent="0">
              <a:buNone/>
            </a:pPr>
            <a:r>
              <a:rPr lang="en-US" b="1" dirty="0" smtClean="0"/>
              <a:t>Syntax</a:t>
            </a:r>
            <a:r>
              <a:rPr lang="en-US" b="1" dirty="0"/>
              <a:t>: </a:t>
            </a:r>
            <a:r>
              <a:rPr lang="en-US" dirty="0"/>
              <a:t>TRUNCATE(</a:t>
            </a:r>
            <a:r>
              <a:rPr lang="en-US" dirty="0" err="1"/>
              <a:t>number,places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TRUNCATE(2.67,1)</a:t>
            </a:r>
            <a:endParaRPr lang="en-US" dirty="0"/>
          </a:p>
          <a:p>
            <a:pPr marL="0" indent="0">
              <a:buNone/>
            </a:pPr>
            <a:r>
              <a:rPr lang="en-US" b="1" smtClean="0"/>
              <a:t>	2.6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23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7701"/>
            <a:ext cx="10515600" cy="806852"/>
          </a:xfrm>
        </p:spPr>
        <p:txBody>
          <a:bodyPr/>
          <a:lstStyle/>
          <a:p>
            <a:pPr algn="ctr"/>
            <a:r>
              <a:rPr lang="en-US" b="1" dirty="0" smtClean="0"/>
              <a:t>Aggregate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4248"/>
            <a:ext cx="10515600" cy="57954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COUNT()</a:t>
            </a:r>
          </a:p>
          <a:p>
            <a:pPr marL="0" indent="0">
              <a:buNone/>
            </a:pPr>
            <a:r>
              <a:rPr lang="en-US" dirty="0"/>
              <a:t>This counts the number of times a row (or field) is returned.</a:t>
            </a:r>
          </a:p>
          <a:p>
            <a:pPr marL="0" indent="0">
              <a:buNone/>
            </a:pPr>
            <a:r>
              <a:rPr lang="en-US" b="1" dirty="0"/>
              <a:t>Syntax: </a:t>
            </a:r>
            <a:r>
              <a:rPr lang="en-US" dirty="0"/>
              <a:t>COUNT(field)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AVG()</a:t>
            </a:r>
          </a:p>
          <a:p>
            <a:pPr marL="0" indent="0">
              <a:buNone/>
            </a:pPr>
            <a:r>
              <a:rPr lang="en-US" b="1" dirty="0"/>
              <a:t>Syntax: </a:t>
            </a:r>
            <a:r>
              <a:rPr lang="en-US" dirty="0"/>
              <a:t>AVG(field)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MIN() AND MAX()</a:t>
            </a:r>
          </a:p>
          <a:p>
            <a:pPr marL="0" indent="0">
              <a:buNone/>
            </a:pPr>
            <a:r>
              <a:rPr lang="en-US" b="1" dirty="0" smtClean="0"/>
              <a:t>Syntax</a:t>
            </a:r>
            <a:r>
              <a:rPr lang="en-US" b="1" dirty="0"/>
              <a:t>: </a:t>
            </a:r>
            <a:r>
              <a:rPr lang="en-US" dirty="0"/>
              <a:t>MIN(field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MAX(field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SUM</a:t>
            </a:r>
          </a:p>
          <a:p>
            <a:pPr marL="0" indent="0">
              <a:buNone/>
            </a:pPr>
            <a:r>
              <a:rPr lang="en-US" b="1" dirty="0" smtClean="0"/>
              <a:t>Syntax</a:t>
            </a:r>
            <a:r>
              <a:rPr lang="en-US" b="1" dirty="0"/>
              <a:t>: </a:t>
            </a:r>
            <a:r>
              <a:rPr lang="en-US" dirty="0" smtClean="0"/>
              <a:t>SUM(field)</a:t>
            </a:r>
            <a:endParaRPr lang="en-US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25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STORED FUNCTION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55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6366"/>
            <a:ext cx="10515600" cy="6194737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u="sng" dirty="0" smtClean="0"/>
              <a:t>CREATE</a:t>
            </a:r>
            <a:r>
              <a:rPr lang="en-US" sz="3500" b="1" u="sng" dirty="0" smtClean="0"/>
              <a:t> </a:t>
            </a:r>
            <a:r>
              <a:rPr lang="en-US" b="1" u="sng" dirty="0" smtClean="0"/>
              <a:t>FUNCTION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CREATE FUNCTION name ([parameter(s)])</a:t>
            </a:r>
          </a:p>
          <a:p>
            <a:pPr marL="0" indent="0">
              <a:buNone/>
            </a:pPr>
            <a:r>
              <a:rPr lang="en-US" dirty="0" smtClean="0"/>
              <a:t>   	RETURNS data type</a:t>
            </a:r>
          </a:p>
          <a:p>
            <a:pPr marL="0" indent="0">
              <a:buNone/>
            </a:pPr>
            <a:r>
              <a:rPr lang="en-US" dirty="0" smtClean="0"/>
              <a:t>   	DETERMINISTIC</a:t>
            </a:r>
          </a:p>
          <a:p>
            <a:pPr marL="0" indent="0">
              <a:buNone/>
            </a:pPr>
            <a:r>
              <a:rPr lang="en-US" dirty="0" smtClean="0"/>
              <a:t>   	STATEMENTS</a:t>
            </a:r>
          </a:p>
          <a:p>
            <a:r>
              <a:rPr lang="en-US" b="1" dirty="0"/>
              <a:t>"CREATE FUNCTION </a:t>
            </a:r>
            <a:r>
              <a:rPr lang="en-US" b="1" dirty="0" smtClean="0"/>
              <a:t>name </a:t>
            </a:r>
            <a:r>
              <a:rPr lang="en-US" b="1" dirty="0"/>
              <a:t>([parameter(s)]) "</a:t>
            </a:r>
            <a:r>
              <a:rPr lang="en-US" dirty="0"/>
              <a:t> is mandatory and tells MySQL server to create a function named </a:t>
            </a:r>
            <a:r>
              <a:rPr lang="en-US" dirty="0" smtClean="0"/>
              <a:t>`name</a:t>
            </a:r>
            <a:r>
              <a:rPr lang="en-US" dirty="0"/>
              <a:t>' with optional parameters defined in the parenthesis.</a:t>
            </a:r>
          </a:p>
          <a:p>
            <a:r>
              <a:rPr lang="en-US" b="1" dirty="0"/>
              <a:t>"RETURNS data type"</a:t>
            </a:r>
            <a:r>
              <a:rPr lang="en-US" dirty="0"/>
              <a:t> is mandatory and specifies the data type that the function should return.</a:t>
            </a:r>
          </a:p>
          <a:p>
            <a:r>
              <a:rPr lang="en-US" b="1" dirty="0"/>
              <a:t>"DETERMINISTIC"</a:t>
            </a:r>
            <a:r>
              <a:rPr lang="en-US" dirty="0"/>
              <a:t> means the function will return the same values if the same arguments are supplied to it.</a:t>
            </a:r>
          </a:p>
          <a:p>
            <a:r>
              <a:rPr lang="en-US" b="1" dirty="0"/>
              <a:t>"STATEMENTS"</a:t>
            </a:r>
            <a:r>
              <a:rPr lang="en-US" dirty="0"/>
              <a:t> is the procedural code that the function executes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b="1" u="sng" dirty="0"/>
              <a:t>DROP FUNCTION</a:t>
            </a:r>
            <a:endParaRPr lang="en-US" u="sng" dirty="0"/>
          </a:p>
          <a:p>
            <a:pPr marL="0" indent="0">
              <a:buNone/>
            </a:pPr>
            <a:r>
              <a:rPr lang="en-US" dirty="0" smtClean="0"/>
              <a:t> DROP </a:t>
            </a:r>
            <a:r>
              <a:rPr lang="en-US" dirty="0"/>
              <a:t>FUNCTION </a:t>
            </a:r>
            <a:r>
              <a:rPr lang="en-US" i="1" dirty="0" err="1"/>
              <a:t>function_name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68901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3487"/>
            <a:ext cx="11113394" cy="580347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                 DELIMITER </a:t>
            </a:r>
            <a:r>
              <a:rPr lang="en-US" dirty="0"/>
              <a:t>***</a:t>
            </a:r>
          </a:p>
          <a:p>
            <a:pPr marL="0" indent="0">
              <a:buNone/>
            </a:pPr>
            <a:r>
              <a:rPr lang="en-US" b="1" dirty="0" smtClean="0"/>
              <a:t>		CREATE</a:t>
            </a:r>
            <a:r>
              <a:rPr lang="en-US" dirty="0" smtClean="0"/>
              <a:t> </a:t>
            </a:r>
            <a:r>
              <a:rPr lang="en-US" b="1" dirty="0"/>
              <a:t>FUNCTION</a:t>
            </a:r>
            <a:r>
              <a:rPr lang="en-US" dirty="0"/>
              <a:t> `FUNCTIONNAME`(`V_CODE` </a:t>
            </a:r>
            <a:r>
              <a:rPr lang="en-US" b="1" dirty="0"/>
              <a:t>CHAR</a:t>
            </a:r>
            <a:r>
              <a:rPr lang="en-US" dirty="0"/>
              <a:t>(15))</a:t>
            </a:r>
          </a:p>
          <a:p>
            <a:pPr marL="0" indent="0">
              <a:buNone/>
            </a:pPr>
            <a:r>
              <a:rPr lang="en-US" b="1" dirty="0" smtClean="0"/>
              <a:t>		RETURNS</a:t>
            </a:r>
            <a:r>
              <a:rPr lang="en-US" dirty="0" smtClean="0"/>
              <a:t> </a:t>
            </a:r>
            <a:r>
              <a:rPr lang="en-US" b="1" dirty="0"/>
              <a:t>varchar</a:t>
            </a:r>
            <a:r>
              <a:rPr lang="en-US" dirty="0"/>
              <a:t>(30) </a:t>
            </a:r>
            <a:r>
              <a:rPr lang="en-US" b="1" dirty="0"/>
              <a:t>CHARSET</a:t>
            </a:r>
            <a:r>
              <a:rPr lang="en-US" dirty="0"/>
              <a:t> </a:t>
            </a:r>
            <a:r>
              <a:rPr lang="en-US" b="1" dirty="0"/>
              <a:t>utf8</a:t>
            </a:r>
          </a:p>
          <a:p>
            <a:pPr marL="0" indent="0">
              <a:buNone/>
            </a:pPr>
            <a:r>
              <a:rPr lang="en-US" b="1" dirty="0" smtClean="0"/>
              <a:t>		BEGIN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			DECLARE</a:t>
            </a:r>
            <a:r>
              <a:rPr lang="en-US" dirty="0" smtClean="0"/>
              <a:t> </a:t>
            </a:r>
            <a:r>
              <a:rPr lang="en-US" dirty="0"/>
              <a:t>V_NAME </a:t>
            </a:r>
            <a:r>
              <a:rPr lang="en-US" b="1" dirty="0"/>
              <a:t>VARCHAR</a:t>
            </a:r>
            <a:r>
              <a:rPr lang="en-US" dirty="0"/>
              <a:t>(30) ;</a:t>
            </a:r>
          </a:p>
          <a:p>
            <a:pPr marL="0" indent="0">
              <a:buNone/>
            </a:pPr>
            <a:r>
              <a:rPr lang="en-US" b="1" dirty="0" smtClean="0"/>
              <a:t>			SELECT</a:t>
            </a:r>
            <a:r>
              <a:rPr lang="en-US" dirty="0" smtClean="0"/>
              <a:t> </a:t>
            </a:r>
            <a:r>
              <a:rPr lang="en-US" dirty="0"/>
              <a:t>DISPLAYNAME </a:t>
            </a:r>
            <a:r>
              <a:rPr lang="en-US" b="1" dirty="0"/>
              <a:t>INTO</a:t>
            </a:r>
            <a:r>
              <a:rPr lang="en-US" dirty="0"/>
              <a:t> V_NAME 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b="1" dirty="0"/>
              <a:t>FUNCTION</a:t>
            </a:r>
            <a:r>
              <a:rPr lang="en-US" dirty="0"/>
              <a:t> </a:t>
            </a:r>
            <a:r>
              <a:rPr lang="en-US" dirty="0" smtClean="0"/>
              <a:t>			</a:t>
            </a:r>
            <a:r>
              <a:rPr lang="en-US" b="1" dirty="0" smtClean="0"/>
              <a:t>WHERE</a:t>
            </a:r>
            <a:r>
              <a:rPr lang="en-US" dirty="0" smtClean="0"/>
              <a:t> </a:t>
            </a:r>
            <a:r>
              <a:rPr lang="en-US" dirty="0"/>
              <a:t>CODE = V_CODE;</a:t>
            </a:r>
          </a:p>
          <a:p>
            <a:pPr marL="0" indent="0">
              <a:buNone/>
            </a:pPr>
            <a:r>
              <a:rPr lang="en-US" b="1" dirty="0" smtClean="0"/>
              <a:t>			RETURN</a:t>
            </a:r>
            <a:r>
              <a:rPr lang="en-US" dirty="0" smtClean="0"/>
              <a:t> </a:t>
            </a:r>
            <a:r>
              <a:rPr lang="en-US" dirty="0"/>
              <a:t>V_NAME;</a:t>
            </a:r>
          </a:p>
          <a:p>
            <a:pPr marL="0" indent="0">
              <a:buNone/>
            </a:pPr>
            <a:r>
              <a:rPr lang="en-US" b="1" dirty="0" smtClean="0"/>
              <a:t>		END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		***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                  DROP</a:t>
            </a:r>
            <a:r>
              <a:rPr lang="en-US" dirty="0" smtClean="0"/>
              <a:t> </a:t>
            </a:r>
            <a:r>
              <a:rPr lang="en-US" b="1" dirty="0"/>
              <a:t>FUNCTION</a:t>
            </a:r>
            <a:r>
              <a:rPr lang="en-US" dirty="0"/>
              <a:t> 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b="1" dirty="0"/>
              <a:t>EXISTS</a:t>
            </a:r>
            <a:r>
              <a:rPr lang="en-US" dirty="0"/>
              <a:t> FUNCTIONNAME;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97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NEW and OLD IN TRIGGER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OLD and NEW keywords enable you to access columns in the rows affected by a trigger. </a:t>
            </a:r>
            <a:endParaRPr lang="en-US" dirty="0" smtClean="0"/>
          </a:p>
          <a:p>
            <a:r>
              <a:rPr lang="en-US" dirty="0" smtClean="0"/>
              <a:t>OLD </a:t>
            </a:r>
            <a:r>
              <a:rPr lang="en-US" dirty="0"/>
              <a:t>and NEW are not case sensitive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 an INSERT trigger, only </a:t>
            </a:r>
            <a:r>
              <a:rPr lang="en-US" dirty="0" err="1"/>
              <a:t>NEW.col_name</a:t>
            </a:r>
            <a:r>
              <a:rPr lang="en-US" dirty="0"/>
              <a:t> can be used as there is no old row.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 DELETE trigger, only </a:t>
            </a:r>
            <a:r>
              <a:rPr lang="en-US" dirty="0" err="1"/>
              <a:t>OLD.col_name</a:t>
            </a:r>
            <a:r>
              <a:rPr lang="en-US" dirty="0"/>
              <a:t> can be used as there is no new row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 an UPDATE trigger, you can use </a:t>
            </a:r>
            <a:r>
              <a:rPr lang="en-US" dirty="0" err="1"/>
              <a:t>OLD.col_name</a:t>
            </a:r>
            <a:r>
              <a:rPr lang="en-US" dirty="0"/>
              <a:t> to refer to the columns of a row before they were updated and </a:t>
            </a:r>
            <a:r>
              <a:rPr lang="en-US" dirty="0" err="1"/>
              <a:t>NEW.col_name</a:t>
            </a:r>
            <a:r>
              <a:rPr lang="en-US" dirty="0"/>
              <a:t> to refer to the columns of the row after they were updated.</a:t>
            </a:r>
          </a:p>
        </p:txBody>
      </p:sp>
    </p:spTree>
    <p:extLst>
      <p:ext uri="{BB962C8B-B14F-4D97-AF65-F5344CB8AC3E}">
        <p14:creationId xmlns:p14="http://schemas.microsoft.com/office/powerpoint/2010/main" val="99700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TYPES: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Built-in </a:t>
            </a:r>
            <a:r>
              <a:rPr lang="en-US" b="1" dirty="0" smtClean="0"/>
              <a:t>functions</a:t>
            </a:r>
          </a:p>
          <a:p>
            <a:r>
              <a:rPr lang="en-US" dirty="0"/>
              <a:t>Strings functions - operate on string data types</a:t>
            </a:r>
          </a:p>
          <a:p>
            <a:r>
              <a:rPr lang="en-US" dirty="0"/>
              <a:t>Numeric functions - operate on numeric data types</a:t>
            </a:r>
          </a:p>
          <a:p>
            <a:r>
              <a:rPr lang="en-US" dirty="0"/>
              <a:t>Date functions - operate on date data types</a:t>
            </a:r>
          </a:p>
          <a:p>
            <a:r>
              <a:rPr lang="en-US" dirty="0" smtClean="0"/>
              <a:t>Aggregate Functions - </a:t>
            </a:r>
            <a:r>
              <a:rPr lang="en-US" dirty="0"/>
              <a:t>operate on all of the above data types and produce summarized result sets.</a:t>
            </a:r>
          </a:p>
          <a:p>
            <a:r>
              <a:rPr lang="en-US" dirty="0"/>
              <a:t>Other functions - MySQL also supports other types of built in functions but we will limit our lesson to the above named functions only.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Stored </a:t>
            </a:r>
            <a:r>
              <a:rPr lang="en-US" b="1" dirty="0" smtClean="0"/>
              <a:t>functions</a:t>
            </a:r>
          </a:p>
          <a:p>
            <a:pPr marL="0" indent="0">
              <a:buNone/>
            </a:pPr>
            <a:endParaRPr lang="en-US" b="1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813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      CREATE</a:t>
            </a:r>
            <a:r>
              <a:rPr lang="en-US" dirty="0" smtClean="0"/>
              <a:t> </a:t>
            </a:r>
            <a:r>
              <a:rPr lang="en-US" b="1" dirty="0" smtClean="0"/>
              <a:t>TRIGGER</a:t>
            </a:r>
            <a:r>
              <a:rPr lang="en-US" dirty="0" smtClean="0"/>
              <a:t> </a:t>
            </a:r>
            <a:r>
              <a:rPr lang="en-US" dirty="0"/>
              <a:t>`TR_ITEMMASTER_INSERT` </a:t>
            </a:r>
            <a:r>
              <a:rPr lang="en-US" dirty="0" smtClean="0"/>
              <a:t>	</a:t>
            </a:r>
            <a:r>
              <a:rPr lang="en-US" b="1" dirty="0" smtClean="0"/>
              <a:t>BEFORE</a:t>
            </a:r>
            <a:r>
              <a:rPr lang="en-US" dirty="0" smtClean="0"/>
              <a:t> </a:t>
            </a:r>
            <a:r>
              <a:rPr lang="en-US" b="1" dirty="0"/>
              <a:t>INSERT</a:t>
            </a:r>
            <a:r>
              <a:rPr lang="en-US" dirty="0"/>
              <a:t> </a:t>
            </a:r>
            <a:r>
              <a:rPr lang="en-US" b="1" dirty="0"/>
              <a:t>ON</a:t>
            </a:r>
            <a:r>
              <a:rPr lang="en-US" dirty="0"/>
              <a:t> </a:t>
            </a:r>
            <a:r>
              <a:rPr lang="en-US" dirty="0" smtClean="0"/>
              <a:t>            `</a:t>
            </a:r>
            <a:r>
              <a:rPr lang="en-US" dirty="0" err="1"/>
              <a:t>itemmaster</a:t>
            </a:r>
            <a:r>
              <a:rPr lang="en-US" dirty="0" smtClean="0"/>
              <a:t>`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b="1" dirty="0"/>
              <a:t>EACH</a:t>
            </a:r>
            <a:r>
              <a:rPr lang="en-US" dirty="0"/>
              <a:t> </a:t>
            </a:r>
            <a:r>
              <a:rPr lang="en-US" b="1" dirty="0"/>
              <a:t>ROW</a:t>
            </a:r>
            <a:r>
              <a:rPr lang="en-US" dirty="0"/>
              <a:t> </a:t>
            </a:r>
            <a:r>
              <a:rPr lang="en-US" b="1" dirty="0"/>
              <a:t>BEGIN</a:t>
            </a:r>
          </a:p>
          <a:p>
            <a:pPr marL="0" indent="0">
              <a:buNone/>
            </a:pPr>
            <a:r>
              <a:rPr lang="en-US" b="1" dirty="0" smtClean="0"/>
              <a:t>		SET</a:t>
            </a:r>
            <a:r>
              <a:rPr lang="en-US" dirty="0" smtClean="0"/>
              <a:t> </a:t>
            </a:r>
            <a:r>
              <a:rPr lang="en-US" b="1" dirty="0"/>
              <a:t>NEW</a:t>
            </a:r>
            <a:r>
              <a:rPr lang="en-US" dirty="0"/>
              <a:t>.CREATED_USER = DBUSER();</a:t>
            </a:r>
          </a:p>
          <a:p>
            <a:pPr marL="0" indent="0">
              <a:buNone/>
            </a:pPr>
            <a:r>
              <a:rPr lang="en-US" b="1" dirty="0" smtClean="0"/>
              <a:t>		SET</a:t>
            </a:r>
            <a:r>
              <a:rPr lang="en-US" dirty="0" smtClean="0"/>
              <a:t> </a:t>
            </a:r>
            <a:r>
              <a:rPr lang="en-US" b="1" dirty="0"/>
              <a:t>NEW</a:t>
            </a:r>
            <a:r>
              <a:rPr lang="en-US" dirty="0"/>
              <a:t>.CREATED_DATE = </a:t>
            </a:r>
            <a:r>
              <a:rPr lang="en-US" b="1" dirty="0"/>
              <a:t>NOW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b="1" dirty="0" smtClean="0"/>
              <a:t>	END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959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28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DATE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>
                <a:solidFill>
                  <a:schemeClr val="accent5"/>
                </a:solidFill>
              </a:rPr>
              <a:t>timestamp </a:t>
            </a:r>
            <a:r>
              <a:rPr lang="en-US" dirty="0"/>
              <a:t>datatype </a:t>
            </a:r>
            <a:r>
              <a:rPr lang="en-US" dirty="0" smtClean="0"/>
              <a:t>stores </a:t>
            </a:r>
            <a:r>
              <a:rPr lang="en-US" dirty="0"/>
              <a:t>the time that a row was last changed.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Eg</a:t>
            </a:r>
            <a:r>
              <a:rPr lang="en-US" dirty="0"/>
              <a:t>: 2018-03-28 </a:t>
            </a:r>
            <a:r>
              <a:rPr lang="en-US" dirty="0" smtClean="0"/>
              <a:t>10:57:19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The DATE_FORMAT allows </a:t>
            </a:r>
            <a:r>
              <a:rPr lang="en-US" dirty="0"/>
              <a:t>the developer to format the date anyway that they wish by specifying a sequence of format strings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Eg</a:t>
            </a:r>
            <a:r>
              <a:rPr lang="en-US" dirty="0"/>
              <a:t>: DATE_FORMAT(date, sequence)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905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9700"/>
            <a:ext cx="10515600" cy="584700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String Displays </a:t>
            </a:r>
          </a:p>
          <a:p>
            <a:pPr marL="0" indent="0">
              <a:buNone/>
            </a:pPr>
            <a:r>
              <a:rPr lang="en-US" dirty="0" smtClean="0"/>
              <a:t> %d	 	The numeric day of the month 	01....10....17....24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%D 		The day of the month with a suffix 	1st, 2nd, 3rd....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%m 		The numeric month 			01....04....08....11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%M 		The Month name 			January....April....August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%b 		The Abbreviated Month Name 	Jan....Apr....Aug....Nov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%y 		Two digit year 				98, 99, 00, 01, 02, 03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%Y 		Four digit year 			1998, 2000, 2002, 2003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%W		 Weekday name 			Monday.... Wednesday....Friday  </a:t>
            </a:r>
          </a:p>
          <a:p>
            <a:pPr marL="0" indent="0">
              <a:buNone/>
            </a:pPr>
            <a:r>
              <a:rPr lang="en-US" dirty="0" smtClean="0"/>
              <a:t>%a 		Abbreviated Weekday name		 Mon....Wed....Fri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%H		 Hour (24 hour clock) 			07....11....16....23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%h		 Hour (12 hour clock) 			07....11....04....11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%p 		AM or PM 				AM....PM </a:t>
            </a:r>
          </a:p>
          <a:p>
            <a:pPr marL="0" indent="0">
              <a:buNone/>
            </a:pPr>
            <a:r>
              <a:rPr lang="en-US" dirty="0" smtClean="0"/>
              <a:t>%</a:t>
            </a:r>
            <a:r>
              <a:rPr lang="en-US" dirty="0" err="1" smtClean="0"/>
              <a:t>i</a:t>
            </a:r>
            <a:r>
              <a:rPr lang="en-US" dirty="0" smtClean="0"/>
              <a:t> 		Minutes 				01....16....36....49 </a:t>
            </a:r>
            <a:r>
              <a:rPr lang="en-US" dirty="0" err="1" smtClean="0"/>
              <a:t>etc</a:t>
            </a:r>
            <a:r>
              <a:rPr lang="en-US" dirty="0" smtClean="0"/>
              <a:t> %s 								Seconds 01....16....36....49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99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EXTRACTION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426379"/>
            <a:ext cx="11353800" cy="51418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Function Displays 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DAYOFMONTH(date) The numeric day of the month     01....10....17....24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DAYNAME(date</a:t>
            </a:r>
            <a:r>
              <a:rPr lang="en-US" dirty="0"/>
              <a:t>) </a:t>
            </a:r>
            <a:r>
              <a:rPr lang="en-US" dirty="0" smtClean="0"/>
              <a:t>        The </a:t>
            </a:r>
            <a:r>
              <a:rPr lang="en-US" dirty="0"/>
              <a:t>Name of the day </a:t>
            </a:r>
            <a:r>
              <a:rPr lang="en-US" dirty="0" smtClean="0"/>
              <a:t>                    </a:t>
            </a:r>
            <a:r>
              <a:rPr lang="en-US" dirty="0" err="1" smtClean="0"/>
              <a:t>Monday..Wednesday</a:t>
            </a:r>
            <a:r>
              <a:rPr lang="en-US" dirty="0"/>
              <a:t>....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MONTH(date</a:t>
            </a:r>
            <a:r>
              <a:rPr lang="en-US" dirty="0"/>
              <a:t>) </a:t>
            </a:r>
            <a:r>
              <a:rPr lang="en-US" dirty="0" smtClean="0"/>
              <a:t>            The </a:t>
            </a:r>
            <a:r>
              <a:rPr lang="en-US" dirty="0"/>
              <a:t>numeric </a:t>
            </a:r>
            <a:r>
              <a:rPr lang="en-US" dirty="0" smtClean="0"/>
              <a:t>month                       </a:t>
            </a:r>
            <a:r>
              <a:rPr lang="en-US" dirty="0"/>
              <a:t>01....04....08....11 </a:t>
            </a:r>
            <a:r>
              <a:rPr lang="en-US" dirty="0" err="1"/>
              <a:t>etc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MONTHNAME(date</a:t>
            </a:r>
            <a:r>
              <a:rPr lang="en-US" dirty="0"/>
              <a:t>) </a:t>
            </a:r>
            <a:r>
              <a:rPr lang="en-US" dirty="0" smtClean="0"/>
              <a:t> The </a:t>
            </a:r>
            <a:r>
              <a:rPr lang="en-US" dirty="0"/>
              <a:t>Month name </a:t>
            </a:r>
            <a:r>
              <a:rPr lang="en-US" dirty="0" smtClean="0"/>
              <a:t>                        January</a:t>
            </a:r>
            <a:r>
              <a:rPr lang="en-US" dirty="0"/>
              <a:t>....April....August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YEAR(date</a:t>
            </a:r>
            <a:r>
              <a:rPr lang="en-US" dirty="0"/>
              <a:t>) </a:t>
            </a:r>
            <a:r>
              <a:rPr lang="en-US" dirty="0" smtClean="0"/>
              <a:t>                  Four </a:t>
            </a:r>
            <a:r>
              <a:rPr lang="en-US" dirty="0"/>
              <a:t>digit year </a:t>
            </a:r>
            <a:r>
              <a:rPr lang="en-US" dirty="0" smtClean="0"/>
              <a:t>                              1998</a:t>
            </a:r>
            <a:r>
              <a:rPr lang="en-US" dirty="0"/>
              <a:t>, 2000, 2002, 2003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HOUR(time</a:t>
            </a:r>
            <a:r>
              <a:rPr lang="en-US" dirty="0"/>
              <a:t>) </a:t>
            </a:r>
            <a:r>
              <a:rPr lang="en-US" dirty="0" smtClean="0"/>
              <a:t>                Hour </a:t>
            </a:r>
            <a:r>
              <a:rPr lang="en-US" dirty="0"/>
              <a:t>(24 hour clock) </a:t>
            </a:r>
            <a:r>
              <a:rPr lang="en-US" dirty="0" smtClean="0"/>
              <a:t>                    07</a:t>
            </a:r>
            <a:r>
              <a:rPr lang="en-US" dirty="0"/>
              <a:t>....11....16....23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MINUTE(time</a:t>
            </a:r>
            <a:r>
              <a:rPr lang="en-US" dirty="0"/>
              <a:t>) </a:t>
            </a:r>
            <a:r>
              <a:rPr lang="en-US" dirty="0" smtClean="0"/>
              <a:t>            Minutes                                           01</a:t>
            </a:r>
            <a:r>
              <a:rPr lang="en-US" dirty="0"/>
              <a:t>....16....36....49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SECOND(time) </a:t>
            </a:r>
            <a:r>
              <a:rPr lang="en-US" dirty="0" smtClean="0"/>
              <a:t>           Seconds                                           01</a:t>
            </a:r>
            <a:r>
              <a:rPr lang="en-US" dirty="0"/>
              <a:t>....16....36....49 </a:t>
            </a:r>
            <a:r>
              <a:rPr lang="en-US" dirty="0" err="1"/>
              <a:t>etc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DAYOFYEAR(date</a:t>
            </a:r>
            <a:r>
              <a:rPr lang="en-US" dirty="0"/>
              <a:t>) </a:t>
            </a:r>
            <a:r>
              <a:rPr lang="en-US" dirty="0" smtClean="0"/>
              <a:t>      Numeric </a:t>
            </a:r>
            <a:r>
              <a:rPr lang="en-US" dirty="0"/>
              <a:t>day of the year </a:t>
            </a:r>
            <a:r>
              <a:rPr lang="en-US" dirty="0" smtClean="0"/>
              <a:t>              1</a:t>
            </a:r>
            <a:r>
              <a:rPr lang="en-US" dirty="0"/>
              <a:t>.....366</a:t>
            </a:r>
          </a:p>
        </p:txBody>
      </p:sp>
    </p:spTree>
    <p:extLst>
      <p:ext uri="{BB962C8B-B14F-4D97-AF65-F5344CB8AC3E}">
        <p14:creationId xmlns:p14="http://schemas.microsoft.com/office/powerpoint/2010/main" val="229110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CURRENT DATE AND TIME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three functions that we can use to get the current date and time. NOW() - which gets both date and time, CURDATE() which works with only the date and CURTIME() for the time.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b="1" dirty="0"/>
              <a:t>NOW</a:t>
            </a:r>
            <a:r>
              <a:rPr lang="en-US" dirty="0"/>
              <a:t>(), </a:t>
            </a:r>
            <a:r>
              <a:rPr lang="en-US" b="1" dirty="0"/>
              <a:t>CURTIME</a:t>
            </a:r>
            <a:r>
              <a:rPr lang="en-US" dirty="0"/>
              <a:t>(), </a:t>
            </a:r>
            <a:r>
              <a:rPr lang="en-US" b="1" dirty="0"/>
              <a:t>CURDATE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NOW()</a:t>
            </a:r>
            <a:r>
              <a:rPr lang="en-US" dirty="0"/>
              <a:t>	</a:t>
            </a:r>
            <a:r>
              <a:rPr lang="en-US" dirty="0" smtClean="0"/>
              <a:t>		CURTIME()</a:t>
            </a:r>
            <a:r>
              <a:rPr lang="en-US" dirty="0"/>
              <a:t>	</a:t>
            </a:r>
            <a:r>
              <a:rPr lang="en-US" dirty="0" smtClean="0"/>
              <a:t>	CURDATE()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2018-03-28 12:58:46</a:t>
            </a:r>
            <a:r>
              <a:rPr lang="en-US" dirty="0"/>
              <a:t>	</a:t>
            </a:r>
            <a:r>
              <a:rPr lang="en-US" dirty="0" smtClean="0"/>
              <a:t>12:58:46</a:t>
            </a:r>
            <a:r>
              <a:rPr lang="en-US" dirty="0"/>
              <a:t>	</a:t>
            </a:r>
            <a:r>
              <a:rPr lang="en-US" dirty="0" smtClean="0"/>
              <a:t>	2018-03-28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33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STRING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algn="ctr">
              <a:buFont typeface="Wingdings" panose="05000000000000000000" pitchFamily="2" charset="2"/>
              <a:buChar char="v"/>
            </a:pPr>
            <a:endParaRPr lang="en-US" dirty="0"/>
          </a:p>
          <a:p>
            <a:pPr algn="ctr">
              <a:buFont typeface="Wingdings" panose="05000000000000000000" pitchFamily="2" charset="2"/>
              <a:buChar char="v"/>
            </a:pPr>
            <a:r>
              <a:rPr lang="en-US" dirty="0" smtClean="0"/>
              <a:t>Adding </a:t>
            </a:r>
            <a:r>
              <a:rPr lang="en-US" dirty="0"/>
              <a:t>text to an existing </a:t>
            </a:r>
            <a:r>
              <a:rPr lang="en-US" dirty="0" smtClean="0"/>
              <a:t>value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dirty="0" smtClean="0"/>
              <a:t>Changing </a:t>
            </a:r>
            <a:r>
              <a:rPr lang="en-US" dirty="0"/>
              <a:t>Part of a String </a:t>
            </a:r>
            <a:endParaRPr lang="en-US" dirty="0" smtClean="0"/>
          </a:p>
          <a:p>
            <a:pPr algn="ctr">
              <a:buFont typeface="Wingdings" panose="05000000000000000000" pitchFamily="2" charset="2"/>
              <a:buChar char="v"/>
            </a:pPr>
            <a:r>
              <a:rPr lang="en-US" dirty="0" smtClean="0"/>
              <a:t>Extracting </a:t>
            </a:r>
            <a:r>
              <a:rPr lang="en-US" dirty="0"/>
              <a:t>Text from a </a:t>
            </a:r>
            <a:r>
              <a:rPr lang="en-US" dirty="0" smtClean="0"/>
              <a:t>String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dirty="0" smtClean="0"/>
              <a:t>Finding </a:t>
            </a:r>
            <a:r>
              <a:rPr lang="en-US" dirty="0"/>
              <a:t>a piece of text in a string</a:t>
            </a:r>
          </a:p>
        </p:txBody>
      </p:sp>
    </p:spTree>
    <p:extLst>
      <p:ext uri="{BB962C8B-B14F-4D97-AF65-F5344CB8AC3E}">
        <p14:creationId xmlns:p14="http://schemas.microsoft.com/office/powerpoint/2010/main" val="200932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0608"/>
            <a:ext cx="10515600" cy="58163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u="sng" dirty="0" smtClean="0"/>
              <a:t>Adding </a:t>
            </a:r>
            <a:r>
              <a:rPr lang="en-US" sz="3600" b="1" u="sng" dirty="0"/>
              <a:t>text to an existing value</a:t>
            </a:r>
            <a:endParaRPr lang="en-US" sz="3600" u="sng" dirty="0"/>
          </a:p>
          <a:p>
            <a:pPr marL="0" indent="0" algn="ctr">
              <a:buNone/>
            </a:pPr>
            <a:r>
              <a:rPr lang="en-US" sz="3600" dirty="0" smtClean="0"/>
              <a:t>Syntax</a:t>
            </a:r>
            <a:r>
              <a:rPr lang="en-US" sz="3600" dirty="0"/>
              <a:t>: </a:t>
            </a:r>
            <a:r>
              <a:rPr lang="en-US" sz="3600" dirty="0">
                <a:solidFill>
                  <a:schemeClr val="accent5"/>
                </a:solidFill>
              </a:rPr>
              <a:t>CONCAT(string1,string2,...) </a:t>
            </a:r>
            <a:endParaRPr lang="en-US" sz="3600" dirty="0" smtClean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r>
              <a:rPr lang="en-US" sz="2000" dirty="0" err="1" smtClean="0"/>
              <a:t>Eg</a:t>
            </a:r>
            <a:r>
              <a:rPr lang="en-US" sz="2000" dirty="0" smtClean="0"/>
              <a:t>: </a:t>
            </a:r>
            <a:r>
              <a:rPr lang="en-US" sz="2000" dirty="0"/>
              <a:t>SELECT </a:t>
            </a:r>
            <a:r>
              <a:rPr lang="en-US" sz="2000" dirty="0" smtClean="0"/>
              <a:t>CONCAT(JOHN ',SMITH');</a:t>
            </a:r>
          </a:p>
          <a:p>
            <a:pPr marL="0" indent="0" algn="ctr">
              <a:buNone/>
            </a:pPr>
            <a:r>
              <a:rPr lang="en-US" sz="2000" dirty="0" smtClean="0"/>
              <a:t> JOHN SMITH</a:t>
            </a:r>
          </a:p>
          <a:p>
            <a:pPr marL="0" indent="0" algn="ctr">
              <a:buNone/>
            </a:pPr>
            <a:endParaRPr lang="en-US" sz="3600" b="1" u="sng" dirty="0" smtClean="0"/>
          </a:p>
          <a:p>
            <a:pPr marL="0" indent="0" algn="ctr">
              <a:buNone/>
            </a:pPr>
            <a:r>
              <a:rPr lang="en-US" sz="3600" b="1" u="sng" dirty="0" smtClean="0"/>
              <a:t>Changing </a:t>
            </a:r>
            <a:r>
              <a:rPr lang="en-US" sz="3600" b="1" u="sng" dirty="0"/>
              <a:t>Part of a </a:t>
            </a:r>
            <a:r>
              <a:rPr lang="en-US" sz="3600" b="1" u="sng" dirty="0" smtClean="0"/>
              <a:t>String</a:t>
            </a:r>
          </a:p>
          <a:p>
            <a:pPr marL="0" indent="0" algn="ctr">
              <a:buNone/>
            </a:pPr>
            <a:r>
              <a:rPr lang="en-US" sz="3600" dirty="0" smtClean="0"/>
              <a:t>Syntax: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REPLACE(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whole_string,to_be_replaced,replacement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0" indent="0" algn="ctr">
              <a:buNone/>
            </a:pPr>
            <a:r>
              <a:rPr lang="en-US" sz="2000" dirty="0" err="1" smtClean="0"/>
              <a:t>Eg</a:t>
            </a:r>
            <a:r>
              <a:rPr lang="en-US" sz="2000" dirty="0" smtClean="0"/>
              <a:t>: </a:t>
            </a:r>
            <a:r>
              <a:rPr lang="en-US" sz="2000" dirty="0"/>
              <a:t>SELECT REPLACE('Red </a:t>
            </a:r>
            <a:r>
              <a:rPr lang="en-US" sz="2000" dirty="0" err="1"/>
              <a:t>Apple','Red','Green</a:t>
            </a:r>
            <a:r>
              <a:rPr lang="en-US" sz="2000" dirty="0" smtClean="0"/>
              <a:t>')</a:t>
            </a:r>
          </a:p>
          <a:p>
            <a:pPr marL="0" indent="0" algn="ctr">
              <a:buNone/>
            </a:pPr>
            <a:r>
              <a:rPr lang="en-US" sz="2000" dirty="0"/>
              <a:t>Green Apple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2437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1972"/>
            <a:ext cx="10515600" cy="58549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INSERT() </a:t>
            </a:r>
            <a:r>
              <a:rPr lang="en-US" dirty="0"/>
              <a:t>function that overwrites any text in the string from a start point for a certain length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dirty="0" smtClean="0"/>
              <a:t>Syntax</a:t>
            </a:r>
            <a:r>
              <a:rPr lang="en-US" dirty="0"/>
              <a:t>:  INSERT(</a:t>
            </a:r>
            <a:r>
              <a:rPr lang="en-US" dirty="0" err="1"/>
              <a:t>string,start_position,length,newstring</a:t>
            </a:r>
            <a:r>
              <a:rPr lang="en-US" dirty="0" smtClean="0"/>
              <a:t>)</a:t>
            </a:r>
          </a:p>
          <a:p>
            <a:pPr marL="0" indent="0" algn="ctr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29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582</Words>
  <Application>Microsoft Office PowerPoint</Application>
  <PresentationFormat>Widescreen</PresentationFormat>
  <Paragraphs>159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FUNCTIONS </vt:lpstr>
      <vt:lpstr>DEFENITION</vt:lpstr>
      <vt:lpstr>DATE FUNCTIONS</vt:lpstr>
      <vt:lpstr>PowerPoint Presentation</vt:lpstr>
      <vt:lpstr>EXTRACTION FUNCTIONS</vt:lpstr>
      <vt:lpstr>CURRENT DATE AND TIME</vt:lpstr>
      <vt:lpstr>STRING FUNCTIONS</vt:lpstr>
      <vt:lpstr>PowerPoint Presentation</vt:lpstr>
      <vt:lpstr>PowerPoint Presentation</vt:lpstr>
      <vt:lpstr> Extracting Text from a String </vt:lpstr>
      <vt:lpstr>PowerPoint Presentation</vt:lpstr>
      <vt:lpstr>Transforming Strings</vt:lpstr>
      <vt:lpstr>NUMERIC FUNCTIONS</vt:lpstr>
      <vt:lpstr>PowerPoint Presentation</vt:lpstr>
      <vt:lpstr>Aggregate Functions</vt:lpstr>
      <vt:lpstr>STORED FUNCTION</vt:lpstr>
      <vt:lpstr>PowerPoint Presentation</vt:lpstr>
      <vt:lpstr>PowerPoint Presentation</vt:lpstr>
      <vt:lpstr>NEW and OLD IN TRIGGER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Muhseena</dc:creator>
  <cp:lastModifiedBy>Muhseena</cp:lastModifiedBy>
  <cp:revision>67</cp:revision>
  <dcterms:created xsi:type="dcterms:W3CDTF">2018-03-23T05:45:45Z</dcterms:created>
  <dcterms:modified xsi:type="dcterms:W3CDTF">2018-03-30T08:24:48Z</dcterms:modified>
</cp:coreProperties>
</file>