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6"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257" r:id="rId47"/>
    <p:sldId id="258" r:id="rId48"/>
    <p:sldId id="318" r:id="rId49"/>
    <p:sldId id="319" r:id="rId50"/>
    <p:sldId id="320" r:id="rId51"/>
    <p:sldId id="321" r:id="rId52"/>
    <p:sldId id="322" r:id="rId53"/>
    <p:sldId id="323" r:id="rId54"/>
    <p:sldId id="270" r:id="rId55"/>
    <p:sldId id="271" r:id="rId56"/>
    <p:sldId id="272" r:id="rId57"/>
    <p:sldId id="273" r:id="rId58"/>
    <p:sldId id="274" r:id="rId59"/>
    <p:sldId id="275" r:id="rId60"/>
    <p:sldId id="324"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4" d="100"/>
          <a:sy n="74" d="100"/>
        </p:scale>
        <p:origin x="56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4/7/2018</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milestoneit.net/robots.tx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addthis.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eositecheckup.com/articles/how-page-caching-optimizes-your-site-performanc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maps.googleapis.com/maps-api-v3/api/js/32/8/common.js" TargetMode="External"/><Relationship Id="rId13" Type="http://schemas.openxmlformats.org/officeDocument/2006/relationships/hyperlink" Target="https://maps.googleapis.com/maps-api-v3/api/js/32/8/search_impl.js" TargetMode="External"/><Relationship Id="rId3" Type="http://schemas.openxmlformats.org/officeDocument/2006/relationships/hyperlink" Target="http://www.milestoneit.net/js/jquery-3.2.1.min.js" TargetMode="External"/><Relationship Id="rId7" Type="http://schemas.openxmlformats.org/officeDocument/2006/relationships/hyperlink" Target="https://maps.gstatic.com/maps-api-v3/embed/js/32/8/init_embed.js" TargetMode="External"/><Relationship Id="rId12" Type="http://schemas.openxmlformats.org/officeDocument/2006/relationships/hyperlink" Target="https://maps.googleapis.com/maps-api-v3/api/js/32/8/onion.js" TargetMode="External"/><Relationship Id="rId2" Type="http://schemas.openxmlformats.org/officeDocument/2006/relationships/hyperlink" Target="https://www.googletagmanager.com/gtag/js?id=UA-116616304-1" TargetMode="External"/><Relationship Id="rId1" Type="http://schemas.openxmlformats.org/officeDocument/2006/relationships/slideLayout" Target="../slideLayouts/slideLayout2.xml"/><Relationship Id="rId6" Type="http://schemas.openxmlformats.org/officeDocument/2006/relationships/hyperlink" Target="https://maps.googleapis.com/maps/api/js?client=google-maps-embed&amp;paint_origin=&amp;libraries=geometry,search&amp;v=3.exp&amp;language=en_US&amp;region=in" TargetMode="External"/><Relationship Id="rId11" Type="http://schemas.openxmlformats.org/officeDocument/2006/relationships/hyperlink" Target="https://maps.googleapis.com/maps-api-v3/api/js/32/8/util.js" TargetMode="External"/><Relationship Id="rId5" Type="http://schemas.openxmlformats.org/officeDocument/2006/relationships/hyperlink" Target="https://www.google-analytics.com/analytics.js" TargetMode="External"/><Relationship Id="rId15" Type="http://schemas.openxmlformats.org/officeDocument/2006/relationships/hyperlink" Target="https://maps.googleapis.com/maps/api/js/ViewportInfoService.GetViewportInfo?1m6&amp;1m2&amp;1d10.569622036218773&amp;2d76.00458495760472&amp;2m2&amp;1d10.609376741766308&amp;2d76.04562207300864&amp;2u12&amp;4sen-US&amp;5e2&amp;7b0&amp;8e0&amp;11e289&amp;callback=_xdc_._h0v7a5&amp;token=107289" TargetMode="External"/><Relationship Id="rId10" Type="http://schemas.openxmlformats.org/officeDocument/2006/relationships/hyperlink" Target="https://maps.googleapis.com/maps-api-v3/api/js/32/8/overlay.js" TargetMode="External"/><Relationship Id="rId4" Type="http://schemas.openxmlformats.org/officeDocument/2006/relationships/hyperlink" Target="http://www.milestoneit.net/js/bootstrap.js" TargetMode="External"/><Relationship Id="rId9" Type="http://schemas.openxmlformats.org/officeDocument/2006/relationships/hyperlink" Target="https://maps.googleapis.com/maps-api-v3/api/js/32/8/map.js" TargetMode="External"/><Relationship Id="rId14" Type="http://schemas.openxmlformats.org/officeDocument/2006/relationships/hyperlink" Target="https://maps.googleapis.com/maps/api/js/ViewportInfoService.GetViewportInfo?1m6&amp;1m2&amp;1d10.572773227565841&amp;2d75.98741379017929&amp;2m2&amp;1d10.605793172161302&amp;2d76.06197495539482&amp;2u16&amp;4sen-US&amp;5e0&amp;6sm@417000000&amp;7b0&amp;8e0&amp;11e289&amp;callback=_xdc_._ajg1a7&amp;token=102218"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www.milestoneit.net/css/bootstrap.cs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milestoneit.net/" TargetMode="External"/><Relationship Id="rId2" Type="http://schemas.openxmlformats.org/officeDocument/2006/relationships/hyperlink" Target="http://www.milestoneit.ne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seositecheckup.com/seo-audit/www.milestoneit.net"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seositecheckup.com/seo-audit/www.milestoneit.net"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seositecheckup.com/seo-audit/www.milestoneit.net"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060" y="1622737"/>
            <a:ext cx="11991940" cy="871717"/>
          </a:xfrm>
        </p:spPr>
        <p:txBody>
          <a:bodyPr/>
          <a:lstStyle/>
          <a:p>
            <a:r>
              <a:rPr lang="en-US" u="sng" dirty="0" smtClean="0"/>
              <a:t>SEARCH ENGINE OPTIMIZATION</a:t>
            </a:r>
            <a:endParaRPr lang="en-US" u="sng" dirty="0"/>
          </a:p>
        </p:txBody>
      </p:sp>
      <p:sp>
        <p:nvSpPr>
          <p:cNvPr id="3" name="Subtitle 2"/>
          <p:cNvSpPr>
            <a:spLocks noGrp="1"/>
          </p:cNvSpPr>
          <p:nvPr>
            <p:ph type="subTitle" idx="1"/>
          </p:nvPr>
        </p:nvSpPr>
        <p:spPr>
          <a:xfrm>
            <a:off x="373488" y="3460373"/>
            <a:ext cx="11423560" cy="1394965"/>
          </a:xfrm>
        </p:spPr>
        <p:txBody>
          <a:bodyPr>
            <a:noAutofit/>
          </a:bodyPr>
          <a:lstStyle/>
          <a:p>
            <a:r>
              <a:rPr lang="en-US" sz="3600" b="1" dirty="0">
                <a:effectLst/>
              </a:rPr>
              <a:t>How to make </a:t>
            </a:r>
            <a:r>
              <a:rPr lang="en-US" sz="3600" b="1" dirty="0" smtClean="0">
                <a:effectLst/>
              </a:rPr>
              <a:t>my </a:t>
            </a:r>
            <a:r>
              <a:rPr lang="en-US" sz="3600" b="1" dirty="0">
                <a:effectLst/>
              </a:rPr>
              <a:t>website on top of Google search?</a:t>
            </a:r>
            <a:endParaRPr lang="en-US" sz="3600" b="1" dirty="0"/>
          </a:p>
        </p:txBody>
      </p:sp>
    </p:spTree>
    <p:extLst>
      <p:ext uri="{BB962C8B-B14F-4D97-AF65-F5344CB8AC3E}">
        <p14:creationId xmlns:p14="http://schemas.microsoft.com/office/powerpoint/2010/main" val="3205374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03032"/>
            <a:ext cx="10353761" cy="90151"/>
          </a:xfrm>
        </p:spPr>
        <p:txBody>
          <a:bodyPr>
            <a:normAutofit fontScale="90000"/>
          </a:bodyPr>
          <a:lstStyle/>
          <a:p>
            <a:endParaRPr lang="en-US" dirty="0"/>
          </a:p>
        </p:txBody>
      </p:sp>
      <p:sp>
        <p:nvSpPr>
          <p:cNvPr id="3" name="Content Placeholder 2"/>
          <p:cNvSpPr>
            <a:spLocks noGrp="1"/>
          </p:cNvSpPr>
          <p:nvPr>
            <p:ph idx="1"/>
          </p:nvPr>
        </p:nvSpPr>
        <p:spPr>
          <a:xfrm>
            <a:off x="179272" y="1279241"/>
            <a:ext cx="11822805" cy="5394514"/>
          </a:xfrm>
        </p:spPr>
        <p:txBody>
          <a:bodyPr>
            <a:normAutofit fontScale="62500" lnSpcReduction="20000"/>
          </a:bodyPr>
          <a:lstStyle/>
          <a:p>
            <a:pPr marL="0" indent="0">
              <a:buNone/>
            </a:pPr>
            <a:r>
              <a:rPr lang="en-US" sz="5700" b="1" u="sng" smtClean="0">
                <a:solidFill>
                  <a:schemeClr val="bg2">
                    <a:lumMod val="50000"/>
                  </a:schemeClr>
                </a:solidFill>
              </a:rPr>
              <a:t>5 </a:t>
            </a:r>
            <a:r>
              <a:rPr lang="en-US" sz="5700" b="1" u="sng" dirty="0" smtClean="0">
                <a:solidFill>
                  <a:schemeClr val="bg2">
                    <a:lumMod val="50000"/>
                  </a:schemeClr>
                </a:solidFill>
              </a:rPr>
              <a:t>. Related Keywords:</a:t>
            </a:r>
          </a:p>
          <a:p>
            <a:pPr marL="0" indent="0">
              <a:buNone/>
            </a:pPr>
            <a:r>
              <a:rPr lang="en-US" sz="5100" dirty="0">
                <a:solidFill>
                  <a:schemeClr val="bg2">
                    <a:lumMod val="50000"/>
                  </a:schemeClr>
                </a:solidFill>
                <a:effectLst/>
              </a:rPr>
              <a:t>Find the keywords where this URL is listed in the top 20 results of Google's organic listings.</a:t>
            </a:r>
          </a:p>
          <a:p>
            <a:pPr marL="0" indent="0">
              <a:buNone/>
            </a:pPr>
            <a:r>
              <a:rPr lang="en-US" sz="5100" dirty="0">
                <a:solidFill>
                  <a:schemeClr val="bg2">
                    <a:lumMod val="50000"/>
                  </a:schemeClr>
                </a:solidFill>
                <a:effectLst/>
              </a:rPr>
              <a:t>Get useful insights and detailed metrics for your most important keywords: average position, search volume, CPC, and more.</a:t>
            </a:r>
            <a:br>
              <a:rPr lang="en-US" sz="5100" dirty="0">
                <a:solidFill>
                  <a:schemeClr val="bg2">
                    <a:lumMod val="50000"/>
                  </a:schemeClr>
                </a:solidFill>
                <a:effectLst/>
              </a:rPr>
            </a:br>
            <a:r>
              <a:rPr lang="en-US" sz="5100" dirty="0">
                <a:solidFill>
                  <a:schemeClr val="bg2">
                    <a:lumMod val="50000"/>
                  </a:schemeClr>
                </a:solidFill>
                <a:effectLst/>
              </a:rPr>
              <a:t>Register for free and start using today the Top Keywords tool </a:t>
            </a:r>
            <a:r>
              <a:rPr lang="en-US" sz="5100" dirty="0" smtClean="0">
                <a:solidFill>
                  <a:schemeClr val="bg2">
                    <a:lumMod val="50000"/>
                  </a:schemeClr>
                </a:solidFill>
                <a:effectLst/>
              </a:rPr>
              <a:t>from seo site checkup toolbox.</a:t>
            </a:r>
            <a:r>
              <a:rPr lang="en-US" sz="5100" dirty="0">
                <a:solidFill>
                  <a:schemeClr val="bg2">
                    <a:lumMod val="50000"/>
                  </a:schemeClr>
                </a:solidFill>
                <a:effectLst/>
              </a:rPr>
              <a:t> </a:t>
            </a:r>
            <a:br>
              <a:rPr lang="en-US" sz="5100" dirty="0">
                <a:solidFill>
                  <a:schemeClr val="bg2">
                    <a:lumMod val="50000"/>
                  </a:schemeClr>
                </a:solidFill>
                <a:effectLst/>
              </a:rPr>
            </a:br>
            <a:r>
              <a:rPr lang="en-US" sz="5100" dirty="0">
                <a:solidFill>
                  <a:schemeClr val="bg2">
                    <a:lumMod val="50000"/>
                  </a:schemeClr>
                </a:solidFill>
                <a:effectLst/>
              </a:rPr>
              <a:t/>
            </a:r>
            <a:br>
              <a:rPr lang="en-US" sz="5100" dirty="0">
                <a:solidFill>
                  <a:schemeClr val="bg2">
                    <a:lumMod val="50000"/>
                  </a:schemeClr>
                </a:solidFill>
                <a:effectLst/>
              </a:rPr>
            </a:br>
            <a:endParaRPr lang="en-US" sz="5100" dirty="0">
              <a:solidFill>
                <a:schemeClr val="bg2">
                  <a:lumMod val="50000"/>
                </a:schemeClr>
              </a:solidFill>
              <a:effectLst/>
            </a:endParaRPr>
          </a:p>
        </p:txBody>
      </p:sp>
    </p:spTree>
    <p:extLst>
      <p:ext uri="{BB962C8B-B14F-4D97-AF65-F5344CB8AC3E}">
        <p14:creationId xmlns:p14="http://schemas.microsoft.com/office/powerpoint/2010/main" val="1043106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41669"/>
            <a:ext cx="10353761" cy="128788"/>
          </a:xfrm>
        </p:spPr>
        <p:txBody>
          <a:bodyPr>
            <a:normAutofit fontScale="90000"/>
          </a:bodyPr>
          <a:lstStyle/>
          <a:p>
            <a:endParaRPr lang="en-US" dirty="0"/>
          </a:p>
        </p:txBody>
      </p:sp>
      <p:sp>
        <p:nvSpPr>
          <p:cNvPr id="3" name="Content Placeholder 2"/>
          <p:cNvSpPr>
            <a:spLocks noGrp="1"/>
          </p:cNvSpPr>
          <p:nvPr>
            <p:ph idx="1"/>
          </p:nvPr>
        </p:nvSpPr>
        <p:spPr>
          <a:xfrm>
            <a:off x="534321" y="1607942"/>
            <a:ext cx="11112707" cy="4083178"/>
          </a:xfrm>
        </p:spPr>
        <p:txBody>
          <a:bodyPr>
            <a:normAutofit fontScale="92500" lnSpcReduction="10000"/>
          </a:bodyPr>
          <a:lstStyle/>
          <a:p>
            <a:pPr marL="0" indent="0">
              <a:buNone/>
            </a:pPr>
            <a:r>
              <a:rPr lang="en-US" sz="5200" b="1" u="sng" dirty="0" smtClean="0"/>
              <a:t>6 . Competitor domains:</a:t>
            </a:r>
          </a:p>
          <a:p>
            <a:pPr marL="0" indent="0">
              <a:buNone/>
            </a:pPr>
            <a:r>
              <a:rPr lang="en-US" sz="3200" b="1" dirty="0" smtClean="0">
                <a:effectLst/>
              </a:rPr>
              <a:t>Understand </a:t>
            </a:r>
            <a:r>
              <a:rPr lang="en-US" sz="3200" b="1" dirty="0">
                <a:effectLst/>
              </a:rPr>
              <a:t>your competitors' SEO profile</a:t>
            </a:r>
          </a:p>
          <a:p>
            <a:pPr marL="0" indent="0">
              <a:buNone/>
            </a:pPr>
            <a:r>
              <a:rPr lang="en-US" sz="3200" dirty="0" smtClean="0">
                <a:effectLst/>
              </a:rPr>
              <a:t>Side-by-side SEO comparisons of up to 5 competitors. See how your SEO can improve against the competition.</a:t>
            </a:r>
          </a:p>
          <a:p>
            <a:pPr marL="0" indent="0">
              <a:buNone/>
            </a:pPr>
            <a:r>
              <a:rPr lang="en-US" sz="3200" dirty="0">
                <a:effectLst/>
              </a:rPr>
              <a:t/>
            </a:r>
            <a:br>
              <a:rPr lang="en-US" sz="3200" dirty="0">
                <a:effectLst/>
              </a:rPr>
            </a:br>
            <a:endParaRPr lang="en-US" sz="3200" dirty="0">
              <a:effectLst/>
            </a:endParaRPr>
          </a:p>
        </p:txBody>
      </p:sp>
    </p:spTree>
    <p:extLst>
      <p:ext uri="{BB962C8B-B14F-4D97-AF65-F5344CB8AC3E}">
        <p14:creationId xmlns:p14="http://schemas.microsoft.com/office/powerpoint/2010/main" val="10946588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28790"/>
            <a:ext cx="10353761" cy="45719"/>
          </a:xfrm>
        </p:spPr>
        <p:txBody>
          <a:bodyPr>
            <a:normAutofit fontScale="90000"/>
          </a:bodyPr>
          <a:lstStyle/>
          <a:p>
            <a:endParaRPr lang="en-US" dirty="0"/>
          </a:p>
        </p:txBody>
      </p:sp>
      <p:sp>
        <p:nvSpPr>
          <p:cNvPr id="3" name="Content Placeholder 2"/>
          <p:cNvSpPr>
            <a:spLocks noGrp="1"/>
          </p:cNvSpPr>
          <p:nvPr>
            <p:ph idx="1"/>
          </p:nvPr>
        </p:nvSpPr>
        <p:spPr>
          <a:xfrm>
            <a:off x="361378" y="1302303"/>
            <a:ext cx="11655380" cy="5430592"/>
          </a:xfrm>
        </p:spPr>
        <p:txBody>
          <a:bodyPr>
            <a:normAutofit/>
          </a:bodyPr>
          <a:lstStyle/>
          <a:p>
            <a:pPr marL="0" indent="0">
              <a:buNone/>
            </a:pPr>
            <a:r>
              <a:rPr lang="en-US" sz="4400" b="1" u="sng" dirty="0" smtClean="0"/>
              <a:t>7 . &lt;h1&gt; Heading Status:</a:t>
            </a:r>
          </a:p>
          <a:p>
            <a:pPr marL="0" indent="0">
              <a:buNone/>
            </a:pPr>
            <a:r>
              <a:rPr lang="en-US" sz="3500" dirty="0">
                <a:effectLst/>
              </a:rPr>
              <a:t>Your page does not contain any H1 headings. H1 headings help indicate the important topics of your page to search engines. While less important than good meta-titles and descriptions, H1 headings may still help define the topic of your page to search engines.</a:t>
            </a:r>
          </a:p>
        </p:txBody>
      </p:sp>
    </p:spTree>
    <p:extLst>
      <p:ext uri="{BB962C8B-B14F-4D97-AF65-F5344CB8AC3E}">
        <p14:creationId xmlns:p14="http://schemas.microsoft.com/office/powerpoint/2010/main" val="3710655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12" y="248992"/>
            <a:ext cx="10353761" cy="60102"/>
          </a:xfrm>
        </p:spPr>
        <p:txBody>
          <a:bodyPr>
            <a:normAutofit fontScale="90000"/>
          </a:bodyPr>
          <a:lstStyle/>
          <a:p>
            <a:endParaRPr lang="en-US" dirty="0"/>
          </a:p>
        </p:txBody>
      </p:sp>
      <p:sp>
        <p:nvSpPr>
          <p:cNvPr id="3" name="Content Placeholder 2"/>
          <p:cNvSpPr>
            <a:spLocks noGrp="1"/>
          </p:cNvSpPr>
          <p:nvPr>
            <p:ph idx="1"/>
          </p:nvPr>
        </p:nvSpPr>
        <p:spPr>
          <a:xfrm>
            <a:off x="591823" y="1606666"/>
            <a:ext cx="10353762" cy="3493367"/>
          </a:xfrm>
        </p:spPr>
        <p:txBody>
          <a:bodyPr>
            <a:normAutofit/>
          </a:bodyPr>
          <a:lstStyle/>
          <a:p>
            <a:pPr marL="0" indent="0" algn="ctr">
              <a:buNone/>
            </a:pPr>
            <a:r>
              <a:rPr lang="en-US" sz="4000" b="1" u="sng" dirty="0" smtClean="0"/>
              <a:t>How to Fix:</a:t>
            </a:r>
            <a:endParaRPr lang="en-US" sz="4000" dirty="0" smtClean="0">
              <a:effectLst/>
            </a:endParaRPr>
          </a:p>
          <a:p>
            <a:pPr marL="0" indent="0">
              <a:buNone/>
            </a:pPr>
            <a:r>
              <a:rPr lang="en-US" sz="3200" dirty="0" smtClean="0">
                <a:effectLst/>
              </a:rPr>
              <a:t>&lt;h1&gt;Important topic goes here&lt;/h1&gt;</a:t>
            </a:r>
          </a:p>
          <a:p>
            <a:pPr marL="0" indent="0">
              <a:buNone/>
            </a:pPr>
            <a:r>
              <a:rPr lang="en-US" sz="3200" dirty="0" smtClean="0">
                <a:effectLst/>
              </a:rPr>
              <a:t>……..</a:t>
            </a:r>
          </a:p>
          <a:p>
            <a:pPr marL="0" indent="0">
              <a:buNone/>
            </a:pPr>
            <a:r>
              <a:rPr lang="en-US" sz="3200" dirty="0" smtClean="0">
                <a:effectLst/>
              </a:rPr>
              <a:t>&lt;h1&gt; Another topic&lt;/h1&gt;</a:t>
            </a:r>
            <a:endParaRPr lang="en-US" sz="3200" dirty="0">
              <a:effectLst/>
            </a:endParaRPr>
          </a:p>
        </p:txBody>
      </p:sp>
    </p:spTree>
    <p:extLst>
      <p:ext uri="{BB962C8B-B14F-4D97-AF65-F5344CB8AC3E}">
        <p14:creationId xmlns:p14="http://schemas.microsoft.com/office/powerpoint/2010/main" val="2264917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460" y="145960"/>
            <a:ext cx="10353761" cy="137375"/>
          </a:xfrm>
        </p:spPr>
        <p:txBody>
          <a:bodyPr>
            <a:normAutofit fontScale="90000"/>
          </a:bodyPr>
          <a:lstStyle/>
          <a:p>
            <a:endParaRPr lang="en-US" dirty="0"/>
          </a:p>
        </p:txBody>
      </p:sp>
      <p:sp>
        <p:nvSpPr>
          <p:cNvPr id="3" name="Content Placeholder 2"/>
          <p:cNvSpPr>
            <a:spLocks noGrp="1"/>
          </p:cNvSpPr>
          <p:nvPr>
            <p:ph idx="1"/>
          </p:nvPr>
        </p:nvSpPr>
        <p:spPr>
          <a:xfrm>
            <a:off x="347124" y="1973929"/>
            <a:ext cx="11720380" cy="3785427"/>
          </a:xfrm>
        </p:spPr>
        <p:txBody>
          <a:bodyPr>
            <a:normAutofit/>
          </a:bodyPr>
          <a:lstStyle/>
          <a:p>
            <a:pPr marL="0" indent="0">
              <a:buNone/>
            </a:pPr>
            <a:r>
              <a:rPr lang="en-US" sz="4000" b="1" u="sng" dirty="0" smtClean="0"/>
              <a:t> 8 . &lt;h2&gt; </a:t>
            </a:r>
            <a:r>
              <a:rPr lang="en-US" sz="4000" b="1" u="sng" dirty="0" smtClean="0">
                <a:effectLst/>
              </a:rPr>
              <a:t>Heading</a:t>
            </a:r>
            <a:r>
              <a:rPr lang="en-US" sz="4000" b="1" u="sng" dirty="0" smtClean="0"/>
              <a:t> Status: </a:t>
            </a:r>
          </a:p>
          <a:p>
            <a:pPr marL="0" indent="0">
              <a:buNone/>
            </a:pPr>
            <a:r>
              <a:rPr lang="en-US" sz="3200" dirty="0"/>
              <a:t>Your page contains H2 headings. Their contents are listed below</a:t>
            </a:r>
            <a:r>
              <a:rPr lang="en-US" sz="3200" dirty="0" smtClean="0"/>
              <a:t>:</a:t>
            </a:r>
          </a:p>
          <a:p>
            <a:pPr marL="0" indent="0">
              <a:buNone/>
            </a:pPr>
            <a:r>
              <a:rPr lang="en-US" sz="3200" dirty="0" smtClean="0">
                <a:effectLst/>
              </a:rPr>
              <a:t>&gt;&gt; OR</a:t>
            </a:r>
            <a:r>
              <a:rPr lang="en-US" sz="3200" dirty="0">
                <a:effectLst/>
              </a:rPr>
              <a:t/>
            </a:r>
            <a:br>
              <a:rPr lang="en-US" sz="3200" dirty="0">
                <a:effectLst/>
              </a:rPr>
            </a:br>
            <a:endParaRPr lang="en-US" sz="3200" b="1" u="sng" dirty="0"/>
          </a:p>
        </p:txBody>
      </p:sp>
    </p:spTree>
    <p:extLst>
      <p:ext uri="{BB962C8B-B14F-4D97-AF65-F5344CB8AC3E}">
        <p14:creationId xmlns:p14="http://schemas.microsoft.com/office/powerpoint/2010/main" val="195278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15910"/>
            <a:ext cx="10353761" cy="77273"/>
          </a:xfrm>
        </p:spPr>
        <p:txBody>
          <a:bodyPr>
            <a:normAutofit fontScale="90000"/>
          </a:bodyPr>
          <a:lstStyle/>
          <a:p>
            <a:endParaRPr lang="en-US" dirty="0"/>
          </a:p>
        </p:txBody>
      </p:sp>
      <p:sp>
        <p:nvSpPr>
          <p:cNvPr id="3" name="Content Placeholder 2"/>
          <p:cNvSpPr>
            <a:spLocks noGrp="1"/>
          </p:cNvSpPr>
          <p:nvPr>
            <p:ph idx="1"/>
          </p:nvPr>
        </p:nvSpPr>
        <p:spPr>
          <a:xfrm>
            <a:off x="385334" y="2128476"/>
            <a:ext cx="11410681" cy="2949262"/>
          </a:xfrm>
        </p:spPr>
        <p:txBody>
          <a:bodyPr>
            <a:normAutofit/>
          </a:bodyPr>
          <a:lstStyle/>
          <a:p>
            <a:pPr marL="0" indent="0">
              <a:buNone/>
            </a:pPr>
            <a:r>
              <a:rPr lang="en-US" sz="4000" b="1" u="sng" dirty="0" smtClean="0"/>
              <a:t> 9 . Robots.txt Test:</a:t>
            </a:r>
            <a:endParaRPr lang="en-US" sz="4000" dirty="0" smtClean="0">
              <a:effectLst/>
            </a:endParaRPr>
          </a:p>
          <a:p>
            <a:pPr marL="0" indent="0">
              <a:buNone/>
            </a:pPr>
            <a:r>
              <a:rPr lang="en-US" sz="3200" dirty="0" smtClean="0">
                <a:effectLst/>
              </a:rPr>
              <a:t> Congratulations</a:t>
            </a:r>
            <a:r>
              <a:rPr lang="en-US" sz="3200" dirty="0">
                <a:effectLst/>
              </a:rPr>
              <a:t>! Your site uses a "robots.txt" </a:t>
            </a:r>
            <a:r>
              <a:rPr lang="en-US" sz="3200" dirty="0" smtClean="0">
                <a:effectLst/>
              </a:rPr>
              <a:t> file</a:t>
            </a:r>
            <a:r>
              <a:rPr lang="en-US" sz="3200" dirty="0">
                <a:effectLst/>
              </a:rPr>
              <a:t>: </a:t>
            </a:r>
            <a:r>
              <a:rPr lang="en-US" sz="3200" dirty="0">
                <a:effectLst/>
                <a:hlinkClick r:id="rId2"/>
              </a:rPr>
              <a:t>http://www.milestoneit.net/robots.txt</a:t>
            </a:r>
            <a:endParaRPr lang="en-US" sz="3200" b="1" u="sng" dirty="0"/>
          </a:p>
        </p:txBody>
      </p:sp>
    </p:spTree>
    <p:extLst>
      <p:ext uri="{BB962C8B-B14F-4D97-AF65-F5344CB8AC3E}">
        <p14:creationId xmlns:p14="http://schemas.microsoft.com/office/powerpoint/2010/main" val="32549362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975" y="180304"/>
            <a:ext cx="10353761" cy="77273"/>
          </a:xfrm>
        </p:spPr>
        <p:txBody>
          <a:bodyPr>
            <a:normAutofit fontScale="90000"/>
          </a:bodyPr>
          <a:lstStyle/>
          <a:p>
            <a:endParaRPr lang="en-US" dirty="0"/>
          </a:p>
        </p:txBody>
      </p:sp>
      <p:sp>
        <p:nvSpPr>
          <p:cNvPr id="3" name="Content Placeholder 2"/>
          <p:cNvSpPr>
            <a:spLocks noGrp="1"/>
          </p:cNvSpPr>
          <p:nvPr>
            <p:ph idx="1"/>
          </p:nvPr>
        </p:nvSpPr>
        <p:spPr>
          <a:xfrm>
            <a:off x="805603" y="2327423"/>
            <a:ext cx="10816796" cy="2524259"/>
          </a:xfrm>
        </p:spPr>
        <p:txBody>
          <a:bodyPr>
            <a:normAutofit/>
          </a:bodyPr>
          <a:lstStyle/>
          <a:p>
            <a:pPr marL="0" indent="0">
              <a:buNone/>
            </a:pPr>
            <a:r>
              <a:rPr lang="en-US" sz="4000" b="1" u="sng" dirty="0" smtClean="0"/>
              <a:t> 10 . Sitemap Test:</a:t>
            </a:r>
          </a:p>
          <a:p>
            <a:pPr marL="0" indent="0">
              <a:buNone/>
            </a:pPr>
            <a:r>
              <a:rPr lang="en-US" sz="3200" dirty="0">
                <a:effectLst/>
              </a:rPr>
              <a:t>Your site lacks a sitemap file. Sitemaps can help robots index your content more thoroughly and quickly</a:t>
            </a:r>
          </a:p>
        </p:txBody>
      </p:sp>
    </p:spTree>
    <p:extLst>
      <p:ext uri="{BB962C8B-B14F-4D97-AF65-F5344CB8AC3E}">
        <p14:creationId xmlns:p14="http://schemas.microsoft.com/office/powerpoint/2010/main" val="887962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15910"/>
            <a:ext cx="10353761" cy="45719"/>
          </a:xfrm>
        </p:spPr>
        <p:txBody>
          <a:bodyPr>
            <a:normAutofit fontScale="90000"/>
          </a:bodyPr>
          <a:lstStyle/>
          <a:p>
            <a:endParaRPr lang="en-US" dirty="0"/>
          </a:p>
        </p:txBody>
      </p:sp>
      <p:sp>
        <p:nvSpPr>
          <p:cNvPr id="3" name="Content Placeholder 2"/>
          <p:cNvSpPr>
            <a:spLocks noGrp="1"/>
          </p:cNvSpPr>
          <p:nvPr>
            <p:ph idx="1"/>
          </p:nvPr>
        </p:nvSpPr>
        <p:spPr>
          <a:xfrm>
            <a:off x="913795" y="2462522"/>
            <a:ext cx="10353762" cy="1795960"/>
          </a:xfrm>
        </p:spPr>
        <p:txBody>
          <a:bodyPr>
            <a:normAutofit/>
          </a:bodyPr>
          <a:lstStyle/>
          <a:p>
            <a:pPr marL="0" indent="0">
              <a:buNone/>
            </a:pPr>
            <a:r>
              <a:rPr lang="en-US" sz="4400" b="1" u="sng" dirty="0" smtClean="0"/>
              <a:t> 11 . Broken Links Test:</a:t>
            </a:r>
            <a:r>
              <a:rPr lang="en-US" sz="4400" dirty="0" smtClean="0">
                <a:effectLst/>
              </a:rPr>
              <a:t>(Passed)</a:t>
            </a:r>
            <a:endParaRPr lang="en-US" sz="4400" b="1" u="sng" dirty="0" smtClean="0"/>
          </a:p>
          <a:p>
            <a:pPr marL="0" indent="0">
              <a:buNone/>
            </a:pPr>
            <a:r>
              <a:rPr lang="en-US" sz="3200" dirty="0">
                <a:effectLst/>
              </a:rPr>
              <a:t>Your web page does not have </a:t>
            </a:r>
            <a:r>
              <a:rPr lang="en-US" sz="3200" dirty="0" smtClean="0">
                <a:effectLst/>
              </a:rPr>
              <a:t>any broken  </a:t>
            </a:r>
            <a:r>
              <a:rPr lang="en-US" sz="3200" dirty="0">
                <a:effectLst/>
              </a:rPr>
              <a:t>links.</a:t>
            </a:r>
          </a:p>
        </p:txBody>
      </p:sp>
      <p:sp>
        <p:nvSpPr>
          <p:cNvPr id="4" name="Rectangle 3"/>
          <p:cNvSpPr/>
          <p:nvPr/>
        </p:nvSpPr>
        <p:spPr>
          <a:xfrm>
            <a:off x="-1148554" y="1012309"/>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38701650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913795" y="373487"/>
            <a:ext cx="10353761" cy="236113"/>
          </a:xfrm>
        </p:spPr>
        <p:txBody>
          <a:bodyPr>
            <a:normAutofit fontScale="90000"/>
          </a:bodyPr>
          <a:lstStyle/>
          <a:p>
            <a:endParaRPr lang="en-US" dirty="0"/>
          </a:p>
        </p:txBody>
      </p:sp>
      <p:sp>
        <p:nvSpPr>
          <p:cNvPr id="3" name="Content Placeholder 2"/>
          <p:cNvSpPr>
            <a:spLocks noGrp="1"/>
          </p:cNvSpPr>
          <p:nvPr>
            <p:ph idx="1"/>
          </p:nvPr>
        </p:nvSpPr>
        <p:spPr>
          <a:xfrm>
            <a:off x="1068342" y="2214861"/>
            <a:ext cx="10353762" cy="3695136"/>
          </a:xfrm>
        </p:spPr>
        <p:txBody>
          <a:bodyPr>
            <a:normAutofit/>
          </a:bodyPr>
          <a:lstStyle/>
          <a:p>
            <a:pPr marL="0" indent="0">
              <a:buNone/>
            </a:pPr>
            <a:r>
              <a:rPr lang="en-US" sz="3600" b="1" u="sng" dirty="0" smtClean="0"/>
              <a:t> 12 . SEO friendly URL Test: </a:t>
            </a:r>
            <a:r>
              <a:rPr lang="en-US" sz="3600" dirty="0" smtClean="0">
                <a:effectLst/>
              </a:rPr>
              <a:t>(passed)</a:t>
            </a:r>
          </a:p>
          <a:p>
            <a:pPr marL="0" indent="0">
              <a:buNone/>
            </a:pPr>
            <a:r>
              <a:rPr lang="en-US" sz="3200" dirty="0">
                <a:effectLst/>
              </a:rPr>
              <a:t>Congratulations! All links from your webpage are SEO friendly.</a:t>
            </a:r>
            <a:endParaRPr lang="en-US" sz="3200" b="1" u="sng" dirty="0"/>
          </a:p>
        </p:txBody>
      </p:sp>
    </p:spTree>
    <p:extLst>
      <p:ext uri="{BB962C8B-B14F-4D97-AF65-F5344CB8AC3E}">
        <p14:creationId xmlns:p14="http://schemas.microsoft.com/office/powerpoint/2010/main" val="7169400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15910"/>
            <a:ext cx="10353761" cy="51515"/>
          </a:xfrm>
        </p:spPr>
        <p:txBody>
          <a:bodyPr>
            <a:normAutofit fontScale="90000"/>
          </a:bodyPr>
          <a:lstStyle/>
          <a:p>
            <a:endParaRPr lang="en-US" dirty="0"/>
          </a:p>
        </p:txBody>
      </p:sp>
      <p:sp>
        <p:nvSpPr>
          <p:cNvPr id="3" name="Content Placeholder 2"/>
          <p:cNvSpPr>
            <a:spLocks noGrp="1"/>
          </p:cNvSpPr>
          <p:nvPr>
            <p:ph idx="1"/>
          </p:nvPr>
        </p:nvSpPr>
        <p:spPr>
          <a:xfrm>
            <a:off x="1103354" y="2473513"/>
            <a:ext cx="10546340" cy="1674254"/>
          </a:xfrm>
        </p:spPr>
        <p:txBody>
          <a:bodyPr>
            <a:normAutofit/>
          </a:bodyPr>
          <a:lstStyle/>
          <a:p>
            <a:pPr marL="0" indent="0">
              <a:buNone/>
            </a:pPr>
            <a:r>
              <a:rPr lang="en-US" sz="4000" b="1" u="sng" dirty="0" smtClean="0"/>
              <a:t> 13 . Image alt Test: </a:t>
            </a:r>
            <a:r>
              <a:rPr lang="en-US" sz="4000" dirty="0" smtClean="0">
                <a:effectLst/>
              </a:rPr>
              <a:t>(Passed)</a:t>
            </a:r>
          </a:p>
          <a:p>
            <a:pPr marL="0" indent="0">
              <a:buNone/>
            </a:pPr>
            <a:r>
              <a:rPr lang="en-US" sz="3200" dirty="0">
                <a:effectLst/>
              </a:rPr>
              <a:t>Your website doesn't use </a:t>
            </a:r>
            <a:r>
              <a:rPr lang="en-US" sz="3200" b="1" dirty="0">
                <a:effectLst/>
              </a:rPr>
              <a:t>&lt;img&gt;</a:t>
            </a:r>
            <a:r>
              <a:rPr lang="en-US" sz="3200" dirty="0">
                <a:effectLst/>
              </a:rPr>
              <a:t> tags.</a:t>
            </a:r>
            <a:endParaRPr lang="en-US" sz="3200" b="1" u="sng" dirty="0"/>
          </a:p>
        </p:txBody>
      </p:sp>
    </p:spTree>
    <p:extLst>
      <p:ext uri="{BB962C8B-B14F-4D97-AF65-F5344CB8AC3E}">
        <p14:creationId xmlns:p14="http://schemas.microsoft.com/office/powerpoint/2010/main" val="2287520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749" y="159224"/>
            <a:ext cx="10353761" cy="100083"/>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654" y="919318"/>
            <a:ext cx="11710308" cy="4908282"/>
          </a:xfrm>
        </p:spPr>
      </p:pic>
    </p:spTree>
    <p:extLst>
      <p:ext uri="{BB962C8B-B14F-4D97-AF65-F5344CB8AC3E}">
        <p14:creationId xmlns:p14="http://schemas.microsoft.com/office/powerpoint/2010/main" val="906493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913795" y="38637"/>
            <a:ext cx="10353761" cy="103032"/>
          </a:xfrm>
        </p:spPr>
        <p:txBody>
          <a:bodyPr>
            <a:normAutofit fontScale="90000"/>
          </a:bodyPr>
          <a:lstStyle/>
          <a:p>
            <a:endParaRPr lang="en-US" dirty="0"/>
          </a:p>
        </p:txBody>
      </p:sp>
      <p:sp>
        <p:nvSpPr>
          <p:cNvPr id="3" name="Content Placeholder 2"/>
          <p:cNvSpPr>
            <a:spLocks noGrp="1"/>
          </p:cNvSpPr>
          <p:nvPr>
            <p:ph idx="1"/>
          </p:nvPr>
        </p:nvSpPr>
        <p:spPr>
          <a:xfrm>
            <a:off x="707733" y="373487"/>
            <a:ext cx="10353762" cy="6130344"/>
          </a:xfrm>
        </p:spPr>
        <p:txBody>
          <a:bodyPr>
            <a:normAutofit fontScale="70000" lnSpcReduction="20000"/>
          </a:bodyPr>
          <a:lstStyle/>
          <a:p>
            <a:pPr marL="0" indent="0">
              <a:buNone/>
            </a:pPr>
            <a:r>
              <a:rPr lang="en-US" sz="6300" b="1" u="sng" dirty="0" smtClean="0"/>
              <a:t> 14 . Inline CSS Test:</a:t>
            </a:r>
          </a:p>
          <a:p>
            <a:pPr marL="0" indent="0">
              <a:buNone/>
            </a:pPr>
            <a:r>
              <a:rPr lang="en-US" sz="4100" dirty="0">
                <a:effectLst/>
              </a:rPr>
              <a:t>Your webpage is using </a:t>
            </a:r>
            <a:r>
              <a:rPr lang="en-US" sz="4100" b="1" dirty="0">
                <a:effectLst/>
              </a:rPr>
              <a:t>9</a:t>
            </a:r>
            <a:r>
              <a:rPr lang="en-US" sz="4100" dirty="0">
                <a:effectLst/>
              </a:rPr>
              <a:t> inline CSS </a:t>
            </a:r>
            <a:r>
              <a:rPr lang="en-US" sz="4100" dirty="0" smtClean="0">
                <a:effectLst/>
              </a:rPr>
              <a:t>styles</a:t>
            </a:r>
          </a:p>
          <a:p>
            <a:r>
              <a:rPr lang="en-US" sz="4100" dirty="0" smtClean="0">
                <a:effectLst/>
              </a:rPr>
              <a:t>&lt;div class="row bottom hidden-</a:t>
            </a:r>
            <a:r>
              <a:rPr lang="en-US" sz="4100" dirty="0" err="1" smtClean="0">
                <a:effectLst/>
              </a:rPr>
              <a:t>xs</a:t>
            </a:r>
            <a:r>
              <a:rPr lang="en-US" sz="4100" dirty="0" smtClean="0">
                <a:effectLst/>
              </a:rPr>
              <a:t> hidden-</a:t>
            </a:r>
            <a:r>
              <a:rPr lang="en-US" sz="4100" dirty="0" err="1" smtClean="0">
                <a:effectLst/>
              </a:rPr>
              <a:t>sm</a:t>
            </a:r>
            <a:r>
              <a:rPr lang="en-US" sz="4100" dirty="0" smtClean="0">
                <a:effectLst/>
              </a:rPr>
              <a:t>" style="margin-top: 65px;"&gt;&lt;/div&gt;</a:t>
            </a:r>
          </a:p>
          <a:p>
            <a:r>
              <a:rPr lang="en-US" sz="4100" dirty="0" smtClean="0">
                <a:effectLst/>
              </a:rPr>
              <a:t>&lt;</a:t>
            </a:r>
            <a:r>
              <a:rPr lang="en-US" sz="4100" dirty="0">
                <a:effectLst/>
              </a:rPr>
              <a:t>div style="text-align: center; margin: auto;"&gt;&lt;/div&gt;</a:t>
            </a:r>
          </a:p>
          <a:p>
            <a:r>
              <a:rPr lang="en-US" sz="4100" dirty="0">
                <a:effectLst/>
              </a:rPr>
              <a:t>&lt;th rowspan="2" style="text-align: left; font-size: 20px;" width="40%"&gt;&lt;/th&gt;</a:t>
            </a:r>
          </a:p>
          <a:p>
            <a:r>
              <a:rPr lang="en-US" sz="4100" dirty="0">
                <a:effectLst/>
              </a:rPr>
              <a:t>&lt;th colspan="4" style="font-size: 20px;" class="features_edition_th"&gt;&lt;/th&gt;</a:t>
            </a:r>
          </a:p>
          <a:p>
            <a:r>
              <a:rPr lang="en-US" sz="4100" dirty="0">
                <a:effectLst/>
              </a:rPr>
              <a:t>&lt;thead style="visibility: hidden" class="features_thead"&gt;&lt;/thead&gt;</a:t>
            </a:r>
          </a:p>
          <a:p>
            <a:pPr marL="0" indent="0">
              <a:buNone/>
            </a:pPr>
            <a:endParaRPr lang="en-US" sz="4100" dirty="0">
              <a:effectLst/>
            </a:endParaRPr>
          </a:p>
        </p:txBody>
      </p:sp>
    </p:spTree>
    <p:extLst>
      <p:ext uri="{BB962C8B-B14F-4D97-AF65-F5344CB8AC3E}">
        <p14:creationId xmlns:p14="http://schemas.microsoft.com/office/powerpoint/2010/main" val="32584425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94446"/>
            <a:ext cx="10353761" cy="111617"/>
          </a:xfrm>
        </p:spPr>
        <p:txBody>
          <a:bodyPr>
            <a:normAutofit fontScale="90000"/>
          </a:bodyPr>
          <a:lstStyle/>
          <a:p>
            <a:endParaRPr lang="en-US" dirty="0"/>
          </a:p>
        </p:txBody>
      </p:sp>
      <p:sp>
        <p:nvSpPr>
          <p:cNvPr id="3" name="Content Placeholder 2"/>
          <p:cNvSpPr>
            <a:spLocks noGrp="1"/>
          </p:cNvSpPr>
          <p:nvPr>
            <p:ph idx="1"/>
          </p:nvPr>
        </p:nvSpPr>
        <p:spPr>
          <a:xfrm>
            <a:off x="928402" y="1981118"/>
            <a:ext cx="10353762" cy="2795602"/>
          </a:xfrm>
        </p:spPr>
        <p:txBody>
          <a:bodyPr>
            <a:normAutofit/>
          </a:bodyPr>
          <a:lstStyle/>
          <a:p>
            <a:pPr marL="0" indent="0">
              <a:buNone/>
            </a:pPr>
            <a:r>
              <a:rPr lang="en-US" sz="4000" b="1" u="sng" dirty="0" smtClean="0"/>
              <a:t> 15 . Deprecated  html tags:</a:t>
            </a:r>
          </a:p>
          <a:p>
            <a:pPr marL="0" indent="0">
              <a:buNone/>
            </a:pPr>
            <a:r>
              <a:rPr lang="en-US" sz="3200" dirty="0">
                <a:effectLst/>
              </a:rPr>
              <a:t>Congratulations! Your page does not use HTML deprecated tags.</a:t>
            </a:r>
            <a:endParaRPr lang="en-US" sz="3200" dirty="0" smtClean="0">
              <a:effectLst/>
            </a:endParaRPr>
          </a:p>
          <a:p>
            <a:pPr marL="0" indent="0">
              <a:buNone/>
            </a:pPr>
            <a:endParaRPr lang="en-US" sz="3200" b="1" u="sng" dirty="0"/>
          </a:p>
        </p:txBody>
      </p:sp>
    </p:spTree>
    <p:extLst>
      <p:ext uri="{BB962C8B-B14F-4D97-AF65-F5344CB8AC3E}">
        <p14:creationId xmlns:p14="http://schemas.microsoft.com/office/powerpoint/2010/main" val="598411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15910"/>
            <a:ext cx="10353761" cy="167425"/>
          </a:xfrm>
        </p:spPr>
        <p:txBody>
          <a:bodyPr>
            <a:normAutofit fontScale="90000"/>
          </a:bodyPr>
          <a:lstStyle/>
          <a:p>
            <a:endParaRPr lang="en-US" dirty="0"/>
          </a:p>
        </p:txBody>
      </p:sp>
      <p:sp>
        <p:nvSpPr>
          <p:cNvPr id="3" name="Content Placeholder 2"/>
          <p:cNvSpPr>
            <a:spLocks noGrp="1"/>
          </p:cNvSpPr>
          <p:nvPr>
            <p:ph idx="1"/>
          </p:nvPr>
        </p:nvSpPr>
        <p:spPr>
          <a:xfrm>
            <a:off x="708338" y="1670606"/>
            <a:ext cx="10559219" cy="2923504"/>
          </a:xfrm>
        </p:spPr>
        <p:txBody>
          <a:bodyPr>
            <a:normAutofit/>
          </a:bodyPr>
          <a:lstStyle/>
          <a:p>
            <a:pPr marL="0" indent="0">
              <a:buNone/>
            </a:pPr>
            <a:r>
              <a:rPr lang="en-US" sz="4400" b="1" u="sng" dirty="0" smtClean="0"/>
              <a:t> 16 . Google Analytics Test: </a:t>
            </a:r>
            <a:r>
              <a:rPr lang="en-US" sz="4400" dirty="0" smtClean="0">
                <a:effectLst/>
              </a:rPr>
              <a:t>(Passed)</a:t>
            </a:r>
            <a:endParaRPr lang="en-US" sz="4400" b="1" u="sng" dirty="0" smtClean="0"/>
          </a:p>
          <a:p>
            <a:pPr marL="0" indent="0">
              <a:buNone/>
            </a:pPr>
            <a:r>
              <a:rPr lang="en-US" sz="3200" dirty="0">
                <a:effectLst/>
              </a:rPr>
              <a:t>Congratulations! Your website is using the latest version of Google Analytics.</a:t>
            </a:r>
          </a:p>
        </p:txBody>
      </p:sp>
    </p:spTree>
    <p:extLst>
      <p:ext uri="{BB962C8B-B14F-4D97-AF65-F5344CB8AC3E}">
        <p14:creationId xmlns:p14="http://schemas.microsoft.com/office/powerpoint/2010/main" val="3388415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80307"/>
            <a:ext cx="10353761" cy="180304"/>
          </a:xfrm>
        </p:spPr>
        <p:txBody>
          <a:bodyPr>
            <a:normAutofit fontScale="90000"/>
          </a:bodyPr>
          <a:lstStyle/>
          <a:p>
            <a:endParaRPr lang="en-US" dirty="0"/>
          </a:p>
        </p:txBody>
      </p:sp>
      <p:sp>
        <p:nvSpPr>
          <p:cNvPr id="3" name="Content Placeholder 2"/>
          <p:cNvSpPr>
            <a:spLocks noGrp="1"/>
          </p:cNvSpPr>
          <p:nvPr>
            <p:ph idx="1"/>
          </p:nvPr>
        </p:nvSpPr>
        <p:spPr>
          <a:xfrm>
            <a:off x="883041" y="1890197"/>
            <a:ext cx="10353762" cy="2640862"/>
          </a:xfrm>
        </p:spPr>
        <p:txBody>
          <a:bodyPr>
            <a:normAutofit/>
          </a:bodyPr>
          <a:lstStyle/>
          <a:p>
            <a:pPr marL="0" indent="0">
              <a:buNone/>
            </a:pPr>
            <a:r>
              <a:rPr lang="en-US" sz="4000" b="1" u="sng" dirty="0" smtClean="0"/>
              <a:t> 17 . Favicon Test: </a:t>
            </a:r>
            <a:r>
              <a:rPr lang="en-US" sz="4000" dirty="0" smtClean="0">
                <a:effectLst/>
              </a:rPr>
              <a:t>(Passed)</a:t>
            </a:r>
          </a:p>
          <a:p>
            <a:pPr marL="0" indent="0">
              <a:buNone/>
            </a:pPr>
            <a:r>
              <a:rPr lang="en-US" sz="3200" dirty="0" smtClean="0">
                <a:effectLst/>
              </a:rPr>
              <a:t>Congratulations</a:t>
            </a:r>
            <a:r>
              <a:rPr lang="en-US" sz="3200" dirty="0">
                <a:effectLst/>
              </a:rPr>
              <a:t>! Your website appears to have a favicon.</a:t>
            </a:r>
            <a:endParaRPr lang="en-US" sz="3200" b="1" u="sng" dirty="0"/>
          </a:p>
        </p:txBody>
      </p:sp>
    </p:spTree>
    <p:extLst>
      <p:ext uri="{BB962C8B-B14F-4D97-AF65-F5344CB8AC3E}">
        <p14:creationId xmlns:p14="http://schemas.microsoft.com/office/powerpoint/2010/main" val="34189724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41668"/>
            <a:ext cx="10353761" cy="115909"/>
          </a:xfrm>
        </p:spPr>
        <p:txBody>
          <a:bodyPr>
            <a:normAutofit fontScale="90000"/>
          </a:bodyPr>
          <a:lstStyle/>
          <a:p>
            <a:endParaRPr lang="en-US" dirty="0"/>
          </a:p>
        </p:txBody>
      </p:sp>
      <p:sp>
        <p:nvSpPr>
          <p:cNvPr id="3" name="Content Placeholder 2"/>
          <p:cNvSpPr>
            <a:spLocks noGrp="1"/>
          </p:cNvSpPr>
          <p:nvPr>
            <p:ph idx="1"/>
          </p:nvPr>
        </p:nvSpPr>
        <p:spPr>
          <a:xfrm>
            <a:off x="540914" y="1646964"/>
            <a:ext cx="11140224" cy="3416361"/>
          </a:xfrm>
        </p:spPr>
        <p:txBody>
          <a:bodyPr>
            <a:normAutofit/>
          </a:bodyPr>
          <a:lstStyle/>
          <a:p>
            <a:pPr marL="0" indent="0">
              <a:buNone/>
            </a:pPr>
            <a:r>
              <a:rPr lang="en-US" sz="4400" b="1" u="sng" dirty="0" smtClean="0"/>
              <a:t>18 . JS Error Checker: </a:t>
            </a:r>
            <a:r>
              <a:rPr lang="en-US" sz="4400" dirty="0" smtClean="0">
                <a:effectLst/>
              </a:rPr>
              <a:t>(Passed)</a:t>
            </a:r>
          </a:p>
          <a:p>
            <a:pPr marL="0" indent="0">
              <a:buNone/>
            </a:pPr>
            <a:r>
              <a:rPr lang="en-US" sz="3600" dirty="0">
                <a:effectLst/>
              </a:rPr>
              <a:t>Congratulations! There are no severe JavaScript errors on your web page.</a:t>
            </a:r>
          </a:p>
          <a:p>
            <a:pPr marL="0" indent="0">
              <a:buNone/>
            </a:pPr>
            <a:endParaRPr lang="en-US" sz="3600" b="1" u="sng" dirty="0"/>
          </a:p>
        </p:txBody>
      </p:sp>
    </p:spTree>
    <p:extLst>
      <p:ext uri="{BB962C8B-B14F-4D97-AF65-F5344CB8AC3E}">
        <p14:creationId xmlns:p14="http://schemas.microsoft.com/office/powerpoint/2010/main" val="31249271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31820"/>
            <a:ext cx="10353761" cy="45719"/>
          </a:xfrm>
        </p:spPr>
        <p:txBody>
          <a:bodyPr>
            <a:normAutofit fontScale="90000"/>
          </a:bodyPr>
          <a:lstStyle/>
          <a:p>
            <a:endParaRPr lang="en-US" dirty="0"/>
          </a:p>
        </p:txBody>
      </p:sp>
      <p:sp>
        <p:nvSpPr>
          <p:cNvPr id="3" name="Content Placeholder 2"/>
          <p:cNvSpPr>
            <a:spLocks noGrp="1"/>
          </p:cNvSpPr>
          <p:nvPr>
            <p:ph idx="1"/>
          </p:nvPr>
        </p:nvSpPr>
        <p:spPr>
          <a:xfrm>
            <a:off x="347730" y="1890316"/>
            <a:ext cx="11590985" cy="3145712"/>
          </a:xfrm>
        </p:spPr>
        <p:txBody>
          <a:bodyPr>
            <a:normAutofit/>
          </a:bodyPr>
          <a:lstStyle/>
          <a:p>
            <a:pPr marL="0" indent="0">
              <a:buNone/>
            </a:pPr>
            <a:r>
              <a:rPr lang="en-US" sz="4400" b="1" u="sng" dirty="0" smtClean="0"/>
              <a:t>19 . Social Media Check: </a:t>
            </a:r>
            <a:r>
              <a:rPr lang="en-US" sz="4400" dirty="0" smtClean="0">
                <a:effectLst/>
              </a:rPr>
              <a:t>(Failed)</a:t>
            </a:r>
          </a:p>
          <a:p>
            <a:pPr marL="0" indent="0">
              <a:buNone/>
            </a:pPr>
            <a:r>
              <a:rPr lang="en-US" sz="3200" dirty="0">
                <a:effectLst/>
              </a:rPr>
              <a:t>Your website is not connected with social media using the API's provided by Facebook, Google +, Twitter, Pinterest, or using </a:t>
            </a:r>
            <a:r>
              <a:rPr lang="en-US" sz="3200" dirty="0">
                <a:effectLst/>
                <a:hlinkClick r:id="rId2"/>
              </a:rPr>
              <a:t>addthis.com</a:t>
            </a:r>
            <a:r>
              <a:rPr lang="en-US" sz="4400" dirty="0">
                <a:effectLst/>
              </a:rPr>
              <a:t> </a:t>
            </a:r>
            <a:endParaRPr lang="en-US" sz="4400" b="1" u="sng" dirty="0"/>
          </a:p>
        </p:txBody>
      </p:sp>
    </p:spTree>
    <p:extLst>
      <p:ext uri="{BB962C8B-B14F-4D97-AF65-F5344CB8AC3E}">
        <p14:creationId xmlns:p14="http://schemas.microsoft.com/office/powerpoint/2010/main" val="5580244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31820"/>
            <a:ext cx="10353761" cy="940157"/>
          </a:xfrm>
        </p:spPr>
        <p:txBody>
          <a:bodyPr/>
          <a:lstStyle/>
          <a:p>
            <a:r>
              <a:rPr lang="en-US" u="sng" dirty="0" smtClean="0"/>
              <a:t>Speed optimizations:</a:t>
            </a:r>
            <a:endParaRPr lang="en-US" u="sng" dirty="0"/>
          </a:p>
        </p:txBody>
      </p:sp>
      <p:sp>
        <p:nvSpPr>
          <p:cNvPr id="3" name="Content Placeholder 2"/>
          <p:cNvSpPr>
            <a:spLocks noGrp="1"/>
          </p:cNvSpPr>
          <p:nvPr>
            <p:ph idx="1"/>
          </p:nvPr>
        </p:nvSpPr>
        <p:spPr>
          <a:xfrm>
            <a:off x="159953" y="1609669"/>
            <a:ext cx="11861443" cy="3999564"/>
          </a:xfrm>
        </p:spPr>
        <p:txBody>
          <a:bodyPr>
            <a:normAutofit/>
          </a:bodyPr>
          <a:lstStyle/>
          <a:p>
            <a:pPr marL="0" indent="0">
              <a:buNone/>
            </a:pPr>
            <a:r>
              <a:rPr lang="en-US" sz="4000" b="1" u="sng" dirty="0" smtClean="0"/>
              <a:t>1. HTML Page Size Test: </a:t>
            </a:r>
            <a:r>
              <a:rPr lang="en-US" sz="4000" dirty="0" smtClean="0">
                <a:effectLst/>
              </a:rPr>
              <a:t>(Passed)</a:t>
            </a:r>
            <a:endParaRPr lang="en-US" sz="4000" b="1" u="sng" dirty="0" smtClean="0"/>
          </a:p>
          <a:p>
            <a:pPr marL="0" indent="0">
              <a:buNone/>
            </a:pPr>
            <a:r>
              <a:rPr lang="en-US" sz="3200" dirty="0">
                <a:effectLst/>
              </a:rPr>
              <a:t>Congratulations! The size of your web page's HTML is </a:t>
            </a:r>
            <a:r>
              <a:rPr lang="en-US" sz="3200" dirty="0" smtClean="0">
                <a:effectLst/>
              </a:rPr>
              <a:t>13 </a:t>
            </a:r>
            <a:r>
              <a:rPr lang="en-US" sz="3200" dirty="0">
                <a:effectLst/>
              </a:rPr>
              <a:t>Kb and is under the average web page's HTML size of 33 Kb.</a:t>
            </a:r>
            <a:r>
              <a:rPr lang="en-US" sz="3200" dirty="0"/>
              <a:t/>
            </a:r>
            <a:br>
              <a:rPr lang="en-US" sz="3200" dirty="0"/>
            </a:br>
            <a:r>
              <a:rPr lang="en-US" sz="3200" dirty="0">
                <a:effectLst/>
              </a:rPr>
              <a:t>Faster loading websites result in a better user experience, higher conversion rates, and generally better search engine rankings.</a:t>
            </a:r>
            <a:endParaRPr lang="en-US" sz="3200" b="1" u="sng" dirty="0"/>
          </a:p>
        </p:txBody>
      </p:sp>
    </p:spTree>
    <p:extLst>
      <p:ext uri="{BB962C8B-B14F-4D97-AF65-F5344CB8AC3E}">
        <p14:creationId xmlns:p14="http://schemas.microsoft.com/office/powerpoint/2010/main" val="20734811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18942"/>
            <a:ext cx="10353761" cy="193182"/>
          </a:xfrm>
        </p:spPr>
        <p:txBody>
          <a:bodyPr>
            <a:normAutofit fontScale="90000"/>
          </a:bodyPr>
          <a:lstStyle/>
          <a:p>
            <a:endParaRPr lang="en-US" dirty="0"/>
          </a:p>
        </p:txBody>
      </p:sp>
      <p:sp>
        <p:nvSpPr>
          <p:cNvPr id="3" name="Content Placeholder 2"/>
          <p:cNvSpPr>
            <a:spLocks noGrp="1"/>
          </p:cNvSpPr>
          <p:nvPr>
            <p:ph idx="1"/>
          </p:nvPr>
        </p:nvSpPr>
        <p:spPr>
          <a:xfrm>
            <a:off x="421157" y="1285398"/>
            <a:ext cx="11565228" cy="4078178"/>
          </a:xfrm>
        </p:spPr>
        <p:txBody>
          <a:bodyPr>
            <a:normAutofit/>
          </a:bodyPr>
          <a:lstStyle/>
          <a:p>
            <a:pPr marL="0" indent="0">
              <a:buNone/>
            </a:pPr>
            <a:r>
              <a:rPr lang="en-US" sz="3600" b="1" u="sng" dirty="0" smtClean="0"/>
              <a:t>2. HTML Compression Test: </a:t>
            </a:r>
            <a:r>
              <a:rPr lang="en-US" sz="3600" dirty="0" smtClean="0">
                <a:effectLst/>
              </a:rPr>
              <a:t>(Passed)</a:t>
            </a:r>
          </a:p>
          <a:p>
            <a:pPr marL="0" indent="0">
              <a:buNone/>
            </a:pPr>
            <a:r>
              <a:rPr lang="en-US" sz="3200" dirty="0" smtClean="0">
                <a:effectLst/>
              </a:rPr>
              <a:t>Congratulations! Your page is successfully compressed using </a:t>
            </a:r>
            <a:r>
              <a:rPr lang="en-US" sz="3200" b="1" dirty="0" smtClean="0">
                <a:effectLst/>
              </a:rPr>
              <a:t>gzip compression</a:t>
            </a:r>
            <a:r>
              <a:rPr lang="en-US" sz="3200" dirty="0" smtClean="0">
                <a:effectLst/>
              </a:rPr>
              <a:t> on your code.</a:t>
            </a:r>
            <a:r>
              <a:rPr lang="en-US" sz="3200" dirty="0" smtClean="0"/>
              <a:t/>
            </a:r>
            <a:br>
              <a:rPr lang="en-US" sz="3200" dirty="0" smtClean="0"/>
            </a:br>
            <a:r>
              <a:rPr lang="en-US" sz="3200" dirty="0" smtClean="0">
                <a:effectLst/>
              </a:rPr>
              <a:t>Your HTML is compressed from </a:t>
            </a:r>
            <a:r>
              <a:rPr lang="en-US" sz="3200" b="1" dirty="0" smtClean="0">
                <a:effectLst/>
              </a:rPr>
              <a:t>12.82 Kb</a:t>
            </a:r>
            <a:r>
              <a:rPr lang="en-US" sz="3200" dirty="0" smtClean="0">
                <a:effectLst/>
              </a:rPr>
              <a:t> to </a:t>
            </a:r>
            <a:r>
              <a:rPr lang="en-US" sz="3200" b="1" dirty="0" smtClean="0">
                <a:effectLst/>
              </a:rPr>
              <a:t>3.31 Kb</a:t>
            </a:r>
            <a:r>
              <a:rPr lang="en-US" sz="3200" dirty="0" smtClean="0">
                <a:effectLst/>
              </a:rPr>
              <a:t> (</a:t>
            </a:r>
            <a:r>
              <a:rPr lang="en-US" sz="3200" b="1" dirty="0" smtClean="0">
                <a:effectLst/>
              </a:rPr>
              <a:t>74 % size savings</a:t>
            </a:r>
            <a:r>
              <a:rPr lang="en-US" sz="3200" dirty="0" smtClean="0">
                <a:effectLst/>
              </a:rPr>
              <a:t>). This helps ensure a faster loading web page and improved user experience.</a:t>
            </a:r>
            <a:endParaRPr lang="en-US" sz="3200" b="1" u="sng" dirty="0"/>
          </a:p>
        </p:txBody>
      </p:sp>
    </p:spTree>
    <p:extLst>
      <p:ext uri="{BB962C8B-B14F-4D97-AF65-F5344CB8AC3E}">
        <p14:creationId xmlns:p14="http://schemas.microsoft.com/office/powerpoint/2010/main" val="8733745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67426"/>
            <a:ext cx="10353761" cy="64394"/>
          </a:xfrm>
        </p:spPr>
        <p:txBody>
          <a:bodyPr>
            <a:normAutofit fontScale="90000"/>
          </a:bodyPr>
          <a:lstStyle/>
          <a:p>
            <a:endParaRPr lang="en-US" dirty="0"/>
          </a:p>
        </p:txBody>
      </p:sp>
      <p:sp>
        <p:nvSpPr>
          <p:cNvPr id="3" name="Content Placeholder 2"/>
          <p:cNvSpPr>
            <a:spLocks noGrp="1"/>
          </p:cNvSpPr>
          <p:nvPr>
            <p:ph idx="1"/>
          </p:nvPr>
        </p:nvSpPr>
        <p:spPr>
          <a:xfrm>
            <a:off x="540415" y="1754035"/>
            <a:ext cx="11183012" cy="3104578"/>
          </a:xfrm>
        </p:spPr>
        <p:txBody>
          <a:bodyPr>
            <a:normAutofit/>
          </a:bodyPr>
          <a:lstStyle/>
          <a:p>
            <a:pPr marL="0" indent="0">
              <a:buNone/>
            </a:pPr>
            <a:r>
              <a:rPr lang="en-US" sz="3600" b="1" u="sng" dirty="0" smtClean="0"/>
              <a:t>3. Page Cash Test:</a:t>
            </a:r>
            <a:endParaRPr lang="en-US" sz="3600" b="1" u="sng" dirty="0"/>
          </a:p>
          <a:p>
            <a:pPr marL="0" indent="0">
              <a:buNone/>
            </a:pPr>
            <a:r>
              <a:rPr lang="en-US" sz="3200" dirty="0">
                <a:effectLst/>
              </a:rPr>
              <a:t>Congratulations, you have a caching mechanism on your website. </a:t>
            </a:r>
            <a:r>
              <a:rPr lang="en-US" sz="3200" dirty="0">
                <a:effectLst/>
                <a:hlinkClick r:id="rId2"/>
              </a:rPr>
              <a:t>Caching</a:t>
            </a:r>
            <a:r>
              <a:rPr lang="en-US" sz="3200" dirty="0">
                <a:effectLst/>
              </a:rPr>
              <a:t> helps speed page loading times as well as reduces server load.</a:t>
            </a:r>
            <a:endParaRPr lang="en-US" sz="3200" b="1" u="sng" dirty="0"/>
          </a:p>
        </p:txBody>
      </p:sp>
    </p:spTree>
    <p:extLst>
      <p:ext uri="{BB962C8B-B14F-4D97-AF65-F5344CB8AC3E}">
        <p14:creationId xmlns:p14="http://schemas.microsoft.com/office/powerpoint/2010/main" val="9227971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41668"/>
            <a:ext cx="10353761" cy="103031"/>
          </a:xfrm>
        </p:spPr>
        <p:txBody>
          <a:bodyPr>
            <a:normAutofit fontScale="90000"/>
          </a:bodyPr>
          <a:lstStyle/>
          <a:p>
            <a:endParaRPr lang="en-US" dirty="0"/>
          </a:p>
        </p:txBody>
      </p:sp>
      <p:sp>
        <p:nvSpPr>
          <p:cNvPr id="3" name="Content Placeholder 2"/>
          <p:cNvSpPr>
            <a:spLocks noGrp="1"/>
          </p:cNvSpPr>
          <p:nvPr>
            <p:ph idx="1"/>
          </p:nvPr>
        </p:nvSpPr>
        <p:spPr>
          <a:xfrm>
            <a:off x="206062" y="1451162"/>
            <a:ext cx="11822806" cy="3666752"/>
          </a:xfrm>
        </p:spPr>
        <p:txBody>
          <a:bodyPr>
            <a:normAutofit/>
          </a:bodyPr>
          <a:lstStyle/>
          <a:p>
            <a:pPr marL="0" indent="0">
              <a:buNone/>
            </a:pPr>
            <a:r>
              <a:rPr lang="en-US" sz="3600" b="1" u="sng" dirty="0" smtClean="0"/>
              <a:t>4. Flash Test</a:t>
            </a:r>
            <a:r>
              <a:rPr lang="en-US" sz="3600" b="1" u="sng" dirty="0" smtClean="0">
                <a:sym typeface="Wingdings" panose="05000000000000000000" pitchFamily="2" charset="2"/>
              </a:rPr>
              <a:t>: </a:t>
            </a:r>
            <a:r>
              <a:rPr lang="en-US" sz="3600" dirty="0" smtClean="0">
                <a:effectLst/>
                <a:sym typeface="Wingdings" panose="05000000000000000000" pitchFamily="2" charset="2"/>
              </a:rPr>
              <a:t>(Passed)</a:t>
            </a:r>
            <a:endParaRPr lang="en-US" sz="3600" b="1" u="sng" dirty="0" smtClean="0"/>
          </a:p>
          <a:p>
            <a:pPr marL="0" indent="0">
              <a:buNone/>
            </a:pPr>
            <a:r>
              <a:rPr lang="en-US" sz="3200" dirty="0">
                <a:effectLst/>
              </a:rPr>
              <a:t>Congratulations! Your website does not include flash objects (an outdated technology that was sometimes used to deliver rich multimedia content). Flash content does not work well on mobile devices, and is difficult for crawlers to interpret.</a:t>
            </a:r>
            <a:endParaRPr lang="en-US" sz="3200" b="1" u="sng" dirty="0"/>
          </a:p>
        </p:txBody>
      </p:sp>
    </p:spTree>
    <p:extLst>
      <p:ext uri="{BB962C8B-B14F-4D97-AF65-F5344CB8AC3E}">
        <p14:creationId xmlns:p14="http://schemas.microsoft.com/office/powerpoint/2010/main" val="2627171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275" y="857696"/>
            <a:ext cx="10353761" cy="1271356"/>
          </a:xfrm>
        </p:spPr>
        <p:txBody>
          <a:bodyPr>
            <a:normAutofit/>
          </a:bodyPr>
          <a:lstStyle/>
          <a:p>
            <a:r>
              <a:rPr lang="en-US" sz="4400" u="sng" dirty="0" smtClean="0">
                <a:effectLst/>
              </a:rPr>
              <a:t>Seo Site Checkup </a:t>
            </a:r>
            <a:r>
              <a:rPr lang="en-US" sz="4400" u="sng" dirty="0">
                <a:effectLst/>
              </a:rPr>
              <a:t>Score</a:t>
            </a:r>
            <a:r>
              <a:rPr lang="en-US" sz="4400" u="sng" dirty="0" smtClean="0">
                <a:effectLst/>
              </a:rPr>
              <a:t>:</a:t>
            </a:r>
            <a:r>
              <a:rPr lang="en-US" b="0" dirty="0">
                <a:effectLst/>
              </a:rPr>
              <a:t/>
            </a:r>
            <a:br>
              <a:rPr lang="en-US" b="0" dirty="0">
                <a:effectLst/>
              </a:rPr>
            </a:br>
            <a:endParaRPr lang="en-US" dirty="0"/>
          </a:p>
        </p:txBody>
      </p:sp>
      <p:sp>
        <p:nvSpPr>
          <p:cNvPr id="3" name="Content Placeholder 2"/>
          <p:cNvSpPr>
            <a:spLocks noGrp="1"/>
          </p:cNvSpPr>
          <p:nvPr>
            <p:ph idx="1"/>
          </p:nvPr>
        </p:nvSpPr>
        <p:spPr>
          <a:xfrm>
            <a:off x="269851" y="1621972"/>
            <a:ext cx="11784774" cy="4246570"/>
          </a:xfrm>
        </p:spPr>
        <p:txBody>
          <a:bodyPr>
            <a:normAutofit/>
          </a:bodyPr>
          <a:lstStyle/>
          <a:p>
            <a:pPr marL="0" indent="0" algn="ctr">
              <a:buNone/>
            </a:pPr>
            <a:r>
              <a:rPr lang="en-US" sz="3200" b="1" u="sng" dirty="0" smtClean="0"/>
              <a:t> (www.milestoneit.net)</a:t>
            </a:r>
          </a:p>
          <a:p>
            <a:pPr marL="0" indent="0">
              <a:buNone/>
            </a:pPr>
            <a:r>
              <a:rPr lang="en-US" sz="3600" b="1" u="sng" dirty="0" smtClean="0"/>
              <a:t>Common SEO Issues:</a:t>
            </a:r>
          </a:p>
          <a:p>
            <a:pPr marL="514350" indent="-514350">
              <a:buFont typeface="+mj-lt"/>
              <a:buAutoNum type="arabicPeriod"/>
            </a:pPr>
            <a:r>
              <a:rPr lang="en-US" sz="3200" b="1" u="sng" dirty="0" smtClean="0"/>
              <a:t>Meta Title:(passed)</a:t>
            </a:r>
          </a:p>
          <a:p>
            <a:pPr marL="0" indent="0">
              <a:buNone/>
            </a:pPr>
            <a:r>
              <a:rPr lang="en-US" sz="3000" dirty="0">
                <a:effectLst/>
              </a:rPr>
              <a:t>The meta title of your page has a length of 33 characters. Most search engines will truncate meta titles to 70 characte</a:t>
            </a:r>
            <a:r>
              <a:rPr lang="en-US" sz="2800" dirty="0">
                <a:effectLst/>
              </a:rPr>
              <a:t>rs</a:t>
            </a:r>
            <a:r>
              <a:rPr lang="en-US" sz="2800" dirty="0" smtClean="0">
                <a:effectLst/>
              </a:rPr>
              <a:t>.</a:t>
            </a:r>
          </a:p>
          <a:p>
            <a:pPr marL="0" indent="0">
              <a:buNone/>
            </a:pPr>
            <a:r>
              <a:rPr lang="en-US" sz="2800" dirty="0" smtClean="0">
                <a:effectLst/>
              </a:rPr>
              <a:t>(Milestone Innovative Technologies)</a:t>
            </a:r>
            <a:endParaRPr lang="en-US" sz="2800" dirty="0" smtClean="0"/>
          </a:p>
          <a:p>
            <a:pPr marL="0" indent="0">
              <a:buNone/>
            </a:pPr>
            <a:endParaRPr lang="en-US" sz="3000" b="1" u="sng" dirty="0" smtClean="0"/>
          </a:p>
          <a:p>
            <a:pPr marL="0" indent="0" algn="ctr">
              <a:buNone/>
            </a:pPr>
            <a:endParaRPr lang="en-US" sz="3200" b="1" u="sng" dirty="0"/>
          </a:p>
        </p:txBody>
      </p:sp>
    </p:spTree>
    <p:extLst>
      <p:ext uri="{BB962C8B-B14F-4D97-AF65-F5344CB8AC3E}">
        <p14:creationId xmlns:p14="http://schemas.microsoft.com/office/powerpoint/2010/main" val="1801597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54549"/>
            <a:ext cx="10353761" cy="115908"/>
          </a:xfrm>
        </p:spPr>
        <p:txBody>
          <a:bodyPr>
            <a:normAutofit fontScale="90000"/>
          </a:bodyPr>
          <a:lstStyle/>
          <a:p>
            <a:endParaRPr lang="en-US" dirty="0"/>
          </a:p>
        </p:txBody>
      </p:sp>
      <p:sp>
        <p:nvSpPr>
          <p:cNvPr id="3" name="Content Placeholder 2"/>
          <p:cNvSpPr>
            <a:spLocks noGrp="1"/>
          </p:cNvSpPr>
          <p:nvPr>
            <p:ph idx="1"/>
          </p:nvPr>
        </p:nvSpPr>
        <p:spPr>
          <a:xfrm>
            <a:off x="246073" y="752242"/>
            <a:ext cx="11654775" cy="5361958"/>
          </a:xfrm>
        </p:spPr>
        <p:txBody>
          <a:bodyPr>
            <a:normAutofit fontScale="40000" lnSpcReduction="20000"/>
          </a:bodyPr>
          <a:lstStyle/>
          <a:p>
            <a:pPr marL="0" indent="0">
              <a:buNone/>
            </a:pPr>
            <a:r>
              <a:rPr lang="en-US" sz="9000" b="1" u="sng" dirty="0" smtClean="0"/>
              <a:t>5. JS Minification Test: </a:t>
            </a:r>
            <a:r>
              <a:rPr lang="en-US" sz="9000" dirty="0" smtClean="0">
                <a:effectLst/>
              </a:rPr>
              <a:t>(Need improvement)</a:t>
            </a:r>
          </a:p>
          <a:p>
            <a:pPr marL="0" indent="0">
              <a:buNone/>
            </a:pPr>
            <a:r>
              <a:rPr lang="en-US" sz="8000" dirty="0">
                <a:effectLst/>
              </a:rPr>
              <a:t>Some of your website's JavaScript files are not minified!</a:t>
            </a:r>
            <a:endParaRPr lang="en-US" sz="8000" b="1" u="sng" dirty="0" smtClean="0"/>
          </a:p>
          <a:p>
            <a:pPr marL="0" indent="0">
              <a:buNone/>
            </a:pPr>
            <a:r>
              <a:rPr lang="en-US" sz="4400" dirty="0">
                <a:effectLst/>
                <a:hlinkClick r:id="rId2"/>
              </a:rPr>
              <a:t>- https://www.googletagmanager.com/gtag/js?id=UA-116616304-1</a:t>
            </a:r>
            <a:r>
              <a:rPr lang="en-US" sz="4400" dirty="0">
                <a:effectLst/>
                <a:hlinkClick r:id="rId3"/>
              </a:rPr>
              <a:t>- http://www.milestoneit.net/js/jquery-3.2.1.min.js</a:t>
            </a:r>
            <a:r>
              <a:rPr lang="en-US" sz="4400" dirty="0">
                <a:effectLst/>
                <a:hlinkClick r:id="rId4"/>
              </a:rPr>
              <a:t>- http://www.milestoneit.net/js/bootstrap.js</a:t>
            </a:r>
            <a:r>
              <a:rPr lang="en-US" sz="4400" dirty="0">
                <a:effectLst/>
                <a:hlinkClick r:id="rId5"/>
              </a:rPr>
              <a:t>- https://www.google-analytics.com/analytics.js</a:t>
            </a:r>
            <a:r>
              <a:rPr lang="en-US" sz="4400" dirty="0">
                <a:effectLst/>
                <a:hlinkClick r:id="rId6"/>
              </a:rPr>
              <a:t>- https://maps.googleapis.com/maps/</a:t>
            </a:r>
            <a:r>
              <a:rPr lang="en-US" sz="4400" dirty="0" err="1">
                <a:effectLst/>
                <a:hlinkClick r:id="rId6"/>
              </a:rPr>
              <a:t>api</a:t>
            </a:r>
            <a:r>
              <a:rPr lang="en-US" sz="4400" dirty="0">
                <a:effectLst/>
                <a:hlinkClick r:id="rId6"/>
              </a:rPr>
              <a:t>/</a:t>
            </a:r>
            <a:r>
              <a:rPr lang="en-US" sz="4400" dirty="0" err="1">
                <a:effectLst/>
                <a:hlinkClick r:id="rId6"/>
              </a:rPr>
              <a:t>js?client</a:t>
            </a:r>
            <a:r>
              <a:rPr lang="en-US" sz="4400" dirty="0">
                <a:effectLst/>
                <a:hlinkClick r:id="rId6"/>
              </a:rPr>
              <a:t>=</a:t>
            </a:r>
            <a:r>
              <a:rPr lang="en-US" sz="4400" dirty="0" err="1">
                <a:effectLst/>
                <a:hlinkClick r:id="rId6"/>
              </a:rPr>
              <a:t>google-maps-embed&amp;paint_origin</a:t>
            </a:r>
            <a:r>
              <a:rPr lang="en-US" sz="4400" dirty="0">
                <a:effectLst/>
                <a:hlinkClick r:id="rId6"/>
              </a:rPr>
              <a:t>=&amp;libraries=</a:t>
            </a:r>
            <a:r>
              <a:rPr lang="en-US" sz="4400" dirty="0" err="1">
                <a:effectLst/>
                <a:hlinkClick r:id="rId6"/>
              </a:rPr>
              <a:t>geometry,search&amp;v</a:t>
            </a:r>
            <a:r>
              <a:rPr lang="en-US" sz="4400" dirty="0">
                <a:effectLst/>
                <a:hlinkClick r:id="rId6"/>
              </a:rPr>
              <a:t>=3.exp&amp;language=</a:t>
            </a:r>
            <a:r>
              <a:rPr lang="en-US" sz="4400" dirty="0" err="1">
                <a:effectLst/>
                <a:hlinkClick r:id="rId6"/>
              </a:rPr>
              <a:t>en_US®ion</a:t>
            </a:r>
            <a:r>
              <a:rPr lang="en-US" sz="4400" dirty="0">
                <a:effectLst/>
                <a:hlinkClick r:id="rId6"/>
              </a:rPr>
              <a:t>=in</a:t>
            </a:r>
            <a:r>
              <a:rPr lang="en-US" sz="4400" dirty="0">
                <a:effectLst/>
                <a:hlinkClick r:id="rId7"/>
              </a:rPr>
              <a:t>- https://maps.gstatic.com/maps-api-v3/embed/js/32/8/init_embed.js</a:t>
            </a:r>
            <a:r>
              <a:rPr lang="en-US" sz="4400" dirty="0">
                <a:effectLst/>
                <a:hlinkClick r:id="rId8"/>
              </a:rPr>
              <a:t>- https://maps.googleapis.com/maps-api-v3/api/js/32/8/common.js</a:t>
            </a:r>
            <a:r>
              <a:rPr lang="en-US" sz="4400" dirty="0">
                <a:effectLst/>
                <a:hlinkClick r:id="rId9"/>
              </a:rPr>
              <a:t>- https://maps.googleapis.com/maps-api-v3/api/js/32/8/map.js</a:t>
            </a:r>
            <a:r>
              <a:rPr lang="en-US" sz="4400" dirty="0">
                <a:effectLst/>
                <a:hlinkClick r:id="rId10"/>
              </a:rPr>
              <a:t>- https://maps.googleapis.com/maps-api-v3/api/js/32/8/overlay.js</a:t>
            </a:r>
            <a:r>
              <a:rPr lang="en-US" sz="4400" dirty="0">
                <a:effectLst/>
                <a:hlinkClick r:id="rId11"/>
              </a:rPr>
              <a:t>- https://maps.googleapis.com/maps-api-v3/api/js/32/8/util.js</a:t>
            </a:r>
            <a:r>
              <a:rPr lang="en-US" sz="4400" dirty="0">
                <a:effectLst/>
                <a:hlinkClick r:id="rId12"/>
              </a:rPr>
              <a:t>- https://maps.googleapis.com/maps-api-v3/api/js/32/8/onion.js</a:t>
            </a:r>
            <a:r>
              <a:rPr lang="en-US" sz="4400" dirty="0">
                <a:effectLst/>
                <a:hlinkClick r:id="rId13"/>
              </a:rPr>
              <a:t>- https://maps.googleapis.com/maps-api-v3/api/js/32/8/search_impl.js</a:t>
            </a:r>
            <a:r>
              <a:rPr lang="en-US" sz="4400" dirty="0">
                <a:effectLst/>
                <a:hlinkClick r:id="rId14"/>
              </a:rPr>
              <a:t>- https://maps.googleapis.com/maps/api/js/ViewportInfoService.GetViewportInfo?1m6&amp;1m2&amp;1d10.572773227565841&amp;2d75.98741379017929&amp;2m2&amp;1d10.605793172161302&amp;2d76.06197495539482&amp;2u16&amp;4sen-US&amp;5e0&amp;6sm%40417000000&amp;7b0&amp;8e0&amp;11e289&amp;callback=_xdc_._ajg1a7&amp;token=102218</a:t>
            </a:r>
            <a:r>
              <a:rPr lang="en-US" sz="4400" dirty="0">
                <a:effectLst/>
                <a:hlinkClick r:id="rId15"/>
              </a:rPr>
              <a:t>- https://maps.googleapis.com/maps/api/js/ViewportInfoService.GetViewportInfo?1m6&amp;1m2&amp;1d10.569622036218773&amp;2d76.0045849576</a:t>
            </a:r>
            <a:endParaRPr lang="en-US" sz="4400" b="1" u="sng" dirty="0"/>
          </a:p>
        </p:txBody>
      </p:sp>
    </p:spTree>
    <p:extLst>
      <p:ext uri="{BB962C8B-B14F-4D97-AF65-F5344CB8AC3E}">
        <p14:creationId xmlns:p14="http://schemas.microsoft.com/office/powerpoint/2010/main" val="33950888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15911"/>
            <a:ext cx="10353761" cy="180304"/>
          </a:xfrm>
        </p:spPr>
        <p:txBody>
          <a:bodyPr>
            <a:normAutofit fontScale="90000"/>
          </a:bodyPr>
          <a:lstStyle/>
          <a:p>
            <a:endParaRPr lang="en-US" dirty="0"/>
          </a:p>
        </p:txBody>
      </p:sp>
      <p:sp>
        <p:nvSpPr>
          <p:cNvPr id="3" name="Content Placeholder 2"/>
          <p:cNvSpPr>
            <a:spLocks noGrp="1"/>
          </p:cNvSpPr>
          <p:nvPr>
            <p:ph idx="1"/>
          </p:nvPr>
        </p:nvSpPr>
        <p:spPr>
          <a:xfrm>
            <a:off x="613540" y="1628126"/>
            <a:ext cx="10610734" cy="2984824"/>
          </a:xfrm>
        </p:spPr>
        <p:txBody>
          <a:bodyPr>
            <a:normAutofit/>
          </a:bodyPr>
          <a:lstStyle/>
          <a:p>
            <a:pPr marL="0" indent="0">
              <a:buNone/>
            </a:pPr>
            <a:r>
              <a:rPr lang="en-US" sz="3600" b="1" u="sng" dirty="0" smtClean="0"/>
              <a:t>6. CSS Minification test:</a:t>
            </a:r>
            <a:r>
              <a:rPr lang="en-US" sz="3600" dirty="0" smtClean="0">
                <a:effectLst/>
              </a:rPr>
              <a:t> (Need improvement)</a:t>
            </a:r>
          </a:p>
          <a:p>
            <a:pPr marL="0" indent="0">
              <a:buNone/>
            </a:pPr>
            <a:r>
              <a:rPr lang="en-US" sz="3200" dirty="0">
                <a:effectLst/>
              </a:rPr>
              <a:t>Some of your website's CSS files are not minified</a:t>
            </a:r>
            <a:r>
              <a:rPr lang="en-US" sz="3200" dirty="0" smtClean="0">
                <a:effectLst/>
              </a:rPr>
              <a:t>!</a:t>
            </a:r>
          </a:p>
          <a:p>
            <a:pPr marL="0" indent="0">
              <a:buNone/>
            </a:pPr>
            <a:r>
              <a:rPr lang="en-US" sz="3200" dirty="0">
                <a:effectLst/>
                <a:hlinkClick r:id="rId2"/>
              </a:rPr>
              <a:t>- http://www.milestoneit.net/css/bootstrap.css</a:t>
            </a:r>
            <a:endParaRPr lang="en-US" sz="3200" b="1" u="sng" dirty="0" smtClean="0"/>
          </a:p>
          <a:p>
            <a:pPr marL="0" indent="0">
              <a:buNone/>
            </a:pPr>
            <a:endParaRPr lang="en-US" sz="3200" b="1" u="sng" dirty="0"/>
          </a:p>
        </p:txBody>
      </p:sp>
    </p:spTree>
    <p:extLst>
      <p:ext uri="{BB962C8B-B14F-4D97-AF65-F5344CB8AC3E}">
        <p14:creationId xmlns:p14="http://schemas.microsoft.com/office/powerpoint/2010/main" val="8792964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94446"/>
            <a:ext cx="10353761" cy="214648"/>
          </a:xfrm>
        </p:spPr>
        <p:txBody>
          <a:bodyPr>
            <a:normAutofit fontScale="90000"/>
          </a:bodyPr>
          <a:lstStyle/>
          <a:p>
            <a:endParaRPr lang="en-US" dirty="0"/>
          </a:p>
        </p:txBody>
      </p:sp>
      <p:sp>
        <p:nvSpPr>
          <p:cNvPr id="3" name="Content Placeholder 2"/>
          <p:cNvSpPr>
            <a:spLocks noGrp="1"/>
          </p:cNvSpPr>
          <p:nvPr>
            <p:ph idx="1"/>
          </p:nvPr>
        </p:nvSpPr>
        <p:spPr>
          <a:xfrm>
            <a:off x="363078" y="1725779"/>
            <a:ext cx="11540076" cy="3065172"/>
          </a:xfrm>
        </p:spPr>
        <p:txBody>
          <a:bodyPr>
            <a:normAutofit/>
          </a:bodyPr>
          <a:lstStyle/>
          <a:p>
            <a:pPr marL="0" indent="0">
              <a:buNone/>
            </a:pPr>
            <a:r>
              <a:rPr lang="en-US" sz="3600" b="1" u="sng" dirty="0" smtClean="0"/>
              <a:t>7. Nested Tables Test:  </a:t>
            </a:r>
            <a:r>
              <a:rPr lang="en-US" sz="3600" dirty="0" smtClean="0">
                <a:effectLst/>
              </a:rPr>
              <a:t>(Passed)</a:t>
            </a:r>
          </a:p>
          <a:p>
            <a:pPr marL="0" indent="0">
              <a:buNone/>
            </a:pPr>
            <a:r>
              <a:rPr lang="en-US" sz="3200" dirty="0" smtClean="0">
                <a:effectLst/>
              </a:rPr>
              <a:t>Congratulations</a:t>
            </a:r>
            <a:r>
              <a:rPr lang="en-US" sz="3200" dirty="0">
                <a:effectLst/>
              </a:rPr>
              <a:t>, your page does not use nested tables. This speeds up page loading time and optimizes the user experience.</a:t>
            </a:r>
            <a:endParaRPr lang="en-US" sz="3200" b="1" u="sng" dirty="0" smtClean="0"/>
          </a:p>
          <a:p>
            <a:pPr marL="0" indent="0">
              <a:buNone/>
            </a:pPr>
            <a:endParaRPr lang="en-US" sz="3200" u="sng" dirty="0">
              <a:effectLst/>
            </a:endParaRPr>
          </a:p>
        </p:txBody>
      </p:sp>
    </p:spTree>
    <p:extLst>
      <p:ext uri="{BB962C8B-B14F-4D97-AF65-F5344CB8AC3E}">
        <p14:creationId xmlns:p14="http://schemas.microsoft.com/office/powerpoint/2010/main" val="40505421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84598"/>
            <a:ext cx="10353761" cy="98738"/>
          </a:xfrm>
        </p:spPr>
        <p:txBody>
          <a:bodyPr>
            <a:normAutofit fontScale="90000"/>
          </a:bodyPr>
          <a:lstStyle/>
          <a:p>
            <a:endParaRPr lang="en-US" dirty="0"/>
          </a:p>
        </p:txBody>
      </p:sp>
      <p:sp>
        <p:nvSpPr>
          <p:cNvPr id="3" name="Content Placeholder 2"/>
          <p:cNvSpPr>
            <a:spLocks noGrp="1"/>
          </p:cNvSpPr>
          <p:nvPr>
            <p:ph idx="1"/>
          </p:nvPr>
        </p:nvSpPr>
        <p:spPr>
          <a:xfrm>
            <a:off x="618185" y="2436990"/>
            <a:ext cx="10649371" cy="1854558"/>
          </a:xfrm>
        </p:spPr>
        <p:txBody>
          <a:bodyPr>
            <a:normAutofit/>
          </a:bodyPr>
          <a:lstStyle/>
          <a:p>
            <a:pPr marL="0" indent="0">
              <a:buNone/>
            </a:pPr>
            <a:r>
              <a:rPr lang="en-US" sz="3600" b="1" u="sng" dirty="0"/>
              <a:t>8</a:t>
            </a:r>
            <a:r>
              <a:rPr lang="en-US" sz="3600" b="1" u="sng" dirty="0" smtClean="0"/>
              <a:t>. Frameset</a:t>
            </a:r>
            <a:r>
              <a:rPr lang="en-US" sz="3600" b="1" u="sng" dirty="0" smtClean="0">
                <a:effectLst/>
              </a:rPr>
              <a:t> </a:t>
            </a:r>
            <a:r>
              <a:rPr lang="en-US" sz="3600" b="1" u="sng" dirty="0" smtClean="0"/>
              <a:t> Test: </a:t>
            </a:r>
            <a:r>
              <a:rPr lang="en-US" sz="3600" dirty="0" smtClean="0">
                <a:effectLst/>
              </a:rPr>
              <a:t>(Passed)</a:t>
            </a:r>
          </a:p>
          <a:p>
            <a:pPr marL="0" indent="0">
              <a:buNone/>
            </a:pPr>
            <a:r>
              <a:rPr lang="en-US" sz="3200" dirty="0">
                <a:effectLst/>
              </a:rPr>
              <a:t>Congratulations! Your webpage does not use frames.</a:t>
            </a:r>
            <a:endParaRPr lang="en-US" sz="3200" b="1" u="sng" dirty="0"/>
          </a:p>
        </p:txBody>
      </p:sp>
    </p:spTree>
    <p:extLst>
      <p:ext uri="{BB962C8B-B14F-4D97-AF65-F5344CB8AC3E}">
        <p14:creationId xmlns:p14="http://schemas.microsoft.com/office/powerpoint/2010/main" val="25022070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41668"/>
            <a:ext cx="10353761" cy="51515"/>
          </a:xfrm>
        </p:spPr>
        <p:txBody>
          <a:bodyPr>
            <a:normAutofit fontScale="90000"/>
          </a:bodyPr>
          <a:lstStyle/>
          <a:p>
            <a:endParaRPr lang="en-US" dirty="0"/>
          </a:p>
        </p:txBody>
      </p:sp>
      <p:sp>
        <p:nvSpPr>
          <p:cNvPr id="3" name="Content Placeholder 2"/>
          <p:cNvSpPr>
            <a:spLocks noGrp="1"/>
          </p:cNvSpPr>
          <p:nvPr>
            <p:ph idx="1"/>
          </p:nvPr>
        </p:nvSpPr>
        <p:spPr>
          <a:xfrm>
            <a:off x="339956" y="1678177"/>
            <a:ext cx="11501438" cy="3377454"/>
          </a:xfrm>
        </p:spPr>
        <p:txBody>
          <a:bodyPr>
            <a:normAutofit/>
          </a:bodyPr>
          <a:lstStyle/>
          <a:p>
            <a:pPr marL="0" indent="0">
              <a:buNone/>
            </a:pPr>
            <a:r>
              <a:rPr lang="en-US" sz="3600" b="1" u="sng" dirty="0" smtClean="0"/>
              <a:t>9. Doctype Test: </a:t>
            </a:r>
            <a:r>
              <a:rPr lang="en-US" sz="3600" dirty="0" smtClean="0">
                <a:effectLst/>
              </a:rPr>
              <a:t>(Passed)</a:t>
            </a:r>
          </a:p>
          <a:p>
            <a:pPr marL="0" indent="0">
              <a:buNone/>
            </a:pPr>
            <a:r>
              <a:rPr lang="en-US" sz="3200" dirty="0"/>
              <a:t>Congratulations! Your website has a doctype declaration</a:t>
            </a:r>
            <a:r>
              <a:rPr lang="en-US" sz="3200" dirty="0" smtClean="0"/>
              <a:t>:</a:t>
            </a:r>
          </a:p>
          <a:p>
            <a:pPr marL="0" indent="0">
              <a:buNone/>
            </a:pPr>
            <a:r>
              <a:rPr lang="en-US" sz="2800" dirty="0">
                <a:effectLst/>
              </a:rPr>
              <a:t>&lt;!doctype html&gt;</a:t>
            </a:r>
            <a:r>
              <a:rPr lang="en-US" sz="3200" dirty="0">
                <a:effectLst/>
              </a:rPr>
              <a:t/>
            </a:r>
            <a:br>
              <a:rPr lang="en-US" sz="3200" dirty="0">
                <a:effectLst/>
              </a:rPr>
            </a:br>
            <a:endParaRPr lang="en-US" sz="3200" b="1" u="sng" dirty="0"/>
          </a:p>
        </p:txBody>
      </p:sp>
    </p:spTree>
    <p:extLst>
      <p:ext uri="{BB962C8B-B14F-4D97-AF65-F5344CB8AC3E}">
        <p14:creationId xmlns:p14="http://schemas.microsoft.com/office/powerpoint/2010/main" val="2445242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733" y="231820"/>
            <a:ext cx="10353761" cy="231819"/>
          </a:xfrm>
        </p:spPr>
        <p:txBody>
          <a:bodyPr>
            <a:normAutofit fontScale="90000"/>
          </a:bodyPr>
          <a:lstStyle/>
          <a:p>
            <a:endParaRPr lang="en-US" dirty="0"/>
          </a:p>
        </p:txBody>
      </p:sp>
      <p:sp>
        <p:nvSpPr>
          <p:cNvPr id="3" name="Content Placeholder 2"/>
          <p:cNvSpPr>
            <a:spLocks noGrp="1"/>
          </p:cNvSpPr>
          <p:nvPr>
            <p:ph idx="1"/>
          </p:nvPr>
        </p:nvSpPr>
        <p:spPr>
          <a:xfrm>
            <a:off x="553986" y="1934722"/>
            <a:ext cx="11204620" cy="3033070"/>
          </a:xfrm>
        </p:spPr>
        <p:txBody>
          <a:bodyPr>
            <a:normAutofit/>
          </a:bodyPr>
          <a:lstStyle/>
          <a:p>
            <a:pPr marL="0" indent="0">
              <a:buNone/>
            </a:pPr>
            <a:r>
              <a:rPr lang="en-US" sz="3600" b="1" u="sng" dirty="0" smtClean="0"/>
              <a:t>10. URL Redirect Checker: </a:t>
            </a:r>
            <a:r>
              <a:rPr lang="en-US" sz="2800" dirty="0" smtClean="0">
                <a:effectLst/>
              </a:rPr>
              <a:t>(Passed)</a:t>
            </a:r>
          </a:p>
          <a:p>
            <a:pPr marL="0" indent="0">
              <a:buNone/>
            </a:pPr>
            <a:r>
              <a:rPr lang="en-US" sz="3200" dirty="0">
                <a:effectLst/>
              </a:rPr>
              <a:t>Congratulations! Your URL doesn't have any redirects (which could potentially cause site indexation issues and site loading delays).</a:t>
            </a:r>
            <a:endParaRPr lang="en-US" sz="3200" b="1" u="sng" dirty="0"/>
          </a:p>
        </p:txBody>
      </p:sp>
    </p:spTree>
    <p:extLst>
      <p:ext uri="{BB962C8B-B14F-4D97-AF65-F5344CB8AC3E}">
        <p14:creationId xmlns:p14="http://schemas.microsoft.com/office/powerpoint/2010/main" val="20055325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583" y="890757"/>
            <a:ext cx="10353761" cy="850005"/>
          </a:xfrm>
        </p:spPr>
        <p:txBody>
          <a:bodyPr>
            <a:normAutofit/>
          </a:bodyPr>
          <a:lstStyle/>
          <a:p>
            <a:r>
              <a:rPr lang="en-US" sz="4000" u="sng" dirty="0" smtClean="0"/>
              <a:t>Server and security</a:t>
            </a:r>
            <a:endParaRPr lang="en-US" sz="4000" u="sng" dirty="0"/>
          </a:p>
        </p:txBody>
      </p:sp>
      <p:sp>
        <p:nvSpPr>
          <p:cNvPr id="3" name="Content Placeholder 2"/>
          <p:cNvSpPr>
            <a:spLocks noGrp="1"/>
          </p:cNvSpPr>
          <p:nvPr>
            <p:ph idx="1"/>
          </p:nvPr>
        </p:nvSpPr>
        <p:spPr>
          <a:xfrm>
            <a:off x="759853" y="2197290"/>
            <a:ext cx="10507703" cy="2789526"/>
          </a:xfrm>
        </p:spPr>
        <p:txBody>
          <a:bodyPr>
            <a:normAutofit/>
          </a:bodyPr>
          <a:lstStyle/>
          <a:p>
            <a:pPr marL="0" indent="0">
              <a:buNone/>
            </a:pPr>
            <a:r>
              <a:rPr lang="en-US" sz="3600" b="1" u="sng" dirty="0" smtClean="0"/>
              <a:t>1. URL Cononicalization Test: </a:t>
            </a:r>
            <a:r>
              <a:rPr lang="en-US" sz="2800" dirty="0" smtClean="0">
                <a:effectLst/>
              </a:rPr>
              <a:t>(Failed)</a:t>
            </a:r>
          </a:p>
          <a:p>
            <a:pPr marL="0" indent="0">
              <a:buNone/>
            </a:pPr>
            <a:r>
              <a:rPr lang="en-US" sz="3200" dirty="0">
                <a:effectLst/>
                <a:hlinkClick r:id="rId2"/>
              </a:rPr>
              <a:t>http://www.milestoneit.net</a:t>
            </a:r>
            <a:r>
              <a:rPr lang="en-US" sz="3200" dirty="0">
                <a:effectLst/>
              </a:rPr>
              <a:t> and </a:t>
            </a:r>
            <a:r>
              <a:rPr lang="en-US" sz="3200" dirty="0">
                <a:effectLst/>
                <a:hlinkClick r:id="rId3"/>
              </a:rPr>
              <a:t>http://milestoneit.net</a:t>
            </a:r>
            <a:r>
              <a:rPr lang="en-US" sz="3200" dirty="0">
                <a:effectLst/>
              </a:rPr>
              <a:t> should resolve to the same URL, but currently do not. </a:t>
            </a:r>
            <a:r>
              <a:rPr lang="en-US" sz="3200" dirty="0"/>
              <a:t/>
            </a:r>
            <a:br>
              <a:rPr lang="en-US" sz="3200" dirty="0"/>
            </a:br>
            <a:endParaRPr lang="en-US" sz="3200" dirty="0">
              <a:effectLst/>
            </a:endParaRPr>
          </a:p>
          <a:p>
            <a:pPr marL="0" indent="0">
              <a:buNone/>
            </a:pPr>
            <a:endParaRPr lang="en-US" sz="4400" b="1" u="sng" dirty="0" smtClean="0"/>
          </a:p>
          <a:p>
            <a:pPr marL="0" indent="0">
              <a:buNone/>
            </a:pPr>
            <a:endParaRPr lang="en-US" sz="4400" dirty="0">
              <a:effectLst/>
            </a:endParaRPr>
          </a:p>
        </p:txBody>
      </p:sp>
    </p:spTree>
    <p:extLst>
      <p:ext uri="{BB962C8B-B14F-4D97-AF65-F5344CB8AC3E}">
        <p14:creationId xmlns:p14="http://schemas.microsoft.com/office/powerpoint/2010/main" val="29267104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67426"/>
            <a:ext cx="10353761" cy="115909"/>
          </a:xfrm>
        </p:spPr>
        <p:txBody>
          <a:bodyPr>
            <a:normAutofit fontScale="90000"/>
          </a:bodyPr>
          <a:lstStyle/>
          <a:p>
            <a:endParaRPr lang="en-US" dirty="0"/>
          </a:p>
        </p:txBody>
      </p:sp>
      <p:sp>
        <p:nvSpPr>
          <p:cNvPr id="3" name="Content Placeholder 2"/>
          <p:cNvSpPr>
            <a:spLocks noGrp="1"/>
          </p:cNvSpPr>
          <p:nvPr>
            <p:ph idx="1"/>
          </p:nvPr>
        </p:nvSpPr>
        <p:spPr>
          <a:xfrm>
            <a:off x="565335" y="1479995"/>
            <a:ext cx="11050679" cy="4020055"/>
          </a:xfrm>
        </p:spPr>
        <p:txBody>
          <a:bodyPr>
            <a:normAutofit/>
          </a:bodyPr>
          <a:lstStyle/>
          <a:p>
            <a:pPr marL="0" indent="0">
              <a:buNone/>
            </a:pPr>
            <a:r>
              <a:rPr lang="en-US" sz="3600" b="1" u="sng" dirty="0" smtClean="0"/>
              <a:t> 2. HTTPS  Test: </a:t>
            </a:r>
            <a:r>
              <a:rPr lang="en-US" sz="2800" dirty="0" smtClean="0">
                <a:effectLst/>
              </a:rPr>
              <a:t>(Failed)</a:t>
            </a:r>
          </a:p>
          <a:p>
            <a:pPr marL="0" indent="0">
              <a:buNone/>
            </a:pPr>
            <a:r>
              <a:rPr lang="en-US" sz="3200" dirty="0">
                <a:effectLst/>
              </a:rPr>
              <a:t>Your website is not using https, a secure communication protocol. Even for sites that do not collect sensitive customer information, search engines suggest </a:t>
            </a:r>
            <a:r>
              <a:rPr lang="en-US" sz="3200" dirty="0" smtClean="0">
                <a:effectLst/>
              </a:rPr>
              <a:t>that switching to https is an increasingly good idea and may help improve rankings.</a:t>
            </a:r>
            <a:r>
              <a:rPr lang="en-US" sz="3200" dirty="0">
                <a:effectLst/>
              </a:rPr>
              <a:t> </a:t>
            </a:r>
            <a:endParaRPr lang="en-US" sz="3200" b="1" u="sng" dirty="0"/>
          </a:p>
        </p:txBody>
      </p:sp>
    </p:spTree>
    <p:extLst>
      <p:ext uri="{BB962C8B-B14F-4D97-AF65-F5344CB8AC3E}">
        <p14:creationId xmlns:p14="http://schemas.microsoft.com/office/powerpoint/2010/main" val="1390677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54546"/>
            <a:ext cx="10353761" cy="45719"/>
          </a:xfrm>
        </p:spPr>
        <p:txBody>
          <a:bodyPr>
            <a:normAutofit fontScale="90000"/>
          </a:bodyPr>
          <a:lstStyle/>
          <a:p>
            <a:endParaRPr lang="en-US" dirty="0"/>
          </a:p>
        </p:txBody>
      </p:sp>
      <p:sp>
        <p:nvSpPr>
          <p:cNvPr id="3" name="Content Placeholder 2"/>
          <p:cNvSpPr>
            <a:spLocks noGrp="1"/>
          </p:cNvSpPr>
          <p:nvPr>
            <p:ph idx="1"/>
          </p:nvPr>
        </p:nvSpPr>
        <p:spPr>
          <a:xfrm>
            <a:off x="656823" y="1967010"/>
            <a:ext cx="10610734" cy="2421228"/>
          </a:xfrm>
        </p:spPr>
        <p:txBody>
          <a:bodyPr>
            <a:normAutofit/>
          </a:bodyPr>
          <a:lstStyle/>
          <a:p>
            <a:pPr marL="0" indent="0">
              <a:buNone/>
            </a:pPr>
            <a:r>
              <a:rPr lang="en-US" sz="3600" b="1" u="sng" dirty="0" smtClean="0"/>
              <a:t>3. Server Signature Test: </a:t>
            </a:r>
            <a:r>
              <a:rPr lang="en-US" sz="2400" dirty="0" smtClean="0">
                <a:effectLst/>
              </a:rPr>
              <a:t>(Passed)</a:t>
            </a:r>
          </a:p>
          <a:p>
            <a:pPr marL="0" indent="0">
              <a:buNone/>
            </a:pPr>
            <a:r>
              <a:rPr lang="en-US" sz="3200" dirty="0">
                <a:effectLst/>
              </a:rPr>
              <a:t>Congratulations, your server signature is off.</a:t>
            </a:r>
            <a:endParaRPr lang="en-US" sz="3200" b="1" u="sng" dirty="0"/>
          </a:p>
        </p:txBody>
      </p:sp>
    </p:spTree>
    <p:extLst>
      <p:ext uri="{BB962C8B-B14F-4D97-AF65-F5344CB8AC3E}">
        <p14:creationId xmlns:p14="http://schemas.microsoft.com/office/powerpoint/2010/main" val="19436518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90152"/>
            <a:ext cx="10353761" cy="45719"/>
          </a:xfrm>
        </p:spPr>
        <p:txBody>
          <a:bodyPr>
            <a:normAutofit fontScale="90000"/>
          </a:bodyPr>
          <a:lstStyle/>
          <a:p>
            <a:endParaRPr lang="en-US" dirty="0"/>
          </a:p>
        </p:txBody>
      </p:sp>
      <p:sp>
        <p:nvSpPr>
          <p:cNvPr id="3" name="Content Placeholder 2"/>
          <p:cNvSpPr>
            <a:spLocks noGrp="1"/>
          </p:cNvSpPr>
          <p:nvPr>
            <p:ph idx="1"/>
          </p:nvPr>
        </p:nvSpPr>
        <p:spPr>
          <a:xfrm>
            <a:off x="694854" y="1913071"/>
            <a:ext cx="10353762" cy="2454215"/>
          </a:xfrm>
        </p:spPr>
        <p:txBody>
          <a:bodyPr>
            <a:normAutofit/>
          </a:bodyPr>
          <a:lstStyle/>
          <a:p>
            <a:pPr marL="0" indent="0">
              <a:buNone/>
            </a:pPr>
            <a:r>
              <a:rPr lang="en-US" sz="3600" b="1" u="sng" dirty="0" smtClean="0"/>
              <a:t>4. Directory Browsing Test: </a:t>
            </a:r>
            <a:r>
              <a:rPr lang="en-US" sz="2800" dirty="0" smtClean="0">
                <a:effectLst/>
              </a:rPr>
              <a:t>(passed)</a:t>
            </a:r>
          </a:p>
          <a:p>
            <a:pPr marL="0" indent="0">
              <a:buNone/>
            </a:pPr>
            <a:r>
              <a:rPr lang="en-US" sz="3200" dirty="0">
                <a:effectLst/>
              </a:rPr>
              <a:t>Congratulations! Your server has disabled directory browsing.</a:t>
            </a:r>
            <a:endParaRPr lang="en-US" sz="3200" b="1" u="sng" dirty="0"/>
          </a:p>
        </p:txBody>
      </p:sp>
    </p:spTree>
    <p:extLst>
      <p:ext uri="{BB962C8B-B14F-4D97-AF65-F5344CB8AC3E}">
        <p14:creationId xmlns:p14="http://schemas.microsoft.com/office/powerpoint/2010/main" val="2388481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145" y="107325"/>
            <a:ext cx="10353761" cy="832834"/>
          </a:xfrm>
        </p:spPr>
        <p:txBody>
          <a:bodyPr/>
          <a:lstStyle/>
          <a:p>
            <a:endParaRPr lang="en-US" dirty="0"/>
          </a:p>
        </p:txBody>
      </p:sp>
      <p:sp>
        <p:nvSpPr>
          <p:cNvPr id="3" name="Content Placeholder 2"/>
          <p:cNvSpPr>
            <a:spLocks noGrp="1"/>
          </p:cNvSpPr>
          <p:nvPr>
            <p:ph idx="1"/>
          </p:nvPr>
        </p:nvSpPr>
        <p:spPr>
          <a:xfrm>
            <a:off x="154547" y="1731732"/>
            <a:ext cx="11732652" cy="3768319"/>
          </a:xfrm>
        </p:spPr>
        <p:txBody>
          <a:bodyPr>
            <a:noAutofit/>
          </a:bodyPr>
          <a:lstStyle/>
          <a:p>
            <a:pPr marL="0" indent="0">
              <a:buNone/>
            </a:pPr>
            <a:r>
              <a:rPr lang="en-US" sz="3600" b="1" u="sng" dirty="0" smtClean="0"/>
              <a:t> 1 . Meta Description</a:t>
            </a:r>
            <a:r>
              <a:rPr lang="en-US" sz="3600" b="1" u="sng" dirty="0" smtClean="0">
                <a:sym typeface="Wingdings" panose="05000000000000000000" pitchFamily="2" charset="2"/>
              </a:rPr>
              <a:t>:</a:t>
            </a:r>
            <a:r>
              <a:rPr lang="en-US" sz="3600" dirty="0" smtClean="0">
                <a:sym typeface="Wingdings" panose="05000000000000000000" pitchFamily="2" charset="2"/>
              </a:rPr>
              <a:t>(</a:t>
            </a:r>
            <a:r>
              <a:rPr lang="en-US" sz="3200" dirty="0" smtClean="0">
                <a:sym typeface="Wingdings" panose="05000000000000000000" pitchFamily="2" charset="2"/>
              </a:rPr>
              <a:t>Failed)</a:t>
            </a:r>
            <a:endParaRPr lang="en-US" sz="3200" b="1" u="sng" dirty="0" smtClean="0"/>
          </a:p>
          <a:p>
            <a:pPr marL="0" indent="0">
              <a:buNone/>
            </a:pPr>
            <a:r>
              <a:rPr lang="en-US" sz="3200" dirty="0" smtClean="0">
                <a:effectLst/>
              </a:rPr>
              <a:t> The meta description tag is missing from your page. You  should include this tag in order to provide a brief description of your page which can be used by search engines. Well-written and inviting meta descriptions may also help click-through rates to your site in search engine results.</a:t>
            </a:r>
          </a:p>
          <a:p>
            <a:endParaRPr lang="en-US" sz="3200" dirty="0"/>
          </a:p>
        </p:txBody>
      </p:sp>
    </p:spTree>
    <p:extLst>
      <p:ext uri="{BB962C8B-B14F-4D97-AF65-F5344CB8AC3E}">
        <p14:creationId xmlns:p14="http://schemas.microsoft.com/office/powerpoint/2010/main" val="26025259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67426"/>
            <a:ext cx="10353761" cy="257577"/>
          </a:xfrm>
        </p:spPr>
        <p:txBody>
          <a:bodyPr>
            <a:normAutofit fontScale="90000"/>
          </a:bodyPr>
          <a:lstStyle/>
          <a:p>
            <a:endParaRPr lang="en-US" dirty="0"/>
          </a:p>
        </p:txBody>
      </p:sp>
      <p:sp>
        <p:nvSpPr>
          <p:cNvPr id="3" name="Content Placeholder 2"/>
          <p:cNvSpPr>
            <a:spLocks noGrp="1"/>
          </p:cNvSpPr>
          <p:nvPr>
            <p:ph idx="1"/>
          </p:nvPr>
        </p:nvSpPr>
        <p:spPr>
          <a:xfrm>
            <a:off x="631998" y="1767947"/>
            <a:ext cx="10353762" cy="3008776"/>
          </a:xfrm>
        </p:spPr>
        <p:txBody>
          <a:bodyPr>
            <a:normAutofit/>
          </a:bodyPr>
          <a:lstStyle/>
          <a:p>
            <a:pPr marL="0" indent="0">
              <a:buNone/>
            </a:pPr>
            <a:r>
              <a:rPr lang="en-US" sz="3600" b="1" u="sng" dirty="0" smtClean="0"/>
              <a:t>5. Plaintext  email Test: </a:t>
            </a:r>
            <a:r>
              <a:rPr lang="en-US" sz="2800" dirty="0" smtClean="0">
                <a:effectLst/>
              </a:rPr>
              <a:t>(Failed)</a:t>
            </a:r>
          </a:p>
          <a:p>
            <a:pPr marL="0" indent="0">
              <a:buNone/>
            </a:pPr>
            <a:r>
              <a:rPr lang="en-US" sz="3200" dirty="0">
                <a:effectLst/>
              </a:rPr>
              <a:t>We found 1 email addresses in your page code. We advise you </a:t>
            </a:r>
            <a:r>
              <a:rPr lang="en-US" sz="3200" dirty="0" smtClean="0">
                <a:effectLst/>
              </a:rPr>
              <a:t>to protect email links </a:t>
            </a:r>
            <a:r>
              <a:rPr lang="en-US" sz="3200" dirty="0">
                <a:effectLst/>
              </a:rPr>
              <a:t> in a way that hides them from the spam harvesters. </a:t>
            </a:r>
            <a:endParaRPr lang="en-US" sz="3200" b="1" u="sng" dirty="0"/>
          </a:p>
        </p:txBody>
      </p:sp>
    </p:spTree>
    <p:extLst>
      <p:ext uri="{BB962C8B-B14F-4D97-AF65-F5344CB8AC3E}">
        <p14:creationId xmlns:p14="http://schemas.microsoft.com/office/powerpoint/2010/main" val="42490988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339" y="158840"/>
            <a:ext cx="10353761" cy="897228"/>
          </a:xfrm>
        </p:spPr>
        <p:txBody>
          <a:bodyPr>
            <a:normAutofit/>
          </a:bodyPr>
          <a:lstStyle/>
          <a:p>
            <a:r>
              <a:rPr lang="en-US" sz="4400" u="sng" dirty="0" smtClean="0"/>
              <a:t>Mobile usability</a:t>
            </a:r>
            <a:endParaRPr lang="en-US" sz="4400" u="sng" dirty="0"/>
          </a:p>
        </p:txBody>
      </p:sp>
      <p:sp>
        <p:nvSpPr>
          <p:cNvPr id="3" name="Content Placeholder 2"/>
          <p:cNvSpPr>
            <a:spLocks noGrp="1"/>
          </p:cNvSpPr>
          <p:nvPr>
            <p:ph idx="1"/>
          </p:nvPr>
        </p:nvSpPr>
        <p:spPr>
          <a:xfrm>
            <a:off x="643339" y="1301730"/>
            <a:ext cx="10624218" cy="4935299"/>
          </a:xfrm>
        </p:spPr>
        <p:txBody>
          <a:bodyPr>
            <a:normAutofit/>
          </a:bodyPr>
          <a:lstStyle/>
          <a:p>
            <a:pPr marL="0" indent="0">
              <a:buNone/>
            </a:pPr>
            <a:r>
              <a:rPr lang="en-US" sz="3600" b="1" u="sng" dirty="0" smtClean="0">
                <a:effectLst/>
              </a:rPr>
              <a:t>1. Media Query Responsive Technique:</a:t>
            </a:r>
          </a:p>
          <a:p>
            <a:pPr marL="0" indent="0">
              <a:buNone/>
            </a:pPr>
            <a:r>
              <a:rPr lang="en-US" sz="3200" dirty="0" smtClean="0">
                <a:effectLst/>
              </a:rPr>
              <a:t>Congratulations</a:t>
            </a:r>
            <a:r>
              <a:rPr lang="en-US" sz="3200" dirty="0">
                <a:effectLst/>
              </a:rPr>
              <a:t>, your website uses media query technique, which is the base for responsive design functionalities</a:t>
            </a:r>
            <a:r>
              <a:rPr lang="en-US" sz="3200" dirty="0" smtClean="0">
                <a:effectLst/>
              </a:rPr>
              <a:t>.</a:t>
            </a:r>
            <a:endParaRPr lang="en-US" sz="3200" dirty="0">
              <a:effectLst/>
            </a:endParaRPr>
          </a:p>
          <a:p>
            <a:pPr marL="0" indent="0">
              <a:buNone/>
            </a:pPr>
            <a:r>
              <a:rPr lang="en-US" sz="3600" b="1" u="sng" dirty="0" smtClean="0">
                <a:effectLst/>
              </a:rPr>
              <a:t>2. Mobile Snapshot:</a:t>
            </a:r>
          </a:p>
          <a:p>
            <a:pPr marL="0" indent="0">
              <a:buNone/>
            </a:pPr>
            <a:r>
              <a:rPr lang="en-US" sz="3200" dirty="0" smtClean="0">
                <a:effectLst/>
              </a:rPr>
              <a:t>You </a:t>
            </a:r>
            <a:r>
              <a:rPr lang="en-US" sz="3200" dirty="0">
                <a:effectLst/>
              </a:rPr>
              <a:t>can see below how your website looks on the portrait view of a mobile device.</a:t>
            </a:r>
            <a:endParaRPr lang="en-US" sz="3200" b="1" u="sng" dirty="0"/>
          </a:p>
        </p:txBody>
      </p:sp>
    </p:spTree>
    <p:extLst>
      <p:ext uri="{BB962C8B-B14F-4D97-AF65-F5344CB8AC3E}">
        <p14:creationId xmlns:p14="http://schemas.microsoft.com/office/powerpoint/2010/main" val="22650575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42174"/>
            <a:ext cx="10353761" cy="781318"/>
          </a:xfrm>
        </p:spPr>
        <p:txBody>
          <a:bodyPr>
            <a:normAutofit/>
          </a:bodyPr>
          <a:lstStyle/>
          <a:p>
            <a:r>
              <a:rPr lang="en-US" sz="3600" u="sng" dirty="0" smtClean="0"/>
              <a:t>Mobile snapshot:</a:t>
            </a:r>
            <a:endParaRPr lang="en-US" sz="3600"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4082" y="1206854"/>
            <a:ext cx="4178310" cy="5387129"/>
          </a:xfrm>
        </p:spPr>
      </p:pic>
    </p:spTree>
    <p:extLst>
      <p:ext uri="{BB962C8B-B14F-4D97-AF65-F5344CB8AC3E}">
        <p14:creationId xmlns:p14="http://schemas.microsoft.com/office/powerpoint/2010/main" val="9549863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150126"/>
            <a:ext cx="10353761" cy="1201006"/>
          </a:xfrm>
        </p:spPr>
        <p:txBody>
          <a:bodyPr>
            <a:normAutofit/>
          </a:bodyPr>
          <a:lstStyle/>
          <a:p>
            <a:r>
              <a:rPr lang="en-US" dirty="0"/>
              <a:t/>
            </a:r>
            <a:br>
              <a:rPr lang="en-US" dirty="0"/>
            </a:br>
            <a:r>
              <a:rPr lang="en-US" sz="4000" u="sng" dirty="0">
                <a:effectLst/>
              </a:rPr>
              <a:t>Summary </a:t>
            </a:r>
            <a:r>
              <a:rPr lang="en-US" sz="4000" u="sng" dirty="0" smtClean="0">
                <a:effectLst/>
              </a:rPr>
              <a:t>of priority fixes:</a:t>
            </a:r>
            <a:endParaRPr lang="en-US" sz="4000" u="sng" dirty="0"/>
          </a:p>
        </p:txBody>
      </p:sp>
      <p:sp>
        <p:nvSpPr>
          <p:cNvPr id="3" name="Content Placeholder 2"/>
          <p:cNvSpPr>
            <a:spLocks noGrp="1"/>
          </p:cNvSpPr>
          <p:nvPr>
            <p:ph idx="1"/>
          </p:nvPr>
        </p:nvSpPr>
        <p:spPr>
          <a:xfrm>
            <a:off x="823643" y="1351132"/>
            <a:ext cx="10353762" cy="5204213"/>
          </a:xfrm>
        </p:spPr>
        <p:txBody>
          <a:bodyPr>
            <a:normAutofit/>
          </a:bodyPr>
          <a:lstStyle/>
          <a:p>
            <a:pPr marL="0" indent="0" algn="ctr">
              <a:buNone/>
            </a:pPr>
            <a:r>
              <a:rPr lang="en-US" sz="3200" b="1" u="sng" dirty="0" smtClean="0">
                <a:effectLst/>
              </a:rPr>
              <a:t>(www.milestoneit.net)</a:t>
            </a:r>
          </a:p>
          <a:p>
            <a:pPr marL="0" indent="0">
              <a:buNone/>
            </a:pPr>
            <a:r>
              <a:rPr lang="en-US" sz="3200" b="1" u="sng" dirty="0" smtClean="0">
                <a:effectLst/>
              </a:rPr>
              <a:t>1. HIGH PRIORITY FIXES:</a:t>
            </a:r>
          </a:p>
          <a:p>
            <a:pPr marL="0" indent="0">
              <a:buNone/>
            </a:pPr>
            <a:r>
              <a:rPr lang="en-US" sz="3200" dirty="0" smtClean="0">
                <a:effectLst/>
              </a:rPr>
              <a:t>Your </a:t>
            </a:r>
            <a:r>
              <a:rPr lang="en-US" sz="3200" dirty="0">
                <a:effectLst/>
              </a:rPr>
              <a:t>web page failed on 4 high priority checks</a:t>
            </a:r>
            <a:r>
              <a:rPr lang="en-US" sz="3200" dirty="0" smtClean="0">
                <a:effectLst/>
              </a:rPr>
              <a:t>:</a:t>
            </a:r>
          </a:p>
          <a:p>
            <a:r>
              <a:rPr lang="en-US" sz="3200" dirty="0">
                <a:effectLst/>
                <a:hlinkClick r:id="rId2"/>
              </a:rPr>
              <a:t>Meta Description</a:t>
            </a:r>
            <a:r>
              <a:rPr lang="en-US" sz="3200" dirty="0">
                <a:effectLst/>
              </a:rPr>
              <a:t>, </a:t>
            </a:r>
            <a:endParaRPr lang="en-US" sz="3200" dirty="0" smtClean="0">
              <a:effectLst/>
            </a:endParaRPr>
          </a:p>
          <a:p>
            <a:r>
              <a:rPr lang="en-US" sz="3200" dirty="0" smtClean="0">
                <a:effectLst/>
                <a:hlinkClick r:id="rId2"/>
              </a:rPr>
              <a:t>&lt;</a:t>
            </a:r>
            <a:r>
              <a:rPr lang="en-US" sz="3200" dirty="0">
                <a:effectLst/>
                <a:hlinkClick r:id="rId2"/>
              </a:rPr>
              <a:t>h1&gt; Headings Status</a:t>
            </a:r>
            <a:r>
              <a:rPr lang="en-US" sz="3200" dirty="0" smtClean="0">
                <a:effectLst/>
              </a:rPr>
              <a:t>,</a:t>
            </a:r>
          </a:p>
          <a:p>
            <a:r>
              <a:rPr lang="en-US" sz="3200" dirty="0">
                <a:effectLst/>
              </a:rPr>
              <a:t> </a:t>
            </a:r>
            <a:r>
              <a:rPr lang="en-US" sz="3200" dirty="0">
                <a:effectLst/>
                <a:hlinkClick r:id="rId2"/>
              </a:rPr>
              <a:t>Social Media Check</a:t>
            </a:r>
            <a:r>
              <a:rPr lang="en-US" sz="3200" dirty="0">
                <a:effectLst/>
              </a:rPr>
              <a:t>, </a:t>
            </a:r>
            <a:endParaRPr lang="en-US" sz="3200" dirty="0" smtClean="0">
              <a:effectLst/>
            </a:endParaRPr>
          </a:p>
          <a:p>
            <a:r>
              <a:rPr lang="en-US" sz="3200" dirty="0" smtClean="0">
                <a:effectLst/>
                <a:hlinkClick r:id="rId2"/>
              </a:rPr>
              <a:t>URL </a:t>
            </a:r>
            <a:r>
              <a:rPr lang="en-US" sz="3200" dirty="0">
                <a:effectLst/>
                <a:hlinkClick r:id="rId2"/>
              </a:rPr>
              <a:t>Canonicalization Test</a:t>
            </a:r>
            <a:endParaRPr lang="en-US" sz="3200" b="1" u="sng" dirty="0"/>
          </a:p>
        </p:txBody>
      </p:sp>
    </p:spTree>
    <p:extLst>
      <p:ext uri="{BB962C8B-B14F-4D97-AF65-F5344CB8AC3E}">
        <p14:creationId xmlns:p14="http://schemas.microsoft.com/office/powerpoint/2010/main" val="30190864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85859"/>
          </a:xfrm>
        </p:spPr>
        <p:txBody>
          <a:bodyPr>
            <a:normAutofit fontScale="90000"/>
          </a:bodyPr>
          <a:lstStyle/>
          <a:p>
            <a:endParaRPr lang="en-US" dirty="0"/>
          </a:p>
        </p:txBody>
      </p:sp>
      <p:sp>
        <p:nvSpPr>
          <p:cNvPr id="3" name="Content Placeholder 2"/>
          <p:cNvSpPr>
            <a:spLocks noGrp="1"/>
          </p:cNvSpPr>
          <p:nvPr>
            <p:ph idx="1"/>
          </p:nvPr>
        </p:nvSpPr>
        <p:spPr>
          <a:xfrm>
            <a:off x="813079" y="2205823"/>
            <a:ext cx="10263005" cy="3832715"/>
          </a:xfrm>
        </p:spPr>
        <p:txBody>
          <a:bodyPr>
            <a:normAutofit/>
          </a:bodyPr>
          <a:lstStyle/>
          <a:p>
            <a:pPr marL="0" indent="0">
              <a:buNone/>
            </a:pPr>
            <a:r>
              <a:rPr lang="en-US" sz="3200" b="1" u="sng" dirty="0" smtClean="0"/>
              <a:t>2. MEDIUM PRIORITY FIXES:</a:t>
            </a:r>
          </a:p>
          <a:p>
            <a:pPr marL="0" indent="0">
              <a:buNone/>
            </a:pPr>
            <a:r>
              <a:rPr lang="en-US" sz="3200" dirty="0">
                <a:effectLst/>
              </a:rPr>
              <a:t>Your web page failed on </a:t>
            </a:r>
            <a:r>
              <a:rPr lang="en-US" sz="3200" dirty="0" smtClean="0">
                <a:effectLst/>
              </a:rPr>
              <a:t>2 </a:t>
            </a:r>
            <a:r>
              <a:rPr lang="en-US" sz="3200" dirty="0">
                <a:effectLst/>
              </a:rPr>
              <a:t>medium priority checks</a:t>
            </a:r>
            <a:r>
              <a:rPr lang="en-US" sz="3200" dirty="0" smtClean="0">
                <a:effectLst/>
              </a:rPr>
              <a:t>:</a:t>
            </a:r>
          </a:p>
          <a:p>
            <a:r>
              <a:rPr lang="en-US" sz="3600" dirty="0">
                <a:effectLst/>
                <a:hlinkClick r:id="rId2"/>
              </a:rPr>
              <a:t>Sitemap Test</a:t>
            </a:r>
            <a:r>
              <a:rPr lang="en-US" sz="3600" dirty="0" smtClean="0">
                <a:effectLst/>
              </a:rPr>
              <a:t>,</a:t>
            </a:r>
          </a:p>
          <a:p>
            <a:r>
              <a:rPr lang="en-US" sz="3600" dirty="0">
                <a:effectLst/>
              </a:rPr>
              <a:t> </a:t>
            </a:r>
            <a:r>
              <a:rPr lang="en-US" sz="3600" dirty="0">
                <a:effectLst/>
                <a:hlinkClick r:id="rId2"/>
              </a:rPr>
              <a:t>HTTPS Test</a:t>
            </a:r>
            <a:endParaRPr lang="en-US" sz="3600" b="1" u="sng" dirty="0"/>
          </a:p>
        </p:txBody>
      </p:sp>
    </p:spTree>
    <p:extLst>
      <p:ext uri="{BB962C8B-B14F-4D97-AF65-F5344CB8AC3E}">
        <p14:creationId xmlns:p14="http://schemas.microsoft.com/office/powerpoint/2010/main" val="21951846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885" y="339145"/>
            <a:ext cx="10353761" cy="137374"/>
          </a:xfrm>
        </p:spPr>
        <p:txBody>
          <a:bodyPr>
            <a:normAutofit fontScale="90000"/>
          </a:bodyPr>
          <a:lstStyle/>
          <a:p>
            <a:endParaRPr lang="en-US" dirty="0"/>
          </a:p>
        </p:txBody>
      </p:sp>
      <p:sp>
        <p:nvSpPr>
          <p:cNvPr id="3" name="Content Placeholder 2"/>
          <p:cNvSpPr>
            <a:spLocks noGrp="1"/>
          </p:cNvSpPr>
          <p:nvPr>
            <p:ph idx="1"/>
          </p:nvPr>
        </p:nvSpPr>
        <p:spPr>
          <a:xfrm>
            <a:off x="757544" y="2002091"/>
            <a:ext cx="10469672" cy="3175021"/>
          </a:xfrm>
        </p:spPr>
        <p:txBody>
          <a:bodyPr>
            <a:normAutofit/>
          </a:bodyPr>
          <a:lstStyle/>
          <a:p>
            <a:pPr marL="0" indent="0">
              <a:buNone/>
            </a:pPr>
            <a:r>
              <a:rPr lang="en-US" sz="3200" b="1" u="sng" dirty="0" smtClean="0"/>
              <a:t>LOW PRIORITY FIXES:</a:t>
            </a:r>
          </a:p>
          <a:p>
            <a:pPr marL="0" indent="0">
              <a:buNone/>
            </a:pPr>
            <a:r>
              <a:rPr lang="en-US" sz="3600" dirty="0">
                <a:effectLst/>
              </a:rPr>
              <a:t>Your web </a:t>
            </a:r>
            <a:r>
              <a:rPr lang="en-US" sz="3600" dirty="0" smtClean="0">
                <a:effectLst/>
              </a:rPr>
              <a:t>page </a:t>
            </a:r>
            <a:r>
              <a:rPr lang="en-US" sz="3600" dirty="0">
                <a:effectLst/>
              </a:rPr>
              <a:t>failed on </a:t>
            </a:r>
            <a:r>
              <a:rPr lang="en-US" sz="3600" dirty="0" smtClean="0">
                <a:effectLst/>
              </a:rPr>
              <a:t>2 </a:t>
            </a:r>
            <a:r>
              <a:rPr lang="en-US" sz="3600" dirty="0">
                <a:effectLst/>
              </a:rPr>
              <a:t>low priority checks: </a:t>
            </a:r>
            <a:endParaRPr lang="en-US" sz="3600" dirty="0" smtClean="0">
              <a:effectLst/>
            </a:endParaRPr>
          </a:p>
          <a:p>
            <a:r>
              <a:rPr lang="en-US" sz="3600" dirty="0">
                <a:effectLst/>
                <a:hlinkClick r:id="rId2"/>
              </a:rPr>
              <a:t>Inline CSS Test</a:t>
            </a:r>
            <a:r>
              <a:rPr lang="en-US" sz="3600" dirty="0" smtClean="0">
                <a:effectLst/>
              </a:rPr>
              <a:t>,</a:t>
            </a:r>
          </a:p>
          <a:p>
            <a:r>
              <a:rPr lang="en-US" sz="3600" dirty="0" smtClean="0">
                <a:effectLst/>
                <a:hlinkClick r:id="rId2"/>
              </a:rPr>
              <a:t>Plaintext </a:t>
            </a:r>
            <a:r>
              <a:rPr lang="en-US" sz="3600" dirty="0">
                <a:effectLst/>
                <a:hlinkClick r:id="rId2"/>
              </a:rPr>
              <a:t>Emails </a:t>
            </a:r>
            <a:r>
              <a:rPr lang="en-US" sz="3600" dirty="0" smtClean="0">
                <a:effectLst/>
                <a:hlinkClick r:id="rId2"/>
              </a:rPr>
              <a:t>Test</a:t>
            </a:r>
            <a:r>
              <a:rPr lang="en-US" sz="3600" dirty="0">
                <a:effectLst/>
              </a:rPr>
              <a:t>.</a:t>
            </a:r>
            <a:endParaRPr lang="en-US" sz="3600" dirty="0" smtClean="0">
              <a:effectLst/>
            </a:endParaRPr>
          </a:p>
          <a:p>
            <a:pPr marL="0" indent="0">
              <a:buNone/>
            </a:pPr>
            <a:endParaRPr lang="en-US" sz="3600" b="1" u="sng" dirty="0"/>
          </a:p>
        </p:txBody>
      </p:sp>
    </p:spTree>
    <p:extLst>
      <p:ext uri="{BB962C8B-B14F-4D97-AF65-F5344CB8AC3E}">
        <p14:creationId xmlns:p14="http://schemas.microsoft.com/office/powerpoint/2010/main" val="13719280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457" y="416416"/>
            <a:ext cx="11655985" cy="832833"/>
          </a:xfrm>
        </p:spPr>
        <p:txBody>
          <a:bodyPr/>
          <a:lstStyle/>
          <a:p>
            <a:r>
              <a:rPr lang="en-US" dirty="0" smtClean="0"/>
              <a:t>Our MAIN ACCOUNTING Competitors in India</a:t>
            </a:r>
            <a:endParaRPr lang="en-US" dirty="0"/>
          </a:p>
        </p:txBody>
      </p:sp>
      <p:sp>
        <p:nvSpPr>
          <p:cNvPr id="3" name="Content Placeholder 2"/>
          <p:cNvSpPr>
            <a:spLocks noGrp="1"/>
          </p:cNvSpPr>
          <p:nvPr>
            <p:ph idx="1"/>
          </p:nvPr>
        </p:nvSpPr>
        <p:spPr>
          <a:xfrm>
            <a:off x="991068" y="1361966"/>
            <a:ext cx="10353762" cy="4678224"/>
          </a:xfrm>
        </p:spPr>
        <p:txBody>
          <a:bodyPr>
            <a:noAutofit/>
          </a:bodyPr>
          <a:lstStyle/>
          <a:p>
            <a:pPr>
              <a:buFont typeface="Wingdings" panose="05000000000000000000" pitchFamily="2" charset="2"/>
              <a:buChar char="q"/>
            </a:pPr>
            <a:r>
              <a:rPr lang="en-US" sz="2400" b="1" dirty="0" smtClean="0"/>
              <a:t>T</a:t>
            </a:r>
            <a:r>
              <a:rPr lang="en-US" sz="2400" b="1" dirty="0" smtClean="0">
                <a:effectLst/>
              </a:rPr>
              <a:t>ally ERP 9</a:t>
            </a:r>
          </a:p>
          <a:p>
            <a:pPr>
              <a:buFont typeface="Wingdings" panose="05000000000000000000" pitchFamily="2" charset="2"/>
              <a:buChar char="q"/>
            </a:pPr>
            <a:r>
              <a:rPr lang="en-US" sz="2400" b="1" dirty="0" smtClean="0">
                <a:effectLst/>
              </a:rPr>
              <a:t>Zoho Books</a:t>
            </a:r>
          </a:p>
          <a:p>
            <a:pPr>
              <a:buFont typeface="Wingdings" panose="05000000000000000000" pitchFamily="2" charset="2"/>
              <a:buChar char="q"/>
            </a:pPr>
            <a:r>
              <a:rPr lang="en-US" sz="2400" b="1" dirty="0" smtClean="0">
                <a:effectLst/>
              </a:rPr>
              <a:t>QuickBooks India</a:t>
            </a:r>
          </a:p>
          <a:p>
            <a:pPr>
              <a:buFont typeface="Wingdings" panose="05000000000000000000" pitchFamily="2" charset="2"/>
              <a:buChar char="q"/>
            </a:pPr>
            <a:r>
              <a:rPr lang="en-US" sz="2400" b="1" dirty="0" smtClean="0">
                <a:effectLst/>
              </a:rPr>
              <a:t>Marg</a:t>
            </a:r>
          </a:p>
          <a:p>
            <a:pPr>
              <a:buFont typeface="Wingdings" panose="05000000000000000000" pitchFamily="2" charset="2"/>
              <a:buChar char="q"/>
            </a:pPr>
            <a:r>
              <a:rPr lang="en-US" sz="2400" b="1" dirty="0" smtClean="0">
                <a:effectLst/>
              </a:rPr>
              <a:t>Busy</a:t>
            </a:r>
          </a:p>
          <a:p>
            <a:pPr>
              <a:buFont typeface="Wingdings" panose="05000000000000000000" pitchFamily="2" charset="2"/>
              <a:buChar char="q"/>
            </a:pPr>
            <a:r>
              <a:rPr lang="en-US" sz="2400" b="1" dirty="0" smtClean="0">
                <a:effectLst/>
              </a:rPr>
              <a:t>ProfitBooks</a:t>
            </a:r>
          </a:p>
          <a:p>
            <a:pPr>
              <a:buFont typeface="Wingdings" panose="05000000000000000000" pitchFamily="2" charset="2"/>
              <a:buChar char="q"/>
            </a:pPr>
            <a:r>
              <a:rPr lang="en-US" sz="2400" b="1" dirty="0" smtClean="0">
                <a:effectLst/>
              </a:rPr>
              <a:t>Saral</a:t>
            </a:r>
          </a:p>
          <a:p>
            <a:pPr>
              <a:buFont typeface="Wingdings" panose="05000000000000000000" pitchFamily="2" charset="2"/>
              <a:buChar char="q"/>
            </a:pPr>
            <a:r>
              <a:rPr lang="en-US" sz="2400" b="1" dirty="0" smtClean="0">
                <a:effectLst/>
              </a:rPr>
              <a:t>Reach</a:t>
            </a:r>
            <a:endParaRPr lang="en-US" sz="2400" b="1" dirty="0"/>
          </a:p>
        </p:txBody>
      </p:sp>
    </p:spTree>
    <p:extLst>
      <p:ext uri="{BB962C8B-B14F-4D97-AF65-F5344CB8AC3E}">
        <p14:creationId xmlns:p14="http://schemas.microsoft.com/office/powerpoint/2010/main" val="29613738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913795" y="563881"/>
            <a:ext cx="10353761" cy="45719"/>
          </a:xfrm>
        </p:spPr>
        <p:txBody>
          <a:bodyPr>
            <a:normAutofit fontScale="90000"/>
          </a:bodyPr>
          <a:lstStyle/>
          <a:p>
            <a:endParaRPr lang="en-US" dirty="0"/>
          </a:p>
        </p:txBody>
      </p:sp>
      <p:sp>
        <p:nvSpPr>
          <p:cNvPr id="3" name="Content Placeholder 2"/>
          <p:cNvSpPr>
            <a:spLocks noGrp="1"/>
          </p:cNvSpPr>
          <p:nvPr>
            <p:ph idx="1"/>
          </p:nvPr>
        </p:nvSpPr>
        <p:spPr>
          <a:xfrm>
            <a:off x="321887" y="2729749"/>
            <a:ext cx="11537576" cy="685800"/>
          </a:xfrm>
        </p:spPr>
        <p:txBody>
          <a:bodyPr>
            <a:noAutofit/>
          </a:bodyPr>
          <a:lstStyle/>
          <a:p>
            <a:pPr marL="0" indent="0" algn="ctr">
              <a:buNone/>
            </a:pPr>
            <a:r>
              <a:rPr lang="en-US" sz="4000" b="1" dirty="0" smtClean="0"/>
              <a:t>Comparison of Our website with competitors:</a:t>
            </a:r>
            <a:endParaRPr lang="en-US" sz="4000" b="1" dirty="0"/>
          </a:p>
        </p:txBody>
      </p:sp>
    </p:spTree>
    <p:extLst>
      <p:ext uri="{BB962C8B-B14F-4D97-AF65-F5344CB8AC3E}">
        <p14:creationId xmlns:p14="http://schemas.microsoft.com/office/powerpoint/2010/main" val="16076907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14" y="983242"/>
            <a:ext cx="10353761" cy="941696"/>
          </a:xfrm>
        </p:spPr>
        <p:txBody>
          <a:bodyPr/>
          <a:lstStyle/>
          <a:p>
            <a:r>
              <a:rPr lang="en-US" u="sng" dirty="0" smtClean="0"/>
              <a:t>Usability metrics need  improvement:</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99730297"/>
              </p:ext>
            </p:extLst>
          </p:nvPr>
        </p:nvGraphicFramePr>
        <p:xfrm>
          <a:off x="914400" y="2095500"/>
          <a:ext cx="10353675" cy="3337560"/>
        </p:xfrm>
        <a:graphic>
          <a:graphicData uri="http://schemas.openxmlformats.org/drawingml/2006/table">
            <a:tbl>
              <a:tblPr firstRow="1" bandRow="1">
                <a:tableStyleId>{5C22544A-7EE6-4342-B048-85BDC9FD1C3A}</a:tableStyleId>
              </a:tblPr>
              <a:tblGrid>
                <a:gridCol w="3451225"/>
                <a:gridCol w="3451225"/>
                <a:gridCol w="3451225"/>
              </a:tblGrid>
              <a:tr h="370840">
                <a:tc>
                  <a:txBody>
                    <a:bodyPr/>
                    <a:lstStyle/>
                    <a:p>
                      <a:endParaRPr lang="en-US" dirty="0"/>
                    </a:p>
                  </a:txBody>
                  <a:tcPr/>
                </a:tc>
                <a:tc>
                  <a:txBody>
                    <a:bodyPr/>
                    <a:lstStyle/>
                    <a:p>
                      <a:r>
                        <a:rPr lang="en-US" dirty="0" smtClean="0"/>
                        <a:t>www.milestoneit.net</a:t>
                      </a:r>
                      <a:endParaRPr lang="en-US" dirty="0"/>
                    </a:p>
                  </a:txBody>
                  <a:tcPr/>
                </a:tc>
                <a:tc>
                  <a:txBody>
                    <a:bodyPr/>
                    <a:lstStyle/>
                    <a:p>
                      <a:r>
                        <a:rPr lang="en-US" dirty="0" smtClean="0"/>
                        <a:t>www.tallysolutions.com</a:t>
                      </a:r>
                      <a:endParaRPr lang="en-US" dirty="0"/>
                    </a:p>
                  </a:txBody>
                  <a:tcPr/>
                </a:tc>
              </a:tr>
              <a:tr h="370840">
                <a:tc>
                  <a:txBody>
                    <a:bodyPr/>
                    <a:lstStyle/>
                    <a:p>
                      <a:r>
                        <a:rPr lang="en-US" dirty="0" smtClean="0"/>
                        <a:t>Page Size </a:t>
                      </a:r>
                      <a:endParaRPr lang="en-US" dirty="0"/>
                    </a:p>
                  </a:txBody>
                  <a:tcPr/>
                </a:tc>
                <a:tc>
                  <a:txBody>
                    <a:bodyPr/>
                    <a:lstStyle/>
                    <a:p>
                      <a:r>
                        <a:rPr lang="en-US" dirty="0" smtClean="0"/>
                        <a:t>13 Kb</a:t>
                      </a:r>
                      <a:endParaRPr lang="en-US" dirty="0"/>
                    </a:p>
                  </a:txBody>
                  <a:tcPr/>
                </a:tc>
                <a:tc>
                  <a:txBody>
                    <a:bodyPr/>
                    <a:lstStyle/>
                    <a:p>
                      <a:r>
                        <a:rPr lang="en-US" dirty="0" smtClean="0"/>
                        <a:t>162 Kb</a:t>
                      </a:r>
                      <a:endParaRPr lang="en-US" dirty="0"/>
                    </a:p>
                  </a:txBody>
                  <a:tcPr/>
                </a:tc>
              </a:tr>
              <a:tr h="370840">
                <a:tc>
                  <a:txBody>
                    <a:bodyPr/>
                    <a:lstStyle/>
                    <a:p>
                      <a:r>
                        <a:rPr lang="en-US" dirty="0" smtClean="0"/>
                        <a:t>Word Count</a:t>
                      </a:r>
                      <a:endParaRPr lang="en-US" dirty="0"/>
                    </a:p>
                  </a:txBody>
                  <a:tcPr/>
                </a:tc>
                <a:tc>
                  <a:txBody>
                    <a:bodyPr/>
                    <a:lstStyle/>
                    <a:p>
                      <a:r>
                        <a:rPr lang="en-US" dirty="0" smtClean="0"/>
                        <a:t>213</a:t>
                      </a:r>
                      <a:endParaRPr lang="en-US" dirty="0"/>
                    </a:p>
                  </a:txBody>
                  <a:tcPr/>
                </a:tc>
                <a:tc>
                  <a:txBody>
                    <a:bodyPr/>
                    <a:lstStyle/>
                    <a:p>
                      <a:r>
                        <a:rPr lang="en-US" dirty="0" smtClean="0"/>
                        <a:t>1761</a:t>
                      </a:r>
                      <a:endParaRPr lang="en-US" dirty="0"/>
                    </a:p>
                  </a:txBody>
                  <a:tcPr/>
                </a:tc>
              </a:tr>
              <a:tr h="370840">
                <a:tc>
                  <a:txBody>
                    <a:bodyPr/>
                    <a:lstStyle/>
                    <a:p>
                      <a:r>
                        <a:rPr lang="en-US" dirty="0" smtClean="0"/>
                        <a:t>Image Count</a:t>
                      </a:r>
                      <a:endParaRPr lang="en-US" dirty="0"/>
                    </a:p>
                  </a:txBody>
                  <a:tcPr/>
                </a:tc>
                <a:tc>
                  <a:txBody>
                    <a:bodyPr/>
                    <a:lstStyle/>
                    <a:p>
                      <a:r>
                        <a:rPr lang="en-US" dirty="0" smtClean="0"/>
                        <a:t>0</a:t>
                      </a:r>
                      <a:endParaRPr lang="en-US" dirty="0"/>
                    </a:p>
                  </a:txBody>
                  <a:tcPr/>
                </a:tc>
                <a:tc>
                  <a:txBody>
                    <a:bodyPr/>
                    <a:lstStyle/>
                    <a:p>
                      <a:r>
                        <a:rPr lang="en-US" dirty="0" smtClean="0"/>
                        <a:t>51</a:t>
                      </a:r>
                      <a:endParaRPr lang="en-US" dirty="0"/>
                    </a:p>
                  </a:txBody>
                  <a:tcPr/>
                </a:tc>
              </a:tr>
              <a:tr h="370840">
                <a:tc>
                  <a:txBody>
                    <a:bodyPr/>
                    <a:lstStyle/>
                    <a:p>
                      <a:r>
                        <a:rPr lang="en-US" dirty="0" smtClean="0"/>
                        <a:t>Link Count</a:t>
                      </a:r>
                      <a:endParaRPr lang="en-US" dirty="0"/>
                    </a:p>
                  </a:txBody>
                  <a:tcPr/>
                </a:tc>
                <a:tc>
                  <a:txBody>
                    <a:bodyPr/>
                    <a:lstStyle/>
                    <a:p>
                      <a:r>
                        <a:rPr lang="en-US" dirty="0" smtClean="0"/>
                        <a:t>20</a:t>
                      </a:r>
                      <a:endParaRPr lang="en-US" dirty="0"/>
                    </a:p>
                  </a:txBody>
                  <a:tcPr/>
                </a:tc>
                <a:tc>
                  <a:txBody>
                    <a:bodyPr/>
                    <a:lstStyle/>
                    <a:p>
                      <a:r>
                        <a:rPr lang="en-US" dirty="0" smtClean="0"/>
                        <a:t>126</a:t>
                      </a:r>
                      <a:endParaRPr lang="en-US" dirty="0"/>
                    </a:p>
                  </a:txBody>
                  <a:tcPr/>
                </a:tc>
              </a:tr>
              <a:tr h="370840">
                <a:tc>
                  <a:txBody>
                    <a:bodyPr/>
                    <a:lstStyle/>
                    <a:p>
                      <a:r>
                        <a:rPr lang="en-US" dirty="0" smtClean="0"/>
                        <a:t>Flash</a:t>
                      </a:r>
                      <a:endParaRPr lang="en-US" dirty="0"/>
                    </a:p>
                  </a:txBody>
                  <a:tcPr/>
                </a:tc>
                <a:tc>
                  <a:txBody>
                    <a:bodyPr/>
                    <a:lstStyle/>
                    <a:p>
                      <a:r>
                        <a:rPr lang="en-US" dirty="0" smtClean="0"/>
                        <a:t>Not Used</a:t>
                      </a:r>
                      <a:endParaRPr lang="en-US" dirty="0"/>
                    </a:p>
                  </a:txBody>
                  <a:tcPr/>
                </a:tc>
                <a:tc>
                  <a:txBody>
                    <a:bodyPr/>
                    <a:lstStyle/>
                    <a:p>
                      <a:r>
                        <a:rPr lang="en-US" dirty="0" smtClean="0"/>
                        <a:t>Not Used</a:t>
                      </a:r>
                      <a:endParaRPr lang="en-US" dirty="0"/>
                    </a:p>
                  </a:txBody>
                  <a:tcPr/>
                </a:tc>
              </a:tr>
              <a:tr h="370840">
                <a:tc>
                  <a:txBody>
                    <a:bodyPr/>
                    <a:lstStyle/>
                    <a:p>
                      <a:r>
                        <a:rPr lang="en-US" dirty="0" smtClean="0"/>
                        <a:t>Frames</a:t>
                      </a:r>
                      <a:endParaRPr lang="en-US" dirty="0"/>
                    </a:p>
                  </a:txBody>
                  <a:tcPr/>
                </a:tc>
                <a:tc>
                  <a:txBody>
                    <a:bodyPr/>
                    <a:lstStyle/>
                    <a:p>
                      <a:r>
                        <a:rPr lang="en-US" dirty="0" smtClean="0"/>
                        <a:t>Used</a:t>
                      </a:r>
                      <a:endParaRPr lang="en-US" dirty="0"/>
                    </a:p>
                  </a:txBody>
                  <a:tcPr/>
                </a:tc>
                <a:tc>
                  <a:txBody>
                    <a:bodyPr/>
                    <a:lstStyle/>
                    <a:p>
                      <a:r>
                        <a:rPr lang="en-US" dirty="0" smtClean="0"/>
                        <a:t>Used</a:t>
                      </a:r>
                      <a:endParaRPr lang="en-US" dirty="0"/>
                    </a:p>
                  </a:txBody>
                  <a:tcPr/>
                </a:tc>
              </a:tr>
              <a:tr h="370840">
                <a:tc>
                  <a:txBody>
                    <a:bodyPr/>
                    <a:lstStyle/>
                    <a:p>
                      <a:r>
                        <a:rPr lang="en-US" dirty="0" smtClean="0"/>
                        <a:t>Favicon</a:t>
                      </a:r>
                      <a:endParaRPr lang="en-US" dirty="0"/>
                    </a:p>
                  </a:txBody>
                  <a:tcPr/>
                </a:tc>
                <a:tc>
                  <a:txBody>
                    <a:bodyPr/>
                    <a:lstStyle/>
                    <a:p>
                      <a:r>
                        <a:rPr lang="en-US" dirty="0" smtClean="0"/>
                        <a:t>Present</a:t>
                      </a:r>
                      <a:endParaRPr lang="en-US" dirty="0"/>
                    </a:p>
                  </a:txBody>
                  <a:tcPr/>
                </a:tc>
                <a:tc>
                  <a:txBody>
                    <a:bodyPr/>
                    <a:lstStyle/>
                    <a:p>
                      <a:r>
                        <a:rPr lang="en-US" dirty="0" smtClean="0"/>
                        <a:t>Present</a:t>
                      </a:r>
                      <a:endParaRPr lang="en-US" dirty="0"/>
                    </a:p>
                  </a:txBody>
                  <a:tcPr/>
                </a:tc>
              </a:tr>
              <a:tr h="370840">
                <a:tc>
                  <a:txBody>
                    <a:bodyPr/>
                    <a:lstStyle/>
                    <a:p>
                      <a:r>
                        <a:rPr lang="en-US" dirty="0" smtClean="0"/>
                        <a:t>Language</a:t>
                      </a:r>
                      <a:endParaRPr lang="en-US" dirty="0"/>
                    </a:p>
                  </a:txBody>
                  <a:tcPr/>
                </a:tc>
                <a:tc>
                  <a:txBody>
                    <a:bodyPr/>
                    <a:lstStyle/>
                    <a:p>
                      <a:r>
                        <a:rPr lang="en-US" dirty="0" smtClean="0"/>
                        <a:t>Missing</a:t>
                      </a:r>
                      <a:endParaRPr lang="en-US" dirty="0"/>
                    </a:p>
                  </a:txBody>
                  <a:tcPr/>
                </a:tc>
                <a:tc>
                  <a:txBody>
                    <a:bodyPr/>
                    <a:lstStyle/>
                    <a:p>
                      <a:r>
                        <a:rPr lang="en-US" dirty="0" err="1" smtClean="0"/>
                        <a:t>En</a:t>
                      </a:r>
                      <a:r>
                        <a:rPr lang="en-US" dirty="0" smtClean="0"/>
                        <a:t>-Us</a:t>
                      </a:r>
                      <a:endParaRPr lang="en-US" dirty="0"/>
                    </a:p>
                  </a:txBody>
                  <a:tcPr/>
                </a:tc>
              </a:tr>
            </a:tbl>
          </a:graphicData>
        </a:graphic>
      </p:graphicFrame>
    </p:spTree>
    <p:extLst>
      <p:ext uri="{BB962C8B-B14F-4D97-AF65-F5344CB8AC3E}">
        <p14:creationId xmlns:p14="http://schemas.microsoft.com/office/powerpoint/2010/main" val="8551174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221969"/>
            <a:ext cx="10353761" cy="682589"/>
          </a:xfrm>
        </p:spPr>
        <p:txBody>
          <a:bodyPr/>
          <a:lstStyle/>
          <a:p>
            <a:r>
              <a:rPr lang="en-US" u="sng" dirty="0" smtClean="0"/>
              <a:t>Heading tag need improvement:</a:t>
            </a:r>
            <a:endParaRPr lang="en-US" u="sng"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16947659"/>
              </p:ext>
            </p:extLst>
          </p:nvPr>
        </p:nvGraphicFramePr>
        <p:xfrm>
          <a:off x="913881" y="3117476"/>
          <a:ext cx="10353675" cy="1010920"/>
        </p:xfrm>
        <a:graphic>
          <a:graphicData uri="http://schemas.openxmlformats.org/drawingml/2006/table">
            <a:tbl>
              <a:tblPr firstRow="1" bandRow="1">
                <a:tableStyleId>{5C22544A-7EE6-4342-B048-85BDC9FD1C3A}</a:tableStyleId>
              </a:tblPr>
              <a:tblGrid>
                <a:gridCol w="3451225"/>
                <a:gridCol w="3451225"/>
                <a:gridCol w="3451225"/>
              </a:tblGrid>
              <a:tr h="370840">
                <a:tc>
                  <a:txBody>
                    <a:bodyPr/>
                    <a:lstStyle/>
                    <a:p>
                      <a:endParaRPr lang="en-US" dirty="0"/>
                    </a:p>
                  </a:txBody>
                  <a:tcPr/>
                </a:tc>
                <a:tc>
                  <a:txBody>
                    <a:bodyPr/>
                    <a:lstStyle/>
                    <a:p>
                      <a:r>
                        <a:rPr lang="en-US" dirty="0" smtClean="0"/>
                        <a:t>www.milestoneit.net</a:t>
                      </a:r>
                      <a:endParaRPr lang="en-US" dirty="0"/>
                    </a:p>
                  </a:txBody>
                  <a:tcPr/>
                </a:tc>
                <a:tc>
                  <a:txBody>
                    <a:bodyPr/>
                    <a:lstStyle/>
                    <a:p>
                      <a:r>
                        <a:rPr lang="en-US" dirty="0" smtClean="0"/>
                        <a:t>www.tallysolutions.com</a:t>
                      </a:r>
                      <a:endParaRPr lang="en-US" dirty="0"/>
                    </a:p>
                  </a:txBody>
                  <a:tcPr/>
                </a:tc>
              </a:tr>
              <a:tr h="370840">
                <a:tc>
                  <a:txBody>
                    <a:bodyPr/>
                    <a:lstStyle/>
                    <a:p>
                      <a:r>
                        <a:rPr lang="en-US" dirty="0" smtClean="0"/>
                        <a:t>Heading</a:t>
                      </a:r>
                      <a:endParaRPr lang="en-US" dirty="0"/>
                    </a:p>
                  </a:txBody>
                  <a:tcPr/>
                </a:tc>
                <a:tc>
                  <a:txBody>
                    <a:bodyPr/>
                    <a:lstStyle/>
                    <a:p>
                      <a:r>
                        <a:rPr lang="en-US" dirty="0" smtClean="0"/>
                        <a:t>h1</a:t>
                      </a:r>
                      <a:r>
                        <a:rPr lang="en-US" baseline="0" dirty="0" smtClean="0"/>
                        <a:t> missing( also h3, h5, and h6)</a:t>
                      </a:r>
                      <a:endParaRPr lang="en-US" dirty="0"/>
                    </a:p>
                  </a:txBody>
                  <a:tcPr/>
                </a:tc>
                <a:tc>
                  <a:txBody>
                    <a:bodyPr/>
                    <a:lstStyle/>
                    <a:p>
                      <a:r>
                        <a:rPr lang="en-US" dirty="0" smtClean="0"/>
                        <a:t>h1</a:t>
                      </a:r>
                      <a:r>
                        <a:rPr lang="en-US" baseline="0" dirty="0" smtClean="0"/>
                        <a:t>  used</a:t>
                      </a:r>
                      <a:endParaRPr lang="en-US" dirty="0"/>
                    </a:p>
                  </a:txBody>
                  <a:tcPr/>
                </a:tc>
              </a:tr>
            </a:tbl>
          </a:graphicData>
        </a:graphic>
      </p:graphicFrame>
    </p:spTree>
    <p:extLst>
      <p:ext uri="{BB962C8B-B14F-4D97-AF65-F5344CB8AC3E}">
        <p14:creationId xmlns:p14="http://schemas.microsoft.com/office/powerpoint/2010/main" val="3477664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83336" y="2158312"/>
            <a:ext cx="11809926" cy="3695136"/>
          </a:xfrm>
        </p:spPr>
        <p:txBody>
          <a:bodyPr/>
          <a:lstStyle/>
          <a:p>
            <a:pPr marL="0" indent="0" algn="ctr">
              <a:buNone/>
            </a:pPr>
            <a:r>
              <a:rPr lang="en-US" sz="4000" b="1" u="sng" dirty="0" smtClean="0">
                <a:effectLst/>
              </a:rPr>
              <a:t>How </a:t>
            </a:r>
            <a:r>
              <a:rPr lang="en-US" sz="4000" b="1" u="sng" dirty="0">
                <a:effectLst/>
              </a:rPr>
              <a:t>to fix - Meta </a:t>
            </a:r>
            <a:r>
              <a:rPr lang="en-US" sz="4000" b="1" u="sng" dirty="0" smtClean="0">
                <a:effectLst/>
              </a:rPr>
              <a:t>Description:</a:t>
            </a:r>
          </a:p>
          <a:p>
            <a:pPr marL="0" indent="0">
              <a:buNone/>
            </a:pPr>
            <a:r>
              <a:rPr lang="en-US" sz="2800" dirty="0" smtClean="0">
                <a:effectLst/>
              </a:rPr>
              <a:t>&lt;head&gt;</a:t>
            </a:r>
          </a:p>
          <a:p>
            <a:pPr marL="0" indent="0">
              <a:buNone/>
            </a:pPr>
            <a:r>
              <a:rPr lang="en-US" sz="2800" dirty="0">
                <a:effectLst/>
              </a:rPr>
              <a:t> </a:t>
            </a:r>
            <a:r>
              <a:rPr lang="en-US" sz="2800" dirty="0" smtClean="0">
                <a:effectLst/>
              </a:rPr>
              <a:t>    &lt;meta name=“Description” content=“Type your description here”&gt;</a:t>
            </a:r>
          </a:p>
          <a:p>
            <a:pPr marL="0" indent="0">
              <a:buNone/>
            </a:pPr>
            <a:r>
              <a:rPr lang="en-US" sz="2800" dirty="0" smtClean="0">
                <a:effectLst/>
              </a:rPr>
              <a:t>&lt;/head&gt;</a:t>
            </a:r>
            <a:endParaRPr lang="en-US" sz="2800" dirty="0">
              <a:effectLst/>
            </a:endParaRPr>
          </a:p>
          <a:p>
            <a:pPr marL="0" indent="0">
              <a:buNone/>
            </a:pPr>
            <a:endParaRPr lang="en-US" dirty="0"/>
          </a:p>
        </p:txBody>
      </p:sp>
    </p:spTree>
    <p:extLst>
      <p:ext uri="{BB962C8B-B14F-4D97-AF65-F5344CB8AC3E}">
        <p14:creationId xmlns:p14="http://schemas.microsoft.com/office/powerpoint/2010/main" val="7845361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1481353"/>
            <a:ext cx="11737073" cy="709683"/>
          </a:xfrm>
        </p:spPr>
        <p:txBody>
          <a:bodyPr>
            <a:normAutofit fontScale="90000"/>
          </a:bodyPr>
          <a:lstStyle/>
          <a:p>
            <a:r>
              <a:rPr lang="en-US" u="sng" dirty="0" smtClean="0"/>
              <a:t>Search keyword density need improvement:</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9152695"/>
              </p:ext>
            </p:extLst>
          </p:nvPr>
        </p:nvGraphicFramePr>
        <p:xfrm>
          <a:off x="859808" y="2395756"/>
          <a:ext cx="10353675" cy="2590800"/>
        </p:xfrm>
        <a:graphic>
          <a:graphicData uri="http://schemas.openxmlformats.org/drawingml/2006/table">
            <a:tbl>
              <a:tblPr firstRow="1" bandRow="1">
                <a:tableStyleId>{5C22544A-7EE6-4342-B048-85BDC9FD1C3A}</a:tableStyleId>
              </a:tblPr>
              <a:tblGrid>
                <a:gridCol w="3451225"/>
                <a:gridCol w="3451225"/>
                <a:gridCol w="3451225"/>
              </a:tblGrid>
              <a:tr h="370840">
                <a:tc>
                  <a:txBody>
                    <a:bodyPr/>
                    <a:lstStyle/>
                    <a:p>
                      <a:endParaRPr lang="en-US" dirty="0"/>
                    </a:p>
                  </a:txBody>
                  <a:tcPr/>
                </a:tc>
                <a:tc>
                  <a:txBody>
                    <a:bodyPr/>
                    <a:lstStyle/>
                    <a:p>
                      <a:r>
                        <a:rPr lang="en-US" dirty="0" smtClean="0"/>
                        <a:t>www.milestoneit.net</a:t>
                      </a:r>
                      <a:endParaRPr lang="en-US" dirty="0"/>
                    </a:p>
                  </a:txBody>
                  <a:tcPr/>
                </a:tc>
                <a:tc>
                  <a:txBody>
                    <a:bodyPr/>
                    <a:lstStyle/>
                    <a:p>
                      <a:r>
                        <a:rPr lang="en-US" dirty="0" smtClean="0"/>
                        <a:t>www.tallysolutions.com</a:t>
                      </a:r>
                      <a:endParaRPr lang="en-US" dirty="0"/>
                    </a:p>
                  </a:txBody>
                  <a:tcPr/>
                </a:tc>
              </a:tr>
              <a:tr h="370840">
                <a:tc>
                  <a:txBody>
                    <a:bodyPr/>
                    <a:lstStyle/>
                    <a:p>
                      <a:r>
                        <a:rPr lang="en-US" dirty="0" smtClean="0"/>
                        <a:t>Title tag</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r h="370840">
                <a:tc>
                  <a:txBody>
                    <a:bodyPr/>
                    <a:lstStyle/>
                    <a:p>
                      <a:r>
                        <a:rPr lang="en-US" dirty="0" smtClean="0"/>
                        <a:t>Description</a:t>
                      </a:r>
                      <a:r>
                        <a:rPr lang="en-US" baseline="0" dirty="0" smtClean="0"/>
                        <a:t> tag</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Keyword tag</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65343">
                <a:tc>
                  <a:txBody>
                    <a:bodyPr/>
                    <a:lstStyle/>
                    <a:p>
                      <a:r>
                        <a:rPr lang="en-US" dirty="0" smtClean="0"/>
                        <a:t>Body Text</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Alt tag</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Link text</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spTree>
    <p:extLst>
      <p:ext uri="{BB962C8B-B14F-4D97-AF65-F5344CB8AC3E}">
        <p14:creationId xmlns:p14="http://schemas.microsoft.com/office/powerpoint/2010/main" val="373779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29521"/>
            <a:ext cx="10353761" cy="659642"/>
          </a:xfrm>
        </p:spPr>
        <p:txBody>
          <a:bodyPr/>
          <a:lstStyle/>
          <a:p>
            <a:r>
              <a:rPr lang="en-US" u="sng" dirty="0" smtClean="0"/>
              <a:t>Usability metrics need improvement:</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1201077"/>
              </p:ext>
            </p:extLst>
          </p:nvPr>
        </p:nvGraphicFramePr>
        <p:xfrm>
          <a:off x="914400" y="2095500"/>
          <a:ext cx="10353675" cy="3337560"/>
        </p:xfrm>
        <a:graphic>
          <a:graphicData uri="http://schemas.openxmlformats.org/drawingml/2006/table">
            <a:tbl>
              <a:tblPr firstRow="1" bandRow="1">
                <a:tableStyleId>{5C22544A-7EE6-4342-B048-85BDC9FD1C3A}</a:tableStyleId>
              </a:tblPr>
              <a:tblGrid>
                <a:gridCol w="3451225"/>
                <a:gridCol w="3451225"/>
                <a:gridCol w="3451225"/>
              </a:tblGrid>
              <a:tr h="370840">
                <a:tc>
                  <a:txBody>
                    <a:bodyPr/>
                    <a:lstStyle/>
                    <a:p>
                      <a:endParaRPr lang="en-US" dirty="0"/>
                    </a:p>
                  </a:txBody>
                  <a:tcPr/>
                </a:tc>
                <a:tc>
                  <a:txBody>
                    <a:bodyPr/>
                    <a:lstStyle/>
                    <a:p>
                      <a:r>
                        <a:rPr lang="en-US" dirty="0" smtClean="0"/>
                        <a:t>www.milestoneit.net</a:t>
                      </a:r>
                      <a:endParaRPr lang="en-US" dirty="0"/>
                    </a:p>
                  </a:txBody>
                  <a:tcPr/>
                </a:tc>
                <a:tc>
                  <a:txBody>
                    <a:bodyPr/>
                    <a:lstStyle/>
                    <a:p>
                      <a:r>
                        <a:rPr lang="en-US" dirty="0" smtClean="0"/>
                        <a:t>www.quickbooks.intuit.com</a:t>
                      </a:r>
                      <a:endParaRPr lang="en-US" dirty="0"/>
                    </a:p>
                  </a:txBody>
                  <a:tcPr/>
                </a:tc>
              </a:tr>
              <a:tr h="370840">
                <a:tc>
                  <a:txBody>
                    <a:bodyPr/>
                    <a:lstStyle/>
                    <a:p>
                      <a:r>
                        <a:rPr lang="en-US" dirty="0" smtClean="0"/>
                        <a:t>Page Size</a:t>
                      </a:r>
                      <a:endParaRPr lang="en-US" dirty="0"/>
                    </a:p>
                  </a:txBody>
                  <a:tcPr/>
                </a:tc>
                <a:tc>
                  <a:txBody>
                    <a:bodyPr/>
                    <a:lstStyle/>
                    <a:p>
                      <a:r>
                        <a:rPr lang="en-US" dirty="0" smtClean="0"/>
                        <a:t>13 Kb</a:t>
                      </a:r>
                      <a:endParaRPr lang="en-US" dirty="0"/>
                    </a:p>
                  </a:txBody>
                  <a:tcPr/>
                </a:tc>
                <a:tc>
                  <a:txBody>
                    <a:bodyPr/>
                    <a:lstStyle/>
                    <a:p>
                      <a:r>
                        <a:rPr lang="en-US" dirty="0" smtClean="0"/>
                        <a:t>116 kb</a:t>
                      </a:r>
                      <a:endParaRPr lang="en-US" dirty="0"/>
                    </a:p>
                  </a:txBody>
                  <a:tcPr/>
                </a:tc>
              </a:tr>
              <a:tr h="370840">
                <a:tc>
                  <a:txBody>
                    <a:bodyPr/>
                    <a:lstStyle/>
                    <a:p>
                      <a:r>
                        <a:rPr lang="en-US" dirty="0" smtClean="0"/>
                        <a:t>Word Count</a:t>
                      </a:r>
                      <a:endParaRPr lang="en-US" dirty="0"/>
                    </a:p>
                  </a:txBody>
                  <a:tcPr/>
                </a:tc>
                <a:tc>
                  <a:txBody>
                    <a:bodyPr/>
                    <a:lstStyle/>
                    <a:p>
                      <a:r>
                        <a:rPr lang="en-US" dirty="0" smtClean="0"/>
                        <a:t>213</a:t>
                      </a:r>
                      <a:endParaRPr lang="en-US" dirty="0"/>
                    </a:p>
                  </a:txBody>
                  <a:tcPr/>
                </a:tc>
                <a:tc>
                  <a:txBody>
                    <a:bodyPr/>
                    <a:lstStyle/>
                    <a:p>
                      <a:r>
                        <a:rPr lang="en-US" dirty="0" smtClean="0"/>
                        <a:t>432</a:t>
                      </a:r>
                      <a:endParaRPr lang="en-US" dirty="0"/>
                    </a:p>
                  </a:txBody>
                  <a:tcPr/>
                </a:tc>
              </a:tr>
              <a:tr h="370840">
                <a:tc>
                  <a:txBody>
                    <a:bodyPr/>
                    <a:lstStyle/>
                    <a:p>
                      <a:r>
                        <a:rPr lang="en-US" dirty="0" smtClean="0"/>
                        <a:t>Image count</a:t>
                      </a:r>
                      <a:endParaRPr lang="en-US" dirty="0"/>
                    </a:p>
                  </a:txBody>
                  <a:tcPr/>
                </a:tc>
                <a:tc>
                  <a:txBody>
                    <a:bodyPr/>
                    <a:lstStyle/>
                    <a:p>
                      <a:r>
                        <a:rPr lang="en-US" dirty="0" smtClean="0"/>
                        <a:t>0</a:t>
                      </a:r>
                      <a:endParaRPr lang="en-US" dirty="0"/>
                    </a:p>
                  </a:txBody>
                  <a:tcPr/>
                </a:tc>
                <a:tc>
                  <a:txBody>
                    <a:bodyPr/>
                    <a:lstStyle/>
                    <a:p>
                      <a:r>
                        <a:rPr lang="en-US" dirty="0" smtClean="0"/>
                        <a:t>6</a:t>
                      </a:r>
                      <a:endParaRPr lang="en-US" dirty="0"/>
                    </a:p>
                  </a:txBody>
                  <a:tcPr/>
                </a:tc>
              </a:tr>
              <a:tr h="370840">
                <a:tc>
                  <a:txBody>
                    <a:bodyPr/>
                    <a:lstStyle/>
                    <a:p>
                      <a:r>
                        <a:rPr lang="en-US" dirty="0" smtClean="0"/>
                        <a:t>Link Count</a:t>
                      </a:r>
                      <a:endParaRPr lang="en-US" dirty="0"/>
                    </a:p>
                  </a:txBody>
                  <a:tcPr/>
                </a:tc>
                <a:tc>
                  <a:txBody>
                    <a:bodyPr/>
                    <a:lstStyle/>
                    <a:p>
                      <a:r>
                        <a:rPr lang="en-US" dirty="0" smtClean="0"/>
                        <a:t>20</a:t>
                      </a:r>
                      <a:endParaRPr lang="en-US" dirty="0"/>
                    </a:p>
                  </a:txBody>
                  <a:tcPr/>
                </a:tc>
                <a:tc>
                  <a:txBody>
                    <a:bodyPr/>
                    <a:lstStyle/>
                    <a:p>
                      <a:r>
                        <a:rPr lang="en-US" dirty="0" smtClean="0"/>
                        <a:t>91</a:t>
                      </a:r>
                      <a:endParaRPr lang="en-US" dirty="0"/>
                    </a:p>
                  </a:txBody>
                  <a:tcPr/>
                </a:tc>
              </a:tr>
              <a:tr h="370840">
                <a:tc>
                  <a:txBody>
                    <a:bodyPr/>
                    <a:lstStyle/>
                    <a:p>
                      <a:r>
                        <a:rPr lang="en-US" dirty="0" smtClean="0"/>
                        <a:t>Flash</a:t>
                      </a:r>
                      <a:endParaRPr lang="en-US" dirty="0"/>
                    </a:p>
                  </a:txBody>
                  <a:tcPr/>
                </a:tc>
                <a:tc>
                  <a:txBody>
                    <a:bodyPr/>
                    <a:lstStyle/>
                    <a:p>
                      <a:r>
                        <a:rPr lang="en-US" dirty="0" smtClean="0"/>
                        <a:t>Not Used</a:t>
                      </a:r>
                      <a:endParaRPr lang="en-US" dirty="0"/>
                    </a:p>
                  </a:txBody>
                  <a:tcPr/>
                </a:tc>
                <a:tc>
                  <a:txBody>
                    <a:bodyPr/>
                    <a:lstStyle/>
                    <a:p>
                      <a:r>
                        <a:rPr lang="en-US" dirty="0" smtClean="0"/>
                        <a:t>Not Used</a:t>
                      </a:r>
                      <a:endParaRPr lang="en-US" dirty="0"/>
                    </a:p>
                  </a:txBody>
                  <a:tcPr/>
                </a:tc>
              </a:tr>
              <a:tr h="370840">
                <a:tc>
                  <a:txBody>
                    <a:bodyPr/>
                    <a:lstStyle/>
                    <a:p>
                      <a:r>
                        <a:rPr lang="en-US" dirty="0" smtClean="0"/>
                        <a:t>Frames</a:t>
                      </a:r>
                      <a:endParaRPr lang="en-US" dirty="0"/>
                    </a:p>
                  </a:txBody>
                  <a:tcPr/>
                </a:tc>
                <a:tc>
                  <a:txBody>
                    <a:bodyPr/>
                    <a:lstStyle/>
                    <a:p>
                      <a:r>
                        <a:rPr lang="en-US" dirty="0" smtClean="0"/>
                        <a:t>Used</a:t>
                      </a:r>
                      <a:endParaRPr lang="en-US" dirty="0"/>
                    </a:p>
                  </a:txBody>
                  <a:tcPr/>
                </a:tc>
                <a:tc>
                  <a:txBody>
                    <a:bodyPr/>
                    <a:lstStyle/>
                    <a:p>
                      <a:r>
                        <a:rPr lang="en-US" dirty="0" smtClean="0"/>
                        <a:t>Not used</a:t>
                      </a:r>
                      <a:endParaRPr lang="en-US" dirty="0"/>
                    </a:p>
                  </a:txBody>
                  <a:tcPr/>
                </a:tc>
              </a:tr>
              <a:tr h="370840">
                <a:tc>
                  <a:txBody>
                    <a:bodyPr/>
                    <a:lstStyle/>
                    <a:p>
                      <a:r>
                        <a:rPr lang="en-US" dirty="0" smtClean="0"/>
                        <a:t>Favicon</a:t>
                      </a:r>
                      <a:endParaRPr lang="en-US" dirty="0"/>
                    </a:p>
                  </a:txBody>
                  <a:tcPr/>
                </a:tc>
                <a:tc>
                  <a:txBody>
                    <a:bodyPr/>
                    <a:lstStyle/>
                    <a:p>
                      <a:r>
                        <a:rPr lang="en-US" dirty="0" smtClean="0"/>
                        <a:t>Present</a:t>
                      </a:r>
                      <a:endParaRPr lang="en-US" dirty="0"/>
                    </a:p>
                  </a:txBody>
                  <a:tcPr/>
                </a:tc>
                <a:tc>
                  <a:txBody>
                    <a:bodyPr/>
                    <a:lstStyle/>
                    <a:p>
                      <a:r>
                        <a:rPr lang="en-US" dirty="0" smtClean="0"/>
                        <a:t>Present</a:t>
                      </a:r>
                      <a:endParaRPr lang="en-US" dirty="0"/>
                    </a:p>
                  </a:txBody>
                  <a:tcPr/>
                </a:tc>
              </a:tr>
              <a:tr h="370840">
                <a:tc>
                  <a:txBody>
                    <a:bodyPr/>
                    <a:lstStyle/>
                    <a:p>
                      <a:r>
                        <a:rPr lang="en-US" dirty="0" smtClean="0"/>
                        <a:t>Language</a:t>
                      </a:r>
                      <a:endParaRPr lang="en-US" dirty="0"/>
                    </a:p>
                  </a:txBody>
                  <a:tcPr/>
                </a:tc>
                <a:tc>
                  <a:txBody>
                    <a:bodyPr/>
                    <a:lstStyle/>
                    <a:p>
                      <a:r>
                        <a:rPr lang="en-US" dirty="0" smtClean="0"/>
                        <a:t>Missing</a:t>
                      </a:r>
                      <a:endParaRPr lang="en-US" dirty="0"/>
                    </a:p>
                  </a:txBody>
                  <a:tcPr/>
                </a:tc>
                <a:tc>
                  <a:txBody>
                    <a:bodyPr/>
                    <a:lstStyle/>
                    <a:p>
                      <a:r>
                        <a:rPr lang="en-US" dirty="0" smtClean="0"/>
                        <a:t>en-Us</a:t>
                      </a:r>
                      <a:endParaRPr lang="en-US" dirty="0"/>
                    </a:p>
                  </a:txBody>
                  <a:tcPr/>
                </a:tc>
              </a:tr>
            </a:tbl>
          </a:graphicData>
        </a:graphic>
      </p:graphicFrame>
    </p:spTree>
    <p:extLst>
      <p:ext uri="{BB962C8B-B14F-4D97-AF65-F5344CB8AC3E}">
        <p14:creationId xmlns:p14="http://schemas.microsoft.com/office/powerpoint/2010/main" val="4093835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317377"/>
            <a:ext cx="10353761" cy="591403"/>
          </a:xfrm>
        </p:spPr>
        <p:txBody>
          <a:bodyPr/>
          <a:lstStyle/>
          <a:p>
            <a:r>
              <a:rPr lang="en-US" u="sng" dirty="0" smtClean="0"/>
              <a:t>Heading tag need improvement:</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3737667"/>
              </p:ext>
            </p:extLst>
          </p:nvPr>
        </p:nvGraphicFramePr>
        <p:xfrm>
          <a:off x="913881" y="3265392"/>
          <a:ext cx="10353675" cy="916642"/>
        </p:xfrm>
        <a:graphic>
          <a:graphicData uri="http://schemas.openxmlformats.org/drawingml/2006/table">
            <a:tbl>
              <a:tblPr firstRow="1" bandRow="1">
                <a:tableStyleId>{5C22544A-7EE6-4342-B048-85BDC9FD1C3A}</a:tableStyleId>
              </a:tblPr>
              <a:tblGrid>
                <a:gridCol w="3451225"/>
                <a:gridCol w="3451225"/>
                <a:gridCol w="3451225"/>
              </a:tblGrid>
              <a:tr h="458321">
                <a:tc>
                  <a:txBody>
                    <a:bodyPr/>
                    <a:lstStyle/>
                    <a:p>
                      <a:endParaRPr lang="en-US" dirty="0"/>
                    </a:p>
                  </a:txBody>
                  <a:tcPr/>
                </a:tc>
                <a:tc>
                  <a:txBody>
                    <a:bodyPr/>
                    <a:lstStyle/>
                    <a:p>
                      <a:r>
                        <a:rPr lang="en-US" dirty="0" smtClean="0"/>
                        <a:t>www.milestoneit.net</a:t>
                      </a:r>
                      <a:endParaRPr lang="en-US" dirty="0"/>
                    </a:p>
                  </a:txBody>
                  <a:tcPr/>
                </a:tc>
                <a:tc>
                  <a:txBody>
                    <a:bodyPr/>
                    <a:lstStyle/>
                    <a:p>
                      <a:r>
                        <a:rPr lang="en-US" dirty="0" smtClean="0"/>
                        <a:t>www.quickbooks.intuit.com</a:t>
                      </a:r>
                      <a:endParaRPr lang="en-US" dirty="0"/>
                    </a:p>
                  </a:txBody>
                  <a:tcPr/>
                </a:tc>
              </a:tr>
              <a:tr h="458321">
                <a:tc>
                  <a:txBody>
                    <a:bodyPr/>
                    <a:lstStyle/>
                    <a:p>
                      <a:r>
                        <a:rPr lang="en-US" dirty="0" smtClean="0"/>
                        <a:t>Heading</a:t>
                      </a:r>
                      <a:endParaRPr lang="en-US" dirty="0"/>
                    </a:p>
                  </a:txBody>
                  <a:tcPr/>
                </a:tc>
                <a:tc>
                  <a:txBody>
                    <a:bodyPr/>
                    <a:lstStyle/>
                    <a:p>
                      <a:r>
                        <a:rPr lang="en-US" dirty="0" smtClean="0"/>
                        <a:t>hi missing</a:t>
                      </a:r>
                      <a:endParaRPr lang="en-US" dirty="0"/>
                    </a:p>
                  </a:txBody>
                  <a:tcPr/>
                </a:tc>
                <a:tc>
                  <a:txBody>
                    <a:bodyPr/>
                    <a:lstStyle/>
                    <a:p>
                      <a:r>
                        <a:rPr lang="en-US" dirty="0" smtClean="0"/>
                        <a:t>h1</a:t>
                      </a:r>
                      <a:r>
                        <a:rPr lang="en-US" baseline="0" dirty="0" smtClean="0"/>
                        <a:t> Used</a:t>
                      </a:r>
                      <a:endParaRPr lang="en-US" dirty="0"/>
                    </a:p>
                  </a:txBody>
                  <a:tcPr/>
                </a:tc>
              </a:tr>
            </a:tbl>
          </a:graphicData>
        </a:graphic>
      </p:graphicFrame>
    </p:spTree>
    <p:extLst>
      <p:ext uri="{BB962C8B-B14F-4D97-AF65-F5344CB8AC3E}">
        <p14:creationId xmlns:p14="http://schemas.microsoft.com/office/powerpoint/2010/main" val="24094906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60" y="1994648"/>
            <a:ext cx="11832608" cy="536812"/>
          </a:xfrm>
        </p:spPr>
        <p:txBody>
          <a:bodyPr>
            <a:normAutofit fontScale="90000"/>
          </a:bodyPr>
          <a:lstStyle/>
          <a:p>
            <a:r>
              <a:rPr lang="en-US" u="sng" dirty="0" smtClean="0"/>
              <a:t>Search keyword density need improvement:</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4723748"/>
              </p:ext>
            </p:extLst>
          </p:nvPr>
        </p:nvGraphicFramePr>
        <p:xfrm>
          <a:off x="985127" y="2740959"/>
          <a:ext cx="10353675" cy="2595880"/>
        </p:xfrm>
        <a:graphic>
          <a:graphicData uri="http://schemas.openxmlformats.org/drawingml/2006/table">
            <a:tbl>
              <a:tblPr firstRow="1" bandRow="1">
                <a:tableStyleId>{5C22544A-7EE6-4342-B048-85BDC9FD1C3A}</a:tableStyleId>
              </a:tblPr>
              <a:tblGrid>
                <a:gridCol w="3451225"/>
                <a:gridCol w="3451225"/>
                <a:gridCol w="3451225"/>
              </a:tblGrid>
              <a:tr h="370840">
                <a:tc>
                  <a:txBody>
                    <a:bodyPr/>
                    <a:lstStyle/>
                    <a:p>
                      <a:endParaRPr lang="en-US" dirty="0"/>
                    </a:p>
                  </a:txBody>
                  <a:tcPr/>
                </a:tc>
                <a:tc>
                  <a:txBody>
                    <a:bodyPr/>
                    <a:lstStyle/>
                    <a:p>
                      <a:r>
                        <a:rPr lang="en-US" dirty="0" smtClean="0"/>
                        <a:t>www.milestoneit.net</a:t>
                      </a:r>
                      <a:endParaRPr lang="en-US" dirty="0"/>
                    </a:p>
                  </a:txBody>
                  <a:tcPr/>
                </a:tc>
                <a:tc>
                  <a:txBody>
                    <a:bodyPr/>
                    <a:lstStyle/>
                    <a:p>
                      <a:r>
                        <a:rPr lang="en-US" dirty="0" smtClean="0"/>
                        <a:t>www.quickbooks.intuit.com</a:t>
                      </a:r>
                      <a:endParaRPr lang="en-US" dirty="0"/>
                    </a:p>
                  </a:txBody>
                  <a:tcPr/>
                </a:tc>
              </a:tr>
              <a:tr h="370840">
                <a:tc>
                  <a:txBody>
                    <a:bodyPr/>
                    <a:lstStyle/>
                    <a:p>
                      <a:r>
                        <a:rPr lang="en-US" dirty="0" smtClean="0"/>
                        <a:t>Title tag</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r>
              <a:tr h="370840">
                <a:tc>
                  <a:txBody>
                    <a:bodyPr/>
                    <a:lstStyle/>
                    <a:p>
                      <a:r>
                        <a:rPr lang="en-US" dirty="0" smtClean="0"/>
                        <a:t>Description tag</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Keyword</a:t>
                      </a:r>
                      <a:r>
                        <a:rPr lang="en-US" baseline="0" dirty="0" smtClean="0"/>
                        <a:t> tag</a:t>
                      </a:r>
                      <a:endParaRPr lang="en-US" dirty="0"/>
                    </a:p>
                  </a:txBody>
                  <a:tcPr/>
                </a:tc>
                <a:tc>
                  <a:txBody>
                    <a:bodyPr/>
                    <a:lstStyle/>
                    <a:p>
                      <a:r>
                        <a:rPr lang="en-US" dirty="0" smtClean="0"/>
                        <a:t>0%</a:t>
                      </a:r>
                      <a:endParaRPr lang="en-US" dirty="0"/>
                    </a:p>
                  </a:txBody>
                  <a:tcPr/>
                </a:tc>
                <a:tc>
                  <a:txBody>
                    <a:bodyPr/>
                    <a:lstStyle/>
                    <a:p>
                      <a:r>
                        <a:rPr lang="en-US" dirty="0" smtClean="0"/>
                        <a:t>40%</a:t>
                      </a:r>
                      <a:endParaRPr lang="en-US" dirty="0"/>
                    </a:p>
                  </a:txBody>
                  <a:tcPr/>
                </a:tc>
              </a:tr>
              <a:tr h="370840">
                <a:tc>
                  <a:txBody>
                    <a:bodyPr/>
                    <a:lstStyle/>
                    <a:p>
                      <a:r>
                        <a:rPr lang="en-US" dirty="0" smtClean="0"/>
                        <a:t>Body</a:t>
                      </a:r>
                      <a:r>
                        <a:rPr lang="en-US" baseline="0" dirty="0" smtClean="0"/>
                        <a:t> text</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Alt tag</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Link text</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spTree>
    <p:extLst>
      <p:ext uri="{BB962C8B-B14F-4D97-AF65-F5344CB8AC3E}">
        <p14:creationId xmlns:p14="http://schemas.microsoft.com/office/powerpoint/2010/main" val="3247433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490" y="800571"/>
            <a:ext cx="10353761" cy="734096"/>
          </a:xfrm>
        </p:spPr>
        <p:txBody>
          <a:bodyPr/>
          <a:lstStyle/>
          <a:p>
            <a:r>
              <a:rPr lang="en-US" u="sng" dirty="0" smtClean="0"/>
              <a:t>Usability metrics need improvement:</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22937938"/>
              </p:ext>
            </p:extLst>
          </p:nvPr>
        </p:nvGraphicFramePr>
        <p:xfrm>
          <a:off x="798490" y="1433986"/>
          <a:ext cx="10469067" cy="4469634"/>
        </p:xfrm>
        <a:graphic>
          <a:graphicData uri="http://schemas.openxmlformats.org/drawingml/2006/table">
            <a:tbl>
              <a:tblPr firstRow="1" bandRow="1">
                <a:tableStyleId>{5C22544A-7EE6-4342-B048-85BDC9FD1C3A}</a:tableStyleId>
              </a:tblPr>
              <a:tblGrid>
                <a:gridCol w="3489689"/>
                <a:gridCol w="3489689"/>
                <a:gridCol w="3489689"/>
              </a:tblGrid>
              <a:tr h="455986">
                <a:tc>
                  <a:txBody>
                    <a:bodyPr/>
                    <a:lstStyle/>
                    <a:p>
                      <a:endParaRPr lang="en-US" dirty="0"/>
                    </a:p>
                  </a:txBody>
                  <a:tcPr/>
                </a:tc>
                <a:tc>
                  <a:txBody>
                    <a:bodyPr/>
                    <a:lstStyle/>
                    <a:p>
                      <a:r>
                        <a:rPr lang="en-US" dirty="0" smtClean="0"/>
                        <a:t>www.milestoneit.net</a:t>
                      </a:r>
                      <a:endParaRPr lang="en-US" dirty="0"/>
                    </a:p>
                  </a:txBody>
                  <a:tcPr/>
                </a:tc>
                <a:tc>
                  <a:txBody>
                    <a:bodyPr/>
                    <a:lstStyle/>
                    <a:p>
                      <a:r>
                        <a:rPr lang="en-US" dirty="0" smtClean="0"/>
                        <a:t>www.integrasoftware.in</a:t>
                      </a:r>
                      <a:endParaRPr lang="en-US" dirty="0"/>
                    </a:p>
                  </a:txBody>
                  <a:tcPr/>
                </a:tc>
              </a:tr>
              <a:tr h="455986">
                <a:tc>
                  <a:txBody>
                    <a:bodyPr/>
                    <a:lstStyle/>
                    <a:p>
                      <a:r>
                        <a:rPr lang="en-US" dirty="0" smtClean="0"/>
                        <a:t>Page size</a:t>
                      </a:r>
                      <a:endParaRPr lang="en-US" dirty="0"/>
                    </a:p>
                  </a:txBody>
                  <a:tcPr/>
                </a:tc>
                <a:tc>
                  <a:txBody>
                    <a:bodyPr/>
                    <a:lstStyle/>
                    <a:p>
                      <a:r>
                        <a:rPr lang="en-US" dirty="0" smtClean="0"/>
                        <a:t>13 Kb</a:t>
                      </a:r>
                      <a:endParaRPr lang="en-US" dirty="0"/>
                    </a:p>
                  </a:txBody>
                  <a:tcPr/>
                </a:tc>
                <a:tc>
                  <a:txBody>
                    <a:bodyPr/>
                    <a:lstStyle/>
                    <a:p>
                      <a:r>
                        <a:rPr lang="en-US" dirty="0" smtClean="0"/>
                        <a:t>25 Kb</a:t>
                      </a:r>
                      <a:endParaRPr lang="en-US" dirty="0"/>
                    </a:p>
                  </a:txBody>
                  <a:tcPr/>
                </a:tc>
              </a:tr>
              <a:tr h="455986">
                <a:tc>
                  <a:txBody>
                    <a:bodyPr/>
                    <a:lstStyle/>
                    <a:p>
                      <a:r>
                        <a:rPr lang="en-US" dirty="0" smtClean="0"/>
                        <a:t>Word Count</a:t>
                      </a:r>
                      <a:endParaRPr lang="en-US" dirty="0"/>
                    </a:p>
                  </a:txBody>
                  <a:tcPr/>
                </a:tc>
                <a:tc>
                  <a:txBody>
                    <a:bodyPr/>
                    <a:lstStyle/>
                    <a:p>
                      <a:r>
                        <a:rPr lang="en-US" dirty="0" smtClean="0"/>
                        <a:t>213</a:t>
                      </a:r>
                      <a:endParaRPr lang="en-US" dirty="0"/>
                    </a:p>
                  </a:txBody>
                  <a:tcPr/>
                </a:tc>
                <a:tc>
                  <a:txBody>
                    <a:bodyPr/>
                    <a:lstStyle/>
                    <a:p>
                      <a:r>
                        <a:rPr lang="en-US" dirty="0" smtClean="0"/>
                        <a:t>512</a:t>
                      </a:r>
                      <a:endParaRPr lang="en-US" dirty="0"/>
                    </a:p>
                  </a:txBody>
                  <a:tcPr/>
                </a:tc>
              </a:tr>
              <a:tr h="455986">
                <a:tc>
                  <a:txBody>
                    <a:bodyPr/>
                    <a:lstStyle/>
                    <a:p>
                      <a:r>
                        <a:rPr lang="en-US" dirty="0" smtClean="0"/>
                        <a:t>Image count</a:t>
                      </a:r>
                      <a:endParaRPr lang="en-US" dirty="0"/>
                    </a:p>
                  </a:txBody>
                  <a:tcPr/>
                </a:tc>
                <a:tc>
                  <a:txBody>
                    <a:bodyPr/>
                    <a:lstStyle/>
                    <a:p>
                      <a:r>
                        <a:rPr lang="en-US" dirty="0" smtClean="0"/>
                        <a:t>0</a:t>
                      </a:r>
                      <a:endParaRPr lang="en-US" dirty="0"/>
                    </a:p>
                  </a:txBody>
                  <a:tcPr/>
                </a:tc>
                <a:tc>
                  <a:txBody>
                    <a:bodyPr/>
                    <a:lstStyle/>
                    <a:p>
                      <a:r>
                        <a:rPr lang="en-US" dirty="0" smtClean="0"/>
                        <a:t>5</a:t>
                      </a:r>
                      <a:endParaRPr lang="en-US" dirty="0"/>
                    </a:p>
                  </a:txBody>
                  <a:tcPr/>
                </a:tc>
              </a:tr>
              <a:tr h="455986">
                <a:tc>
                  <a:txBody>
                    <a:bodyPr/>
                    <a:lstStyle/>
                    <a:p>
                      <a:r>
                        <a:rPr lang="en-US" dirty="0" smtClean="0"/>
                        <a:t>Link Count </a:t>
                      </a:r>
                      <a:endParaRPr lang="en-US" dirty="0"/>
                    </a:p>
                  </a:txBody>
                  <a:tcPr/>
                </a:tc>
                <a:tc>
                  <a:txBody>
                    <a:bodyPr/>
                    <a:lstStyle/>
                    <a:p>
                      <a:r>
                        <a:rPr lang="en-US" dirty="0" smtClean="0"/>
                        <a:t>20</a:t>
                      </a:r>
                      <a:endParaRPr lang="en-US" dirty="0"/>
                    </a:p>
                  </a:txBody>
                  <a:tcPr/>
                </a:tc>
                <a:tc>
                  <a:txBody>
                    <a:bodyPr/>
                    <a:lstStyle/>
                    <a:p>
                      <a:r>
                        <a:rPr lang="en-US" dirty="0" smtClean="0"/>
                        <a:t>57</a:t>
                      </a:r>
                      <a:endParaRPr lang="en-US" dirty="0"/>
                    </a:p>
                  </a:txBody>
                  <a:tcPr/>
                </a:tc>
              </a:tr>
              <a:tr h="455986">
                <a:tc>
                  <a:txBody>
                    <a:bodyPr/>
                    <a:lstStyle/>
                    <a:p>
                      <a:r>
                        <a:rPr lang="en-US" dirty="0" smtClean="0"/>
                        <a:t>Flash</a:t>
                      </a:r>
                      <a:endParaRPr lang="en-US" dirty="0"/>
                    </a:p>
                  </a:txBody>
                  <a:tcPr/>
                </a:tc>
                <a:tc>
                  <a:txBody>
                    <a:bodyPr/>
                    <a:lstStyle/>
                    <a:p>
                      <a:r>
                        <a:rPr lang="en-US" dirty="0" smtClean="0"/>
                        <a:t>Not Used</a:t>
                      </a:r>
                      <a:endParaRPr lang="en-US" dirty="0"/>
                    </a:p>
                  </a:txBody>
                  <a:tcPr/>
                </a:tc>
                <a:tc>
                  <a:txBody>
                    <a:bodyPr/>
                    <a:lstStyle/>
                    <a:p>
                      <a:r>
                        <a:rPr lang="en-US" dirty="0" smtClean="0"/>
                        <a:t>Not Used</a:t>
                      </a:r>
                      <a:endParaRPr lang="en-US" dirty="0"/>
                    </a:p>
                  </a:txBody>
                  <a:tcPr/>
                </a:tc>
              </a:tr>
              <a:tr h="455986">
                <a:tc>
                  <a:txBody>
                    <a:bodyPr/>
                    <a:lstStyle/>
                    <a:p>
                      <a:r>
                        <a:rPr lang="en-US" dirty="0" smtClean="0"/>
                        <a:t>Frames</a:t>
                      </a:r>
                      <a:endParaRPr lang="en-US" dirty="0"/>
                    </a:p>
                  </a:txBody>
                  <a:tcPr/>
                </a:tc>
                <a:tc>
                  <a:txBody>
                    <a:bodyPr/>
                    <a:lstStyle/>
                    <a:p>
                      <a:r>
                        <a:rPr lang="en-US" dirty="0" smtClean="0"/>
                        <a:t>Used</a:t>
                      </a:r>
                      <a:endParaRPr lang="en-US" dirty="0"/>
                    </a:p>
                  </a:txBody>
                  <a:tcPr/>
                </a:tc>
                <a:tc>
                  <a:txBody>
                    <a:bodyPr/>
                    <a:lstStyle/>
                    <a:p>
                      <a:r>
                        <a:rPr lang="en-US" dirty="0" smtClean="0"/>
                        <a:t>Not Used</a:t>
                      </a:r>
                      <a:endParaRPr lang="en-US" dirty="0"/>
                    </a:p>
                  </a:txBody>
                  <a:tcPr/>
                </a:tc>
              </a:tr>
              <a:tr h="455986">
                <a:tc>
                  <a:txBody>
                    <a:bodyPr/>
                    <a:lstStyle/>
                    <a:p>
                      <a:r>
                        <a:rPr lang="en-US" dirty="0" smtClean="0"/>
                        <a:t>Favicon</a:t>
                      </a:r>
                      <a:endParaRPr lang="en-US" dirty="0"/>
                    </a:p>
                  </a:txBody>
                  <a:tcPr/>
                </a:tc>
                <a:tc>
                  <a:txBody>
                    <a:bodyPr/>
                    <a:lstStyle/>
                    <a:p>
                      <a:r>
                        <a:rPr lang="en-US" dirty="0" smtClean="0"/>
                        <a:t>Present</a:t>
                      </a:r>
                      <a:endParaRPr lang="en-US" dirty="0"/>
                    </a:p>
                  </a:txBody>
                  <a:tcPr/>
                </a:tc>
                <a:tc>
                  <a:txBody>
                    <a:bodyPr/>
                    <a:lstStyle/>
                    <a:p>
                      <a:r>
                        <a:rPr lang="en-US" dirty="0" smtClean="0"/>
                        <a:t>Not Present</a:t>
                      </a:r>
                      <a:endParaRPr lang="en-US" dirty="0"/>
                    </a:p>
                  </a:txBody>
                  <a:tcPr/>
                </a:tc>
              </a:tr>
              <a:tr h="455986">
                <a:tc>
                  <a:txBody>
                    <a:bodyPr/>
                    <a:lstStyle/>
                    <a:p>
                      <a:r>
                        <a:rPr lang="en-US" dirty="0" smtClean="0"/>
                        <a:t>Language</a:t>
                      </a:r>
                      <a:endParaRPr lang="en-US" dirty="0"/>
                    </a:p>
                  </a:txBody>
                  <a:tcPr/>
                </a:tc>
                <a:tc>
                  <a:txBody>
                    <a:bodyPr/>
                    <a:lstStyle/>
                    <a:p>
                      <a:r>
                        <a:rPr lang="en-US" dirty="0" smtClean="0"/>
                        <a:t>Missing</a:t>
                      </a:r>
                      <a:endParaRPr lang="en-US" dirty="0"/>
                    </a:p>
                  </a:txBody>
                  <a:tcPr/>
                </a:tc>
                <a:tc>
                  <a:txBody>
                    <a:bodyPr/>
                    <a:lstStyle/>
                    <a:p>
                      <a:r>
                        <a:rPr lang="en-US" dirty="0" smtClean="0"/>
                        <a:t>en</a:t>
                      </a:r>
                      <a:endParaRPr lang="en-US" dirty="0"/>
                    </a:p>
                  </a:txBody>
                  <a:tcPr/>
                </a:tc>
              </a:tr>
              <a:tr h="0">
                <a:tc>
                  <a:txBody>
                    <a:bodyPr/>
                    <a:lstStyle/>
                    <a:p>
                      <a:r>
                        <a:rPr lang="en-US" dirty="0" smtClean="0"/>
                        <a:t>Load Time</a:t>
                      </a:r>
                      <a:endParaRPr lang="en-US" dirty="0"/>
                    </a:p>
                  </a:txBody>
                  <a:tcPr/>
                </a:tc>
                <a:tc>
                  <a:txBody>
                    <a:bodyPr/>
                    <a:lstStyle/>
                    <a:p>
                      <a:r>
                        <a:rPr lang="en-US" dirty="0" smtClean="0"/>
                        <a:t>0.68Seconds</a:t>
                      </a:r>
                      <a:endParaRPr lang="en-US" dirty="0"/>
                    </a:p>
                  </a:txBody>
                  <a:tcPr/>
                </a:tc>
                <a:tc>
                  <a:txBody>
                    <a:bodyPr/>
                    <a:lstStyle/>
                    <a:p>
                      <a:r>
                        <a:rPr lang="en-US" dirty="0" smtClean="0"/>
                        <a:t>0.23 Seconds</a:t>
                      </a:r>
                      <a:endParaRPr lang="en-US" dirty="0"/>
                    </a:p>
                  </a:txBody>
                  <a:tcPr/>
                </a:tc>
              </a:tr>
            </a:tbl>
          </a:graphicData>
        </a:graphic>
      </p:graphicFrame>
    </p:spTree>
    <p:extLst>
      <p:ext uri="{BB962C8B-B14F-4D97-AF65-F5344CB8AC3E}">
        <p14:creationId xmlns:p14="http://schemas.microsoft.com/office/powerpoint/2010/main" val="36196822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641" y="1915354"/>
            <a:ext cx="10353761" cy="734096"/>
          </a:xfrm>
        </p:spPr>
        <p:txBody>
          <a:bodyPr/>
          <a:lstStyle/>
          <a:p>
            <a:r>
              <a:rPr lang="en-US" u="sng" dirty="0" smtClean="0"/>
              <a:t>Heading tag need improvement:</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60695775"/>
              </p:ext>
            </p:extLst>
          </p:nvPr>
        </p:nvGraphicFramePr>
        <p:xfrm>
          <a:off x="771727" y="2810435"/>
          <a:ext cx="10353675" cy="1223683"/>
        </p:xfrm>
        <a:graphic>
          <a:graphicData uri="http://schemas.openxmlformats.org/drawingml/2006/table">
            <a:tbl>
              <a:tblPr firstRow="1" bandRow="1">
                <a:tableStyleId>{5C22544A-7EE6-4342-B048-85BDC9FD1C3A}</a:tableStyleId>
              </a:tblPr>
              <a:tblGrid>
                <a:gridCol w="3451225"/>
                <a:gridCol w="3451225"/>
                <a:gridCol w="3451225"/>
              </a:tblGrid>
              <a:tr h="503428">
                <a:tc>
                  <a:txBody>
                    <a:bodyPr/>
                    <a:lstStyle/>
                    <a:p>
                      <a:endParaRPr lang="en-US" dirty="0"/>
                    </a:p>
                  </a:txBody>
                  <a:tcPr/>
                </a:tc>
                <a:tc>
                  <a:txBody>
                    <a:bodyPr/>
                    <a:lstStyle/>
                    <a:p>
                      <a:r>
                        <a:rPr lang="en-US" dirty="0" smtClean="0"/>
                        <a:t>www.milestoneit.net</a:t>
                      </a:r>
                      <a:endParaRPr lang="en-US" dirty="0"/>
                    </a:p>
                  </a:txBody>
                  <a:tcPr/>
                </a:tc>
                <a:tc>
                  <a:txBody>
                    <a:bodyPr/>
                    <a:lstStyle/>
                    <a:p>
                      <a:r>
                        <a:rPr lang="en-US" dirty="0" smtClean="0"/>
                        <a:t>www.integrasoftware.in</a:t>
                      </a:r>
                      <a:endParaRPr lang="en-US" dirty="0"/>
                    </a:p>
                  </a:txBody>
                  <a:tcPr/>
                </a:tc>
              </a:tr>
              <a:tr h="720255">
                <a:tc>
                  <a:txBody>
                    <a:bodyPr/>
                    <a:lstStyle/>
                    <a:p>
                      <a:r>
                        <a:rPr lang="en-US" dirty="0" smtClean="0"/>
                        <a:t>Heading</a:t>
                      </a:r>
                      <a:endParaRPr lang="en-US" dirty="0"/>
                    </a:p>
                  </a:txBody>
                  <a:tcPr/>
                </a:tc>
                <a:tc>
                  <a:txBody>
                    <a:bodyPr/>
                    <a:lstStyle/>
                    <a:p>
                      <a:r>
                        <a:rPr lang="en-US" dirty="0" smtClean="0"/>
                        <a:t>H1  Missing . Also h3,h5,h6 missing</a:t>
                      </a:r>
                      <a:endParaRPr lang="en-US" dirty="0"/>
                    </a:p>
                  </a:txBody>
                  <a:tcPr/>
                </a:tc>
                <a:tc>
                  <a:txBody>
                    <a:bodyPr/>
                    <a:lstStyle/>
                    <a:p>
                      <a:r>
                        <a:rPr lang="en-US" dirty="0" smtClean="0"/>
                        <a:t>H1,h4,h5,h6 are missing</a:t>
                      </a:r>
                      <a:endParaRPr lang="en-US" dirty="0"/>
                    </a:p>
                  </a:txBody>
                  <a:tcPr/>
                </a:tc>
              </a:tr>
            </a:tbl>
          </a:graphicData>
        </a:graphic>
      </p:graphicFrame>
    </p:spTree>
    <p:extLst>
      <p:ext uri="{BB962C8B-B14F-4D97-AF65-F5344CB8AC3E}">
        <p14:creationId xmlns:p14="http://schemas.microsoft.com/office/powerpoint/2010/main" val="36769839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11" y="1529113"/>
            <a:ext cx="11862045" cy="743435"/>
          </a:xfrm>
        </p:spPr>
        <p:txBody>
          <a:bodyPr>
            <a:noAutofit/>
          </a:bodyPr>
          <a:lstStyle/>
          <a:p>
            <a:r>
              <a:rPr lang="en-US" sz="3200" u="sng" dirty="0" smtClean="0"/>
              <a:t>Search keyword density need improvement:</a:t>
            </a:r>
            <a:endParaRPr lang="en-US" sz="3200"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54542486"/>
              </p:ext>
            </p:extLst>
          </p:nvPr>
        </p:nvGraphicFramePr>
        <p:xfrm>
          <a:off x="946195" y="2272548"/>
          <a:ext cx="10353675" cy="2595880"/>
        </p:xfrm>
        <a:graphic>
          <a:graphicData uri="http://schemas.openxmlformats.org/drawingml/2006/table">
            <a:tbl>
              <a:tblPr firstRow="1" bandRow="1">
                <a:tableStyleId>{5C22544A-7EE6-4342-B048-85BDC9FD1C3A}</a:tableStyleId>
              </a:tblPr>
              <a:tblGrid>
                <a:gridCol w="3451225"/>
                <a:gridCol w="3451225"/>
                <a:gridCol w="3451225"/>
              </a:tblGrid>
              <a:tr h="370840">
                <a:tc>
                  <a:txBody>
                    <a:bodyPr/>
                    <a:lstStyle/>
                    <a:p>
                      <a:endParaRPr lang="en-US" dirty="0"/>
                    </a:p>
                  </a:txBody>
                  <a:tcPr/>
                </a:tc>
                <a:tc>
                  <a:txBody>
                    <a:bodyPr/>
                    <a:lstStyle/>
                    <a:p>
                      <a:r>
                        <a:rPr lang="en-US" dirty="0" smtClean="0"/>
                        <a:t>www.milestoneit.net</a:t>
                      </a:r>
                      <a:endParaRPr lang="en-US" dirty="0"/>
                    </a:p>
                  </a:txBody>
                  <a:tcPr/>
                </a:tc>
                <a:tc>
                  <a:txBody>
                    <a:bodyPr/>
                    <a:lstStyle/>
                    <a:p>
                      <a:r>
                        <a:rPr lang="en-US" dirty="0" smtClean="0"/>
                        <a:t>www.integrasoftware.net</a:t>
                      </a:r>
                      <a:endParaRPr lang="en-US" dirty="0"/>
                    </a:p>
                  </a:txBody>
                  <a:tcPr/>
                </a:tc>
              </a:tr>
              <a:tr h="370840">
                <a:tc>
                  <a:txBody>
                    <a:bodyPr/>
                    <a:lstStyle/>
                    <a:p>
                      <a:r>
                        <a:rPr lang="en-US" dirty="0" smtClean="0"/>
                        <a:t>Title tag</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r>
              <a:tr h="370840">
                <a:tc>
                  <a:txBody>
                    <a:bodyPr/>
                    <a:lstStyle/>
                    <a:p>
                      <a:r>
                        <a:rPr lang="en-US" dirty="0" smtClean="0"/>
                        <a:t>Description tag</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Keyword</a:t>
                      </a:r>
                      <a:r>
                        <a:rPr lang="en-US" baseline="0" dirty="0" smtClean="0"/>
                        <a:t> tag</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Body text</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Alt tag</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Link Text</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spTree>
    <p:extLst>
      <p:ext uri="{BB962C8B-B14F-4D97-AF65-F5344CB8AC3E}">
        <p14:creationId xmlns:p14="http://schemas.microsoft.com/office/powerpoint/2010/main" val="32063822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87824"/>
            <a:ext cx="10353761" cy="755561"/>
          </a:xfrm>
        </p:spPr>
        <p:txBody>
          <a:bodyPr/>
          <a:lstStyle/>
          <a:p>
            <a:r>
              <a:rPr lang="en-US" u="sng" dirty="0" smtClean="0"/>
              <a:t>Usability metrics need improvement:</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2010019"/>
              </p:ext>
            </p:extLst>
          </p:nvPr>
        </p:nvGraphicFramePr>
        <p:xfrm>
          <a:off x="914400" y="2095500"/>
          <a:ext cx="10353675" cy="3337560"/>
        </p:xfrm>
        <a:graphic>
          <a:graphicData uri="http://schemas.openxmlformats.org/drawingml/2006/table">
            <a:tbl>
              <a:tblPr firstRow="1" bandRow="1">
                <a:tableStyleId>{5C22544A-7EE6-4342-B048-85BDC9FD1C3A}</a:tableStyleId>
              </a:tblPr>
              <a:tblGrid>
                <a:gridCol w="3451225"/>
                <a:gridCol w="3451225"/>
                <a:gridCol w="3451225"/>
              </a:tblGrid>
              <a:tr h="370840">
                <a:tc>
                  <a:txBody>
                    <a:bodyPr/>
                    <a:lstStyle/>
                    <a:p>
                      <a:endParaRPr lang="en-US" dirty="0"/>
                    </a:p>
                  </a:txBody>
                  <a:tcPr/>
                </a:tc>
                <a:tc>
                  <a:txBody>
                    <a:bodyPr/>
                    <a:lstStyle/>
                    <a:p>
                      <a:r>
                        <a:rPr lang="en-US" dirty="0" smtClean="0"/>
                        <a:t>www.milestoneit.net</a:t>
                      </a:r>
                      <a:endParaRPr lang="en-US" dirty="0"/>
                    </a:p>
                  </a:txBody>
                  <a:tcPr/>
                </a:tc>
                <a:tc>
                  <a:txBody>
                    <a:bodyPr/>
                    <a:lstStyle/>
                    <a:p>
                      <a:r>
                        <a:rPr lang="en-US" dirty="0" smtClean="0"/>
                        <a:t>www.dukesoft.net</a:t>
                      </a:r>
                      <a:endParaRPr lang="en-US" dirty="0"/>
                    </a:p>
                  </a:txBody>
                  <a:tcPr/>
                </a:tc>
              </a:tr>
              <a:tr h="370840">
                <a:tc>
                  <a:txBody>
                    <a:bodyPr/>
                    <a:lstStyle/>
                    <a:p>
                      <a:r>
                        <a:rPr lang="en-US" dirty="0" smtClean="0"/>
                        <a:t>Page size</a:t>
                      </a:r>
                      <a:endParaRPr lang="en-US" dirty="0"/>
                    </a:p>
                  </a:txBody>
                  <a:tcPr/>
                </a:tc>
                <a:tc>
                  <a:txBody>
                    <a:bodyPr/>
                    <a:lstStyle/>
                    <a:p>
                      <a:r>
                        <a:rPr lang="en-US" dirty="0" smtClean="0"/>
                        <a:t>13 Kb</a:t>
                      </a:r>
                      <a:endParaRPr lang="en-US" dirty="0"/>
                    </a:p>
                  </a:txBody>
                  <a:tcPr/>
                </a:tc>
                <a:tc>
                  <a:txBody>
                    <a:bodyPr/>
                    <a:lstStyle/>
                    <a:p>
                      <a:r>
                        <a:rPr lang="en-US" dirty="0" smtClean="0"/>
                        <a:t>3 Kb</a:t>
                      </a:r>
                      <a:endParaRPr lang="en-US" dirty="0"/>
                    </a:p>
                  </a:txBody>
                  <a:tcPr/>
                </a:tc>
              </a:tr>
              <a:tr h="370840">
                <a:tc>
                  <a:txBody>
                    <a:bodyPr/>
                    <a:lstStyle/>
                    <a:p>
                      <a:r>
                        <a:rPr lang="en-US" dirty="0" smtClean="0"/>
                        <a:t>Word count</a:t>
                      </a:r>
                      <a:endParaRPr lang="en-US" dirty="0"/>
                    </a:p>
                  </a:txBody>
                  <a:tcPr/>
                </a:tc>
                <a:tc>
                  <a:txBody>
                    <a:bodyPr/>
                    <a:lstStyle/>
                    <a:p>
                      <a:r>
                        <a:rPr lang="en-US" dirty="0" smtClean="0"/>
                        <a:t>213</a:t>
                      </a:r>
                      <a:endParaRPr lang="en-US" dirty="0"/>
                    </a:p>
                  </a:txBody>
                  <a:tcPr/>
                </a:tc>
                <a:tc>
                  <a:txBody>
                    <a:bodyPr/>
                    <a:lstStyle/>
                    <a:p>
                      <a:r>
                        <a:rPr lang="en-US" dirty="0" smtClean="0"/>
                        <a:t>63</a:t>
                      </a:r>
                      <a:endParaRPr lang="en-US" dirty="0"/>
                    </a:p>
                  </a:txBody>
                  <a:tcPr/>
                </a:tc>
              </a:tr>
              <a:tr h="370840">
                <a:tc>
                  <a:txBody>
                    <a:bodyPr/>
                    <a:lstStyle/>
                    <a:p>
                      <a:r>
                        <a:rPr lang="en-US" dirty="0" smtClean="0"/>
                        <a:t>Image count</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Link</a:t>
                      </a:r>
                      <a:r>
                        <a:rPr lang="en-US" baseline="0" dirty="0" smtClean="0"/>
                        <a:t> count</a:t>
                      </a:r>
                      <a:endParaRPr lang="en-US" dirty="0"/>
                    </a:p>
                  </a:txBody>
                  <a:tcPr/>
                </a:tc>
                <a:tc>
                  <a:txBody>
                    <a:bodyPr/>
                    <a:lstStyle/>
                    <a:p>
                      <a:r>
                        <a:rPr lang="en-US" dirty="0" smtClean="0"/>
                        <a:t>20</a:t>
                      </a:r>
                      <a:endParaRPr lang="en-US" dirty="0"/>
                    </a:p>
                  </a:txBody>
                  <a:tcPr/>
                </a:tc>
                <a:tc>
                  <a:txBody>
                    <a:bodyPr/>
                    <a:lstStyle/>
                    <a:p>
                      <a:r>
                        <a:rPr lang="en-US" dirty="0" smtClean="0"/>
                        <a:t>1</a:t>
                      </a:r>
                      <a:endParaRPr lang="en-US" dirty="0"/>
                    </a:p>
                  </a:txBody>
                  <a:tcPr/>
                </a:tc>
              </a:tr>
              <a:tr h="370840">
                <a:tc>
                  <a:txBody>
                    <a:bodyPr/>
                    <a:lstStyle/>
                    <a:p>
                      <a:r>
                        <a:rPr lang="en-US" dirty="0" smtClean="0"/>
                        <a:t>Flash</a:t>
                      </a:r>
                      <a:endParaRPr lang="en-US" dirty="0"/>
                    </a:p>
                  </a:txBody>
                  <a:tcPr/>
                </a:tc>
                <a:tc>
                  <a:txBody>
                    <a:bodyPr/>
                    <a:lstStyle/>
                    <a:p>
                      <a:r>
                        <a:rPr lang="en-US" dirty="0" smtClean="0"/>
                        <a:t>Not</a:t>
                      </a:r>
                      <a:r>
                        <a:rPr lang="en-US" baseline="0" dirty="0" smtClean="0"/>
                        <a:t> used</a:t>
                      </a:r>
                      <a:endParaRPr lang="en-US" dirty="0"/>
                    </a:p>
                  </a:txBody>
                  <a:tcPr/>
                </a:tc>
                <a:tc>
                  <a:txBody>
                    <a:bodyPr/>
                    <a:lstStyle/>
                    <a:p>
                      <a:r>
                        <a:rPr lang="en-US" dirty="0" smtClean="0"/>
                        <a:t>Not</a:t>
                      </a:r>
                      <a:r>
                        <a:rPr lang="en-US" baseline="0" dirty="0" smtClean="0"/>
                        <a:t> Used</a:t>
                      </a:r>
                      <a:endParaRPr lang="en-US" dirty="0"/>
                    </a:p>
                  </a:txBody>
                  <a:tcPr/>
                </a:tc>
              </a:tr>
              <a:tr h="370840">
                <a:tc>
                  <a:txBody>
                    <a:bodyPr/>
                    <a:lstStyle/>
                    <a:p>
                      <a:r>
                        <a:rPr lang="en-US" dirty="0" smtClean="0"/>
                        <a:t>Frames</a:t>
                      </a:r>
                      <a:endParaRPr lang="en-US" dirty="0"/>
                    </a:p>
                  </a:txBody>
                  <a:tcPr/>
                </a:tc>
                <a:tc>
                  <a:txBody>
                    <a:bodyPr/>
                    <a:lstStyle/>
                    <a:p>
                      <a:r>
                        <a:rPr lang="en-US" dirty="0" smtClean="0"/>
                        <a:t>Used</a:t>
                      </a:r>
                      <a:endParaRPr lang="en-US" dirty="0"/>
                    </a:p>
                  </a:txBody>
                  <a:tcPr/>
                </a:tc>
                <a:tc>
                  <a:txBody>
                    <a:bodyPr/>
                    <a:lstStyle/>
                    <a:p>
                      <a:r>
                        <a:rPr lang="en-US" dirty="0" smtClean="0"/>
                        <a:t>Not Used</a:t>
                      </a:r>
                      <a:endParaRPr lang="en-US" dirty="0"/>
                    </a:p>
                  </a:txBody>
                  <a:tcPr/>
                </a:tc>
              </a:tr>
              <a:tr h="370840">
                <a:tc>
                  <a:txBody>
                    <a:bodyPr/>
                    <a:lstStyle/>
                    <a:p>
                      <a:r>
                        <a:rPr lang="en-US" dirty="0" smtClean="0"/>
                        <a:t>Favicon</a:t>
                      </a:r>
                      <a:endParaRPr lang="en-US" dirty="0"/>
                    </a:p>
                  </a:txBody>
                  <a:tcPr/>
                </a:tc>
                <a:tc>
                  <a:txBody>
                    <a:bodyPr/>
                    <a:lstStyle/>
                    <a:p>
                      <a:r>
                        <a:rPr lang="en-US" dirty="0" smtClean="0"/>
                        <a:t>Present</a:t>
                      </a:r>
                      <a:endParaRPr lang="en-US" dirty="0"/>
                    </a:p>
                  </a:txBody>
                  <a:tcPr/>
                </a:tc>
                <a:tc>
                  <a:txBody>
                    <a:bodyPr/>
                    <a:lstStyle/>
                    <a:p>
                      <a:r>
                        <a:rPr lang="en-US" dirty="0" smtClean="0"/>
                        <a:t> Not Present</a:t>
                      </a:r>
                      <a:endParaRPr lang="en-US" dirty="0"/>
                    </a:p>
                  </a:txBody>
                  <a:tcPr/>
                </a:tc>
              </a:tr>
              <a:tr h="370840">
                <a:tc>
                  <a:txBody>
                    <a:bodyPr/>
                    <a:lstStyle/>
                    <a:p>
                      <a:r>
                        <a:rPr lang="en-US" dirty="0" smtClean="0"/>
                        <a:t>Language</a:t>
                      </a:r>
                      <a:endParaRPr lang="en-US" dirty="0"/>
                    </a:p>
                  </a:txBody>
                  <a:tcPr/>
                </a:tc>
                <a:tc>
                  <a:txBody>
                    <a:bodyPr/>
                    <a:lstStyle/>
                    <a:p>
                      <a:r>
                        <a:rPr lang="en-US" dirty="0" smtClean="0"/>
                        <a:t>Missing</a:t>
                      </a:r>
                      <a:endParaRPr lang="en-US" dirty="0"/>
                    </a:p>
                  </a:txBody>
                  <a:tcPr/>
                </a:tc>
                <a:tc>
                  <a:txBody>
                    <a:bodyPr/>
                    <a:lstStyle/>
                    <a:p>
                      <a:r>
                        <a:rPr lang="en-US" dirty="0" smtClean="0"/>
                        <a:t>Missing</a:t>
                      </a:r>
                      <a:endParaRPr lang="en-US" dirty="0"/>
                    </a:p>
                  </a:txBody>
                  <a:tcPr/>
                </a:tc>
              </a:tr>
            </a:tbl>
          </a:graphicData>
        </a:graphic>
      </p:graphicFrame>
    </p:spTree>
    <p:extLst>
      <p:ext uri="{BB962C8B-B14F-4D97-AF65-F5344CB8AC3E}">
        <p14:creationId xmlns:p14="http://schemas.microsoft.com/office/powerpoint/2010/main" val="4819924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324" y="2294903"/>
            <a:ext cx="10353761" cy="596215"/>
          </a:xfrm>
        </p:spPr>
        <p:txBody>
          <a:bodyPr/>
          <a:lstStyle/>
          <a:p>
            <a:r>
              <a:rPr lang="en-US" u="sng" dirty="0" smtClean="0"/>
              <a:t>Heading tag need improvement:</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7244499"/>
              </p:ext>
            </p:extLst>
          </p:nvPr>
        </p:nvGraphicFramePr>
        <p:xfrm>
          <a:off x="913881" y="3146612"/>
          <a:ext cx="10353675" cy="995082"/>
        </p:xfrm>
        <a:graphic>
          <a:graphicData uri="http://schemas.openxmlformats.org/drawingml/2006/table">
            <a:tbl>
              <a:tblPr firstRow="1" bandRow="1">
                <a:tableStyleId>{5C22544A-7EE6-4342-B048-85BDC9FD1C3A}</a:tableStyleId>
              </a:tblPr>
              <a:tblGrid>
                <a:gridCol w="3451225"/>
                <a:gridCol w="3451225"/>
                <a:gridCol w="3451225"/>
              </a:tblGrid>
              <a:tr h="424433">
                <a:tc>
                  <a:txBody>
                    <a:bodyPr/>
                    <a:lstStyle/>
                    <a:p>
                      <a:endParaRPr lang="en-US" dirty="0"/>
                    </a:p>
                  </a:txBody>
                  <a:tcPr/>
                </a:tc>
                <a:tc>
                  <a:txBody>
                    <a:bodyPr/>
                    <a:lstStyle/>
                    <a:p>
                      <a:r>
                        <a:rPr lang="en-US" dirty="0" smtClean="0"/>
                        <a:t>www.milestoneit.net</a:t>
                      </a:r>
                      <a:endParaRPr lang="en-US" dirty="0"/>
                    </a:p>
                  </a:txBody>
                  <a:tcPr/>
                </a:tc>
                <a:tc>
                  <a:txBody>
                    <a:bodyPr/>
                    <a:lstStyle/>
                    <a:p>
                      <a:r>
                        <a:rPr lang="en-US" dirty="0" smtClean="0"/>
                        <a:t>www.dukesoft.net</a:t>
                      </a:r>
                      <a:endParaRPr lang="en-US" dirty="0"/>
                    </a:p>
                  </a:txBody>
                  <a:tcPr/>
                </a:tc>
              </a:tr>
              <a:tr h="570649">
                <a:tc>
                  <a:txBody>
                    <a:bodyPr/>
                    <a:lstStyle/>
                    <a:p>
                      <a:r>
                        <a:rPr lang="en-US" dirty="0" smtClean="0"/>
                        <a:t>Heading</a:t>
                      </a:r>
                      <a:endParaRPr lang="en-US" dirty="0"/>
                    </a:p>
                  </a:txBody>
                  <a:tcPr/>
                </a:tc>
                <a:tc>
                  <a:txBody>
                    <a:bodyPr/>
                    <a:lstStyle/>
                    <a:p>
                      <a:r>
                        <a:rPr lang="en-US" dirty="0" smtClean="0"/>
                        <a:t>H1 missing</a:t>
                      </a:r>
                      <a:endParaRPr lang="en-US" dirty="0"/>
                    </a:p>
                  </a:txBody>
                  <a:tcPr/>
                </a:tc>
                <a:tc>
                  <a:txBody>
                    <a:bodyPr/>
                    <a:lstStyle/>
                    <a:p>
                      <a:r>
                        <a:rPr lang="en-US" dirty="0" smtClean="0"/>
                        <a:t>H3, h4, h5,h6 </a:t>
                      </a:r>
                      <a:r>
                        <a:rPr lang="en-US" baseline="0" dirty="0" smtClean="0"/>
                        <a:t> are present</a:t>
                      </a:r>
                      <a:endParaRPr lang="en-US" dirty="0"/>
                    </a:p>
                  </a:txBody>
                  <a:tcPr/>
                </a:tc>
              </a:tr>
            </a:tbl>
          </a:graphicData>
        </a:graphic>
      </p:graphicFrame>
    </p:spTree>
    <p:extLst>
      <p:ext uri="{BB962C8B-B14F-4D97-AF65-F5344CB8AC3E}">
        <p14:creationId xmlns:p14="http://schemas.microsoft.com/office/powerpoint/2010/main" val="24672477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40" y="1974866"/>
            <a:ext cx="12067504" cy="940157"/>
          </a:xfrm>
        </p:spPr>
        <p:txBody>
          <a:bodyPr/>
          <a:lstStyle/>
          <a:p>
            <a:r>
              <a:rPr lang="en-US" u="sng" dirty="0" smtClean="0"/>
              <a:t>Search keyword density need improvement:</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4577247"/>
              </p:ext>
            </p:extLst>
          </p:nvPr>
        </p:nvGraphicFramePr>
        <p:xfrm>
          <a:off x="313616" y="2915023"/>
          <a:ext cx="11655426" cy="2595880"/>
        </p:xfrm>
        <a:graphic>
          <a:graphicData uri="http://schemas.openxmlformats.org/drawingml/2006/table">
            <a:tbl>
              <a:tblPr firstRow="1" bandRow="1">
                <a:tableStyleId>{5C22544A-7EE6-4342-B048-85BDC9FD1C3A}</a:tableStyleId>
              </a:tblPr>
              <a:tblGrid>
                <a:gridCol w="3885142"/>
                <a:gridCol w="3885142"/>
                <a:gridCol w="3885142"/>
              </a:tblGrid>
              <a:tr h="370840">
                <a:tc>
                  <a:txBody>
                    <a:bodyPr/>
                    <a:lstStyle/>
                    <a:p>
                      <a:endParaRPr lang="en-US" dirty="0"/>
                    </a:p>
                  </a:txBody>
                  <a:tcPr/>
                </a:tc>
                <a:tc>
                  <a:txBody>
                    <a:bodyPr/>
                    <a:lstStyle/>
                    <a:p>
                      <a:r>
                        <a:rPr lang="en-US" dirty="0" smtClean="0"/>
                        <a:t>www.milestoneit.net</a:t>
                      </a:r>
                      <a:endParaRPr lang="en-US" dirty="0"/>
                    </a:p>
                  </a:txBody>
                  <a:tcPr/>
                </a:tc>
                <a:tc>
                  <a:txBody>
                    <a:bodyPr/>
                    <a:lstStyle/>
                    <a:p>
                      <a:r>
                        <a:rPr lang="en-US" dirty="0" smtClean="0"/>
                        <a:t>www.dukesoft.net</a:t>
                      </a:r>
                      <a:endParaRPr lang="en-US" dirty="0"/>
                    </a:p>
                  </a:txBody>
                  <a:tcPr/>
                </a:tc>
              </a:tr>
              <a:tr h="370840">
                <a:tc>
                  <a:txBody>
                    <a:bodyPr/>
                    <a:lstStyle/>
                    <a:p>
                      <a:r>
                        <a:rPr lang="en-US" dirty="0" smtClean="0"/>
                        <a:t>Title tag</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r>
              <a:tr h="370840">
                <a:tc>
                  <a:txBody>
                    <a:bodyPr/>
                    <a:lstStyle/>
                    <a:p>
                      <a:r>
                        <a:rPr lang="en-US" dirty="0" smtClean="0"/>
                        <a:t>Description tag</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Key</a:t>
                      </a:r>
                      <a:r>
                        <a:rPr lang="en-US" baseline="0" dirty="0" smtClean="0"/>
                        <a:t>word tag</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Body text</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Alt</a:t>
                      </a:r>
                      <a:r>
                        <a:rPr lang="en-US" baseline="0" dirty="0" smtClean="0"/>
                        <a:t> tag</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Link text</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spTree>
    <p:extLst>
      <p:ext uri="{BB962C8B-B14F-4D97-AF65-F5344CB8AC3E}">
        <p14:creationId xmlns:p14="http://schemas.microsoft.com/office/powerpoint/2010/main" val="4072162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endParaRPr lang="en-US" dirty="0"/>
          </a:p>
        </p:txBody>
      </p:sp>
      <p:sp>
        <p:nvSpPr>
          <p:cNvPr id="3" name="Content Placeholder 2"/>
          <p:cNvSpPr>
            <a:spLocks noGrp="1"/>
          </p:cNvSpPr>
          <p:nvPr>
            <p:ph idx="1"/>
          </p:nvPr>
        </p:nvSpPr>
        <p:spPr>
          <a:xfrm>
            <a:off x="913795" y="1859175"/>
            <a:ext cx="10353762" cy="2794715"/>
          </a:xfrm>
        </p:spPr>
        <p:txBody>
          <a:bodyPr>
            <a:normAutofit/>
          </a:bodyPr>
          <a:lstStyle/>
          <a:p>
            <a:pPr marL="0" indent="0">
              <a:buNone/>
            </a:pPr>
            <a:r>
              <a:rPr lang="en-US" sz="4400" b="1" u="sng" dirty="0" smtClean="0"/>
              <a:t> 2 . Google </a:t>
            </a:r>
            <a:r>
              <a:rPr lang="en-US" sz="4400" b="1" u="sng" dirty="0"/>
              <a:t>search result preview</a:t>
            </a:r>
            <a:r>
              <a:rPr lang="en-US" sz="4400" b="1" u="sng" dirty="0" smtClean="0"/>
              <a:t>:</a:t>
            </a:r>
          </a:p>
          <a:p>
            <a:pPr marL="0" indent="0">
              <a:buNone/>
            </a:pPr>
            <a:r>
              <a:rPr lang="it-IT" sz="3600" u="sng" dirty="0" smtClean="0">
                <a:effectLst/>
              </a:rPr>
              <a:t> Milestone </a:t>
            </a:r>
            <a:r>
              <a:rPr lang="it-IT" sz="3600" u="sng" dirty="0">
                <a:effectLst/>
              </a:rPr>
              <a:t>Innovative Technologies</a:t>
            </a:r>
          </a:p>
          <a:p>
            <a:pPr marL="0" indent="0">
              <a:buNone/>
            </a:pPr>
            <a:r>
              <a:rPr lang="it-IT" sz="3600" dirty="0" smtClean="0">
                <a:effectLst/>
              </a:rPr>
              <a:t>  http://www.milestoneit.net</a:t>
            </a:r>
          </a:p>
          <a:p>
            <a:pPr marL="0" indent="0">
              <a:buNone/>
            </a:pPr>
            <a:endParaRPr lang="en-US" sz="3600" b="1" u="sng" dirty="0"/>
          </a:p>
        </p:txBody>
      </p:sp>
    </p:spTree>
    <p:extLst>
      <p:ext uri="{BB962C8B-B14F-4D97-AF65-F5344CB8AC3E}">
        <p14:creationId xmlns:p14="http://schemas.microsoft.com/office/powerpoint/2010/main" val="37797655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00348" y="2647391"/>
            <a:ext cx="10353762" cy="1709454"/>
          </a:xfrm>
        </p:spPr>
        <p:txBody>
          <a:bodyPr>
            <a:normAutofit/>
          </a:bodyPr>
          <a:lstStyle/>
          <a:p>
            <a:pPr marL="0" indent="0" algn="ctr">
              <a:buNone/>
            </a:pPr>
            <a:r>
              <a:rPr lang="en-US" sz="6000" b="1" dirty="0" smtClean="0"/>
              <a:t>Thank You…..</a:t>
            </a:r>
            <a:endParaRPr lang="en-US" sz="6000" b="1" dirty="0"/>
          </a:p>
        </p:txBody>
      </p:sp>
    </p:spTree>
    <p:extLst>
      <p:ext uri="{BB962C8B-B14F-4D97-AF65-F5344CB8AC3E}">
        <p14:creationId xmlns:p14="http://schemas.microsoft.com/office/powerpoint/2010/main" val="1711839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45956"/>
            <a:ext cx="10353761" cy="85863"/>
          </a:xfrm>
        </p:spPr>
        <p:txBody>
          <a:bodyPr>
            <a:normAutofit fontScale="90000"/>
          </a:bodyPr>
          <a:lstStyle/>
          <a:p>
            <a:endParaRPr lang="en-US" dirty="0"/>
          </a:p>
        </p:txBody>
      </p:sp>
      <p:sp>
        <p:nvSpPr>
          <p:cNvPr id="3" name="Content Placeholder 2"/>
          <p:cNvSpPr>
            <a:spLocks noGrp="1"/>
          </p:cNvSpPr>
          <p:nvPr>
            <p:ph idx="1"/>
          </p:nvPr>
        </p:nvSpPr>
        <p:spPr>
          <a:xfrm>
            <a:off x="153941" y="231819"/>
            <a:ext cx="11836289" cy="6426555"/>
          </a:xfrm>
        </p:spPr>
        <p:txBody>
          <a:bodyPr>
            <a:normAutofit fontScale="92500" lnSpcReduction="10000"/>
          </a:bodyPr>
          <a:lstStyle/>
          <a:p>
            <a:pPr marL="0" indent="0">
              <a:buNone/>
            </a:pPr>
            <a:r>
              <a:rPr lang="en-US" sz="4000" b="1" u="sng" dirty="0" smtClean="0"/>
              <a:t>3 . Most Common Keywords Test:</a:t>
            </a:r>
          </a:p>
          <a:p>
            <a:r>
              <a:rPr lang="en-US" sz="3500" dirty="0" smtClean="0"/>
              <a:t> </a:t>
            </a:r>
            <a:r>
              <a:rPr lang="en-US" sz="2800" dirty="0" smtClean="0"/>
              <a:t>There is likely no optimal keyword density (search engine algorithms have evolved beyond keyword density metrics as a significant ranking factor). It can be useful, however, to note which keywords appear most often on your page and if they reflect the intended topic of your page. More importantly, the keywords on your page should appear within natural sounding and grammatically correct copy.</a:t>
            </a:r>
            <a:r>
              <a:rPr lang="en-US" sz="2800" dirty="0" smtClean="0">
                <a:effectLst/>
              </a:rPr>
              <a:t/>
            </a:r>
            <a:br>
              <a:rPr lang="en-US" sz="2800" dirty="0" smtClean="0">
                <a:effectLst/>
              </a:rPr>
            </a:br>
            <a:r>
              <a:rPr lang="en-US" sz="2800" dirty="0" smtClean="0">
                <a:effectLst/>
              </a:rPr>
              <a:t>    &gt;&gt;&gt; download </a:t>
            </a:r>
            <a:r>
              <a:rPr lang="en-US" sz="2800" dirty="0">
                <a:effectLst/>
              </a:rPr>
              <a:t>- 8 </a:t>
            </a:r>
            <a:r>
              <a:rPr lang="en-US" sz="2800" dirty="0" smtClean="0">
                <a:effectLst/>
              </a:rPr>
              <a:t>times</a:t>
            </a:r>
          </a:p>
          <a:p>
            <a:pPr marL="0" indent="0">
              <a:buNone/>
            </a:pPr>
            <a:r>
              <a:rPr lang="en-US" sz="2800" dirty="0" smtClean="0">
                <a:effectLst/>
              </a:rPr>
              <a:t>       &gt;&gt;&gt; email </a:t>
            </a:r>
            <a:r>
              <a:rPr lang="en-US" sz="2800" dirty="0">
                <a:effectLst/>
              </a:rPr>
              <a:t>- 5 </a:t>
            </a:r>
            <a:r>
              <a:rPr lang="en-US" sz="2800" dirty="0" smtClean="0">
                <a:effectLst/>
              </a:rPr>
              <a:t>times</a:t>
            </a:r>
          </a:p>
          <a:p>
            <a:pPr marL="0" indent="0">
              <a:buNone/>
            </a:pPr>
            <a:r>
              <a:rPr lang="en-US" sz="2800" dirty="0" smtClean="0">
                <a:effectLst/>
              </a:rPr>
              <a:t>        &gt;&gt;&gt; address </a:t>
            </a:r>
            <a:r>
              <a:rPr lang="en-US" sz="2800" dirty="0">
                <a:effectLst/>
              </a:rPr>
              <a:t>- 4 </a:t>
            </a:r>
            <a:r>
              <a:rPr lang="en-US" sz="2800" dirty="0" smtClean="0">
                <a:effectLst/>
              </a:rPr>
              <a:t>times</a:t>
            </a:r>
          </a:p>
          <a:p>
            <a:pPr marL="0" indent="0">
              <a:buNone/>
            </a:pPr>
            <a:r>
              <a:rPr lang="en-US" sz="2800" dirty="0" smtClean="0">
                <a:effectLst/>
              </a:rPr>
              <a:t>        &gt;&gt;&gt; software </a:t>
            </a:r>
            <a:r>
              <a:rPr lang="en-US" sz="2800" dirty="0">
                <a:effectLst/>
              </a:rPr>
              <a:t>- 4 </a:t>
            </a:r>
            <a:r>
              <a:rPr lang="en-US" sz="2800" dirty="0" smtClean="0">
                <a:effectLst/>
              </a:rPr>
              <a:t>times</a:t>
            </a:r>
          </a:p>
          <a:p>
            <a:pPr marL="0" indent="0">
              <a:buNone/>
            </a:pPr>
            <a:r>
              <a:rPr lang="en-US" sz="2800" dirty="0" smtClean="0">
                <a:effectLst/>
              </a:rPr>
              <a:t>        &gt;&gt;&gt; eplus </a:t>
            </a:r>
            <a:r>
              <a:rPr lang="en-US" sz="2800" dirty="0">
                <a:effectLst/>
              </a:rPr>
              <a:t>- 4 times</a:t>
            </a:r>
            <a:endParaRPr lang="en-US" sz="2800" b="1" u="sng" dirty="0"/>
          </a:p>
        </p:txBody>
      </p:sp>
    </p:spTree>
    <p:extLst>
      <p:ext uri="{BB962C8B-B14F-4D97-AF65-F5344CB8AC3E}">
        <p14:creationId xmlns:p14="http://schemas.microsoft.com/office/powerpoint/2010/main" val="1089473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84597"/>
            <a:ext cx="10353761" cy="98738"/>
          </a:xfrm>
        </p:spPr>
        <p:txBody>
          <a:bodyPr>
            <a:normAutofit fontScale="90000"/>
          </a:bodyPr>
          <a:lstStyle/>
          <a:p>
            <a:endParaRPr lang="en-US" dirty="0"/>
          </a:p>
        </p:txBody>
      </p:sp>
      <p:sp>
        <p:nvSpPr>
          <p:cNvPr id="3" name="Content Placeholder 2"/>
          <p:cNvSpPr>
            <a:spLocks noGrp="1"/>
          </p:cNvSpPr>
          <p:nvPr>
            <p:ph idx="1"/>
          </p:nvPr>
        </p:nvSpPr>
        <p:spPr>
          <a:xfrm>
            <a:off x="646447" y="1163526"/>
            <a:ext cx="10894070" cy="4513949"/>
          </a:xfrm>
        </p:spPr>
        <p:txBody>
          <a:bodyPr>
            <a:normAutofit/>
          </a:bodyPr>
          <a:lstStyle/>
          <a:p>
            <a:pPr marL="0" indent="0">
              <a:buNone/>
            </a:pPr>
            <a:r>
              <a:rPr lang="en-US" sz="4000" b="1" u="sng" dirty="0" smtClean="0"/>
              <a:t>4 . Keyword Usage: </a:t>
            </a:r>
            <a:r>
              <a:rPr lang="en-US" sz="4000" dirty="0" smtClean="0">
                <a:effectLst/>
              </a:rPr>
              <a:t>(Failed)</a:t>
            </a:r>
            <a:endParaRPr lang="en-US" sz="4000" b="1" u="sng" dirty="0" smtClean="0"/>
          </a:p>
          <a:p>
            <a:pPr marL="0" indent="0">
              <a:buNone/>
            </a:pPr>
            <a:r>
              <a:rPr lang="en-US" sz="3000" dirty="0">
                <a:effectLst/>
              </a:rPr>
              <a:t>Your most common keywords are not appearing in one or more of the meta-tags above. Your primary keywords should appear in your meta-tags to help identify the topic of your webpage to search engines</a:t>
            </a:r>
            <a:r>
              <a:rPr lang="en-US" sz="3000" dirty="0" smtClean="0">
                <a:effectLst/>
              </a:rPr>
              <a:t>.</a:t>
            </a:r>
          </a:p>
          <a:p>
            <a:pPr marL="0" indent="0">
              <a:buNone/>
            </a:pPr>
            <a:r>
              <a:rPr lang="en-US" sz="3000" dirty="0" smtClean="0">
                <a:effectLst/>
              </a:rPr>
              <a:t> &gt;&gt;&gt; Keyword(s</a:t>
            </a:r>
            <a:r>
              <a:rPr lang="en-US" sz="3000" dirty="0">
                <a:effectLst/>
              </a:rPr>
              <a:t>) not included in Title </a:t>
            </a:r>
            <a:r>
              <a:rPr lang="en-US" sz="3000" dirty="0" smtClean="0">
                <a:effectLst/>
              </a:rPr>
              <a:t>tag</a:t>
            </a:r>
          </a:p>
          <a:p>
            <a:pPr marL="0" indent="0">
              <a:buNone/>
            </a:pPr>
            <a:r>
              <a:rPr lang="en-US" sz="3000" dirty="0" smtClean="0">
                <a:effectLst/>
              </a:rPr>
              <a:t>  &gt;&gt;&gt;Keyword(s</a:t>
            </a:r>
            <a:r>
              <a:rPr lang="en-US" sz="3000" dirty="0">
                <a:effectLst/>
              </a:rPr>
              <a:t>) not included in Meta-Description tag</a:t>
            </a:r>
          </a:p>
          <a:p>
            <a:pPr marL="0" indent="0">
              <a:buNone/>
            </a:pPr>
            <a:endParaRPr lang="en-US" sz="4000" dirty="0">
              <a:effectLst/>
            </a:endParaRPr>
          </a:p>
        </p:txBody>
      </p:sp>
    </p:spTree>
    <p:extLst>
      <p:ext uri="{BB962C8B-B14F-4D97-AF65-F5344CB8AC3E}">
        <p14:creationId xmlns:p14="http://schemas.microsoft.com/office/powerpoint/2010/main" val="2122806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913795" y="95949"/>
            <a:ext cx="10353761" cy="45719"/>
          </a:xfrm>
        </p:spPr>
        <p:txBody>
          <a:bodyPr>
            <a:normAutofit fontScale="90000"/>
          </a:bodyPr>
          <a:lstStyle/>
          <a:p>
            <a:endParaRPr lang="en-US" dirty="0"/>
          </a:p>
        </p:txBody>
      </p:sp>
      <p:sp>
        <p:nvSpPr>
          <p:cNvPr id="3" name="Content Placeholder 2"/>
          <p:cNvSpPr>
            <a:spLocks noGrp="1"/>
          </p:cNvSpPr>
          <p:nvPr>
            <p:ph idx="1"/>
          </p:nvPr>
        </p:nvSpPr>
        <p:spPr>
          <a:xfrm>
            <a:off x="604702" y="1081826"/>
            <a:ext cx="11346892" cy="4327302"/>
          </a:xfrm>
        </p:spPr>
        <p:txBody>
          <a:bodyPr>
            <a:normAutofit/>
          </a:bodyPr>
          <a:lstStyle/>
          <a:p>
            <a:pPr marL="0" indent="0" algn="ctr">
              <a:buNone/>
            </a:pPr>
            <a:r>
              <a:rPr lang="en-US" sz="3600" b="1" u="sng" dirty="0" smtClean="0"/>
              <a:t>How to fix </a:t>
            </a:r>
            <a:r>
              <a:rPr lang="en-US" sz="3600" b="1" u="sng" dirty="0"/>
              <a:t>K</a:t>
            </a:r>
            <a:r>
              <a:rPr lang="en-US" sz="3600" b="1" u="sng" dirty="0" smtClean="0"/>
              <a:t>eyword Usage:</a:t>
            </a:r>
          </a:p>
          <a:p>
            <a:pPr marL="0" indent="0">
              <a:buNone/>
            </a:pPr>
            <a:r>
              <a:rPr lang="en-US" sz="3200" dirty="0">
                <a:effectLst/>
              </a:rPr>
              <a:t>First of all, you must make sure that your page is using the title and meta-description tags.</a:t>
            </a:r>
            <a:r>
              <a:rPr lang="en-US" sz="3200" dirty="0"/>
              <a:t/>
            </a:r>
            <a:br>
              <a:rPr lang="en-US" sz="3200" dirty="0"/>
            </a:br>
            <a:r>
              <a:rPr lang="en-US" sz="3200" dirty="0">
                <a:effectLst/>
              </a:rPr>
              <a:t>Second, you must adjust these tags content in order to include some of the primary keywords displayed above.</a:t>
            </a:r>
          </a:p>
        </p:txBody>
      </p:sp>
    </p:spTree>
    <p:extLst>
      <p:ext uri="{BB962C8B-B14F-4D97-AF65-F5344CB8AC3E}">
        <p14:creationId xmlns:p14="http://schemas.microsoft.com/office/powerpoint/2010/main" val="30148409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TM04033921[[fn=Damask]]</Template>
  <TotalTime>934</TotalTime>
  <Words>1629</Words>
  <Application>Microsoft Office PowerPoint</Application>
  <PresentationFormat>Widescreen</PresentationFormat>
  <Paragraphs>360</Paragraphs>
  <Slides>60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Bookman Old Style</vt:lpstr>
      <vt:lpstr>Rockwell</vt:lpstr>
      <vt:lpstr>Wingdings</vt:lpstr>
      <vt:lpstr>Damask</vt:lpstr>
      <vt:lpstr>SEARCH ENGINE OPTIMIZATION</vt:lpstr>
      <vt:lpstr>PowerPoint Presentation</vt:lpstr>
      <vt:lpstr>Seo Site Checkup Score: </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Speed optimizations: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Server and security</vt:lpstr>
      <vt:lpstr>PowerPoint Presentation</vt:lpstr>
      <vt:lpstr>PowerPoint Presentation</vt:lpstr>
      <vt:lpstr>PowerPoint Presentation</vt:lpstr>
      <vt:lpstr>PowerPoint Presentation</vt:lpstr>
      <vt:lpstr>Mobile usability</vt:lpstr>
      <vt:lpstr>Mobile snapshot:</vt:lpstr>
      <vt:lpstr> Summary of priority fixes:</vt:lpstr>
      <vt:lpstr>PowerPoint Presentation</vt:lpstr>
      <vt:lpstr>PowerPoint Presentation</vt:lpstr>
      <vt:lpstr>Our MAIN ACCOUNTING Competitors in India</vt:lpstr>
      <vt:lpstr>PowerPoint Presentation</vt:lpstr>
      <vt:lpstr>Usability metrics need  improvement:</vt:lpstr>
      <vt:lpstr>Heading tag need improvement:</vt:lpstr>
      <vt:lpstr>Search keyword density need improvement:</vt:lpstr>
      <vt:lpstr>Usability metrics need improvement:</vt:lpstr>
      <vt:lpstr>Heading tag need improvement:</vt:lpstr>
      <vt:lpstr>Search keyword density need improvement:</vt:lpstr>
      <vt:lpstr>Usability metrics need improvement:</vt:lpstr>
      <vt:lpstr>Heading tag need improvement:</vt:lpstr>
      <vt:lpstr>Search keyword density need improvement:</vt:lpstr>
      <vt:lpstr>Usability metrics need improvement:</vt:lpstr>
      <vt:lpstr>Heading tag need improvement:</vt:lpstr>
      <vt:lpstr>Search keyword density need improvement: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 OPTIMIZATION</dc:title>
  <dc:creator>Sruthy</dc:creator>
  <cp:lastModifiedBy>Sruthy</cp:lastModifiedBy>
  <cp:revision>184</cp:revision>
  <dcterms:created xsi:type="dcterms:W3CDTF">2018-04-04T04:17:55Z</dcterms:created>
  <dcterms:modified xsi:type="dcterms:W3CDTF">2018-04-07T06:19:41Z</dcterms:modified>
</cp:coreProperties>
</file>