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5" r:id="rId12"/>
    <p:sldId id="269" r:id="rId13"/>
    <p:sldId id="270" r:id="rId14"/>
    <p:sldId id="271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8D9-F1EB-494E-9EC5-5D4C80053CC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296-99F1-4A0C-A7A6-E370829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8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8D9-F1EB-494E-9EC5-5D4C80053CC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296-99F1-4A0C-A7A6-E370829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0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8D9-F1EB-494E-9EC5-5D4C80053CC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296-99F1-4A0C-A7A6-E370829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1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8D9-F1EB-494E-9EC5-5D4C80053CC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296-99F1-4A0C-A7A6-E370829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6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8D9-F1EB-494E-9EC5-5D4C80053CC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296-99F1-4A0C-A7A6-E370829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8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8D9-F1EB-494E-9EC5-5D4C80053CC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296-99F1-4A0C-A7A6-E370829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4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8D9-F1EB-494E-9EC5-5D4C80053CC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296-99F1-4A0C-A7A6-E370829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6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8D9-F1EB-494E-9EC5-5D4C80053CC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296-99F1-4A0C-A7A6-E370829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3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8D9-F1EB-494E-9EC5-5D4C80053CC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296-99F1-4A0C-A7A6-E370829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2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8D9-F1EB-494E-9EC5-5D4C80053CC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296-99F1-4A0C-A7A6-E370829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6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8D9-F1EB-494E-9EC5-5D4C80053CC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296-99F1-4A0C-A7A6-E370829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6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8A8D9-F1EB-494E-9EC5-5D4C80053CC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FB296-99F1-4A0C-A7A6-E370829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C00000"/>
                </a:solidFill>
              </a:rPr>
              <a:t>STORED PROCEDURE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1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CURSORS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22"/>
            <a:ext cx="10515600" cy="49197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Cursor is used to iterate through rows returned by a query and process each row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SQL procedures, a cursor makes it possible to define a result set (a set of data rows) and perform complex logic on a row by row </a:t>
            </a:r>
            <a:r>
              <a:rPr lang="en-US" dirty="0" smtClean="0"/>
              <a:t>basis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use cursors in SQL procedures, you need to do the following:</a:t>
            </a:r>
          </a:p>
          <a:p>
            <a:pPr marL="0" indent="0">
              <a:buNone/>
            </a:pPr>
            <a:r>
              <a:rPr lang="en-US" dirty="0" smtClean="0"/>
              <a:t>	Declare </a:t>
            </a:r>
            <a:r>
              <a:rPr lang="en-US" dirty="0"/>
              <a:t>a cursor that defines a result set.</a:t>
            </a:r>
          </a:p>
          <a:p>
            <a:pPr marL="0" indent="0">
              <a:buNone/>
            </a:pPr>
            <a:r>
              <a:rPr lang="en-US" dirty="0" smtClean="0"/>
              <a:t>	Open </a:t>
            </a:r>
            <a:r>
              <a:rPr lang="en-US" dirty="0"/>
              <a:t>the cursor to establish the result set.</a:t>
            </a:r>
          </a:p>
          <a:p>
            <a:pPr marL="0" indent="0">
              <a:buNone/>
            </a:pPr>
            <a:r>
              <a:rPr lang="en-US" dirty="0" smtClean="0"/>
              <a:t>	Fetch </a:t>
            </a:r>
            <a:r>
              <a:rPr lang="en-US" dirty="0"/>
              <a:t>the data into local variables as needed from the cursor, one row </a:t>
            </a:r>
            <a:r>
              <a:rPr lang="en-US" dirty="0" smtClean="0"/>
              <a:t>	at </a:t>
            </a:r>
            <a:r>
              <a:rPr lang="en-US" dirty="0"/>
              <a:t>a time.</a:t>
            </a:r>
          </a:p>
          <a:p>
            <a:pPr marL="0" indent="0">
              <a:buNone/>
            </a:pPr>
            <a:r>
              <a:rPr lang="en-US" dirty="0" smtClean="0"/>
              <a:t>	Close </a:t>
            </a:r>
            <a:r>
              <a:rPr lang="en-US" dirty="0"/>
              <a:t>the cursor when done.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5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Syntax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DECLARE cursor-name CURSOR FOR SELECT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DECLARE  CONTINUE HANDLER FOR NOT FOUND         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OPEN cursor-name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FETCH cursor-name INTO variable [, variable];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CLOSE </a:t>
            </a:r>
            <a:r>
              <a:rPr lang="en-US" dirty="0" smtClean="0">
                <a:solidFill>
                  <a:srgbClr val="C00000"/>
                </a:solidFill>
              </a:rPr>
              <a:t>cursor-name;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02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96093"/>
            <a:ext cx="10515600" cy="2852737"/>
          </a:xfrm>
        </p:spPr>
        <p:txBody>
          <a:bodyPr/>
          <a:lstStyle/>
          <a:p>
            <a:pPr algn="ctr"/>
            <a:r>
              <a:rPr lang="en-US" b="1" dirty="0" smtClean="0"/>
              <a:t>JOINTS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00821"/>
            <a:ext cx="10515600" cy="196588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MySQL </a:t>
            </a:r>
            <a:r>
              <a:rPr lang="en-US" b="1" dirty="0">
                <a:solidFill>
                  <a:schemeClr val="tx1"/>
                </a:solidFill>
              </a:rPr>
              <a:t>JOINS</a:t>
            </a:r>
            <a:r>
              <a:rPr lang="en-US" dirty="0">
                <a:solidFill>
                  <a:schemeClr val="tx1"/>
                </a:solidFill>
              </a:rPr>
              <a:t> are used to retrieve data from multiple tables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Different types of Join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INNER </a:t>
            </a:r>
            <a:r>
              <a:rPr lang="en-US" dirty="0">
                <a:solidFill>
                  <a:schemeClr val="tx1"/>
                </a:solidFill>
              </a:rPr>
              <a:t>JOIN (or sometimes called simple join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LEFT OUTER JOIN (or sometimes called LEFT JOIN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RIGHT OUTER JOIN (or sometimes called RIGHT JOIN)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26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INNER JOIN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30272" cy="4781237"/>
          </a:xfrm>
        </p:spPr>
        <p:txBody>
          <a:bodyPr/>
          <a:lstStyle/>
          <a:p>
            <a:r>
              <a:rPr lang="en-US" dirty="0"/>
              <a:t>INNER JOINS return all rows from multiple tables where the join condition is met.</a:t>
            </a:r>
          </a:p>
          <a:p>
            <a:r>
              <a:rPr lang="en-US" b="1" dirty="0" smtClean="0"/>
              <a:t>Syntax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SELECT </a:t>
            </a:r>
            <a:r>
              <a:rPr lang="en-US" sz="1800" b="1" dirty="0" smtClean="0">
                <a:solidFill>
                  <a:srgbClr val="FF0000"/>
                </a:solidFill>
              </a:rPr>
              <a:t>columns FROM </a:t>
            </a:r>
            <a:r>
              <a:rPr lang="en-US" sz="1800" b="1" dirty="0">
                <a:solidFill>
                  <a:srgbClr val="FF0000"/>
                </a:solidFill>
              </a:rPr>
              <a:t>table1 </a:t>
            </a:r>
            <a:r>
              <a:rPr lang="en-US" sz="1800" b="1" dirty="0" smtClean="0">
                <a:solidFill>
                  <a:srgbClr val="FF0000"/>
                </a:solidFill>
              </a:rPr>
              <a:t>INNER </a:t>
            </a:r>
            <a:r>
              <a:rPr lang="en-US" sz="1800" b="1" dirty="0">
                <a:solidFill>
                  <a:srgbClr val="FF0000"/>
                </a:solidFill>
              </a:rPr>
              <a:t>JOIN </a:t>
            </a:r>
            <a:r>
              <a:rPr lang="en-US" sz="1800" b="1" dirty="0" smtClean="0">
                <a:solidFill>
                  <a:srgbClr val="FF0000"/>
                </a:solidFill>
              </a:rPr>
              <a:t>table2 ON </a:t>
            </a:r>
            <a:r>
              <a:rPr lang="en-US" sz="1800" b="1" dirty="0">
                <a:solidFill>
                  <a:srgbClr val="FF0000"/>
                </a:solidFill>
              </a:rPr>
              <a:t>table1.column = table2.column</a:t>
            </a:r>
            <a:r>
              <a:rPr lang="en-US" sz="1800" b="1" dirty="0" smtClean="0">
                <a:solidFill>
                  <a:srgbClr val="FF0000"/>
                </a:solidFill>
              </a:rPr>
              <a:t>;</a:t>
            </a:r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222" y="2431290"/>
            <a:ext cx="2381250" cy="142875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930291"/>
              </p:ext>
            </p:extLst>
          </p:nvPr>
        </p:nvGraphicFramePr>
        <p:xfrm>
          <a:off x="540510" y="3875723"/>
          <a:ext cx="2780764" cy="2301240"/>
        </p:xfrm>
        <a:graphic>
          <a:graphicData uri="http://schemas.openxmlformats.org/drawingml/2006/table">
            <a:tbl>
              <a:tblPr/>
              <a:tblGrid>
                <a:gridCol w="1390382"/>
                <a:gridCol w="1390382"/>
              </a:tblGrid>
              <a:tr h="245050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</a:rPr>
                        <a:t>supplier_id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</a:rPr>
                        <a:t>supplier_name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24505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IBM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05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Hewlett Packard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</a:tr>
              <a:tr h="24505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Microsoft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05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NVIDIA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44414"/>
              </p:ext>
            </p:extLst>
          </p:nvPr>
        </p:nvGraphicFramePr>
        <p:xfrm>
          <a:off x="3714223" y="3812540"/>
          <a:ext cx="2973948" cy="2499360"/>
        </p:xfrm>
        <a:graphic>
          <a:graphicData uri="http://schemas.openxmlformats.org/drawingml/2006/table">
            <a:tbl>
              <a:tblPr/>
              <a:tblGrid>
                <a:gridCol w="991316"/>
                <a:gridCol w="991316"/>
                <a:gridCol w="99131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</a:rPr>
                        <a:t>order_id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</a:rPr>
                        <a:t>supplier_id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</a:rPr>
                        <a:t>order_date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500125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2013/05/12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500126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2013/05/13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500127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10004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2013/05/14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7081121" y="4576763"/>
            <a:ext cx="512832" cy="449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640809"/>
              </p:ext>
            </p:extLst>
          </p:nvPr>
        </p:nvGraphicFramePr>
        <p:xfrm>
          <a:off x="7969005" y="4302443"/>
          <a:ext cx="3592131" cy="1874520"/>
        </p:xfrm>
        <a:graphic>
          <a:graphicData uri="http://schemas.openxmlformats.org/drawingml/2006/table">
            <a:tbl>
              <a:tblPr/>
              <a:tblGrid>
                <a:gridCol w="1197377"/>
                <a:gridCol w="1197377"/>
                <a:gridCol w="1197377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</a:rPr>
                        <a:t>supplier_id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FFFFFF"/>
                          </a:solidFill>
                          <a:effectLst/>
                        </a:rPr>
                        <a:t>name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</a:rPr>
                        <a:t>order_date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IBM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2013/05/12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Hewlett Packard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2013/05/13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01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LEFT OUTER JOIN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type of join returns all rows from the </a:t>
            </a:r>
            <a:r>
              <a:rPr lang="en-US" dirty="0" err="1"/>
              <a:t>LEFT-hand</a:t>
            </a:r>
            <a:r>
              <a:rPr lang="en-US" dirty="0"/>
              <a:t> table specified in the ON condition and </a:t>
            </a:r>
            <a:r>
              <a:rPr lang="en-US" b="1" dirty="0"/>
              <a:t>only</a:t>
            </a:r>
            <a:r>
              <a:rPr lang="en-US" dirty="0"/>
              <a:t> those rows from the other table where the joined fields are </a:t>
            </a:r>
            <a:r>
              <a:rPr lang="en-US" dirty="0" smtClean="0"/>
              <a:t>equal.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SELECT </a:t>
            </a:r>
            <a:r>
              <a:rPr lang="en-US" sz="1800" b="1" dirty="0" smtClean="0">
                <a:solidFill>
                  <a:srgbClr val="FF0000"/>
                </a:solidFill>
              </a:rPr>
              <a:t>columns FROM table1 LEFT </a:t>
            </a:r>
            <a:r>
              <a:rPr lang="en-US" sz="1800" b="1" dirty="0">
                <a:solidFill>
                  <a:srgbClr val="FF0000"/>
                </a:solidFill>
              </a:rPr>
              <a:t>[OUTER] JOIN </a:t>
            </a:r>
            <a:r>
              <a:rPr lang="en-US" sz="1800" b="1" dirty="0" smtClean="0">
                <a:solidFill>
                  <a:srgbClr val="FF0000"/>
                </a:solidFill>
              </a:rPr>
              <a:t>table2 ON </a:t>
            </a:r>
            <a:r>
              <a:rPr lang="en-US" sz="1800" b="1" dirty="0">
                <a:solidFill>
                  <a:srgbClr val="FF0000"/>
                </a:solidFill>
              </a:rPr>
              <a:t>table1.column = table2.column;</a:t>
            </a:r>
          </a:p>
        </p:txBody>
      </p:sp>
      <p:pic>
        <p:nvPicPr>
          <p:cNvPr id="2051" name="Picture 3" descr="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0" y="2572544"/>
            <a:ext cx="2381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680422"/>
              </p:ext>
            </p:extLst>
          </p:nvPr>
        </p:nvGraphicFramePr>
        <p:xfrm>
          <a:off x="426074" y="4112881"/>
          <a:ext cx="2239852" cy="2301240"/>
        </p:xfrm>
        <a:graphic>
          <a:graphicData uri="http://schemas.openxmlformats.org/drawingml/2006/table">
            <a:tbl>
              <a:tblPr/>
              <a:tblGrid>
                <a:gridCol w="1119926"/>
                <a:gridCol w="111992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</a:rPr>
                        <a:t>supplier_id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</a:rPr>
                        <a:t>supplier_name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IBM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Hewlett Packard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Microsoft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NVIDIA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515888"/>
              </p:ext>
            </p:extLst>
          </p:nvPr>
        </p:nvGraphicFramePr>
        <p:xfrm>
          <a:off x="3057563" y="4326241"/>
          <a:ext cx="3334554" cy="1874520"/>
        </p:xfrm>
        <a:graphic>
          <a:graphicData uri="http://schemas.openxmlformats.org/drawingml/2006/table">
            <a:tbl>
              <a:tblPr/>
              <a:tblGrid>
                <a:gridCol w="1111518"/>
                <a:gridCol w="1111518"/>
                <a:gridCol w="1111518"/>
              </a:tblGrid>
              <a:tr h="133661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</a:rPr>
                        <a:t>order_id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supplier_id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order_date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500125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2013/05/12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500126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2013/05/13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3151873"/>
            <a:ext cx="38661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783754" y="4457099"/>
            <a:ext cx="512832" cy="449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606379"/>
              </p:ext>
            </p:extLst>
          </p:nvPr>
        </p:nvGraphicFramePr>
        <p:xfrm>
          <a:off x="7575109" y="4258301"/>
          <a:ext cx="4190817" cy="2301240"/>
        </p:xfrm>
        <a:graphic>
          <a:graphicData uri="http://schemas.openxmlformats.org/drawingml/2006/table">
            <a:tbl>
              <a:tblPr/>
              <a:tblGrid>
                <a:gridCol w="1396939"/>
                <a:gridCol w="1396939"/>
                <a:gridCol w="1396939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supplier_id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supplier_name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order_date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IBM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2013/05/12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Hewlett Packard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2013/05/13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Microsoft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&lt;null&gt;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NVIDIA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&lt;null&gt;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99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RIGHT OUTER JOIN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type of join returns all rows from the </a:t>
            </a:r>
            <a:r>
              <a:rPr lang="en-US" dirty="0" err="1"/>
              <a:t>RIGHT-hand</a:t>
            </a:r>
            <a:r>
              <a:rPr lang="en-US" dirty="0"/>
              <a:t> table specified in the ON condition and </a:t>
            </a:r>
            <a:r>
              <a:rPr lang="en-US" b="1" dirty="0"/>
              <a:t>only</a:t>
            </a:r>
            <a:r>
              <a:rPr lang="en-US" dirty="0"/>
              <a:t> those rows from the other table where the joined fields are </a:t>
            </a:r>
            <a:r>
              <a:rPr lang="en-US" dirty="0" smtClean="0"/>
              <a:t>equal.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SELECT </a:t>
            </a:r>
            <a:r>
              <a:rPr lang="en-US" sz="1800" b="1" dirty="0" smtClean="0">
                <a:solidFill>
                  <a:srgbClr val="FF0000"/>
                </a:solidFill>
              </a:rPr>
              <a:t>columns FROM table1 RIGHT </a:t>
            </a:r>
            <a:r>
              <a:rPr lang="en-US" sz="1800" b="1" dirty="0">
                <a:solidFill>
                  <a:srgbClr val="FF0000"/>
                </a:solidFill>
              </a:rPr>
              <a:t>[OUTER] JOIN </a:t>
            </a:r>
            <a:r>
              <a:rPr lang="en-US" sz="1800" b="1" dirty="0" smtClean="0">
                <a:solidFill>
                  <a:srgbClr val="FF0000"/>
                </a:solidFill>
              </a:rPr>
              <a:t>table2 ON </a:t>
            </a:r>
            <a:r>
              <a:rPr lang="en-US" sz="1800" b="1" dirty="0">
                <a:solidFill>
                  <a:srgbClr val="FF0000"/>
                </a:solidFill>
              </a:rPr>
              <a:t>table1.column = table2.column;</a:t>
            </a:r>
          </a:p>
        </p:txBody>
      </p:sp>
      <p:pic>
        <p:nvPicPr>
          <p:cNvPr id="3074" name="Picture 2" descr="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0" y="2551303"/>
            <a:ext cx="2381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737487"/>
              </p:ext>
            </p:extLst>
          </p:nvPr>
        </p:nvGraphicFramePr>
        <p:xfrm>
          <a:off x="271527" y="4286883"/>
          <a:ext cx="3180010" cy="1051560"/>
        </p:xfrm>
        <a:graphic>
          <a:graphicData uri="http://schemas.openxmlformats.org/drawingml/2006/table">
            <a:tbl>
              <a:tblPr/>
              <a:tblGrid>
                <a:gridCol w="1590005"/>
                <a:gridCol w="159000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</a:rPr>
                        <a:t>supplier_id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</a:rPr>
                        <a:t>supplier_name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Apple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Google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38384"/>
              </p:ext>
            </p:extLst>
          </p:nvPr>
        </p:nvGraphicFramePr>
        <p:xfrm>
          <a:off x="3542765" y="3836516"/>
          <a:ext cx="2909553" cy="2499360"/>
        </p:xfrm>
        <a:graphic>
          <a:graphicData uri="http://schemas.openxmlformats.org/drawingml/2006/table">
            <a:tbl>
              <a:tblPr/>
              <a:tblGrid>
                <a:gridCol w="969851"/>
                <a:gridCol w="969851"/>
                <a:gridCol w="969851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order_id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supplier_id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FFFFFF"/>
                          </a:solidFill>
                          <a:effectLst/>
                        </a:rPr>
                        <a:t>order_date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500125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10000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2013/08/12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500126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10001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2013/08/13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500127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10002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2013/08/14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6783754" y="4457099"/>
            <a:ext cx="512832" cy="449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658645"/>
              </p:ext>
            </p:extLst>
          </p:nvPr>
        </p:nvGraphicFramePr>
        <p:xfrm>
          <a:off x="7362426" y="4240308"/>
          <a:ext cx="4558047" cy="1676400"/>
        </p:xfrm>
        <a:graphic>
          <a:graphicData uri="http://schemas.openxmlformats.org/drawingml/2006/table">
            <a:tbl>
              <a:tblPr/>
              <a:tblGrid>
                <a:gridCol w="1519349"/>
                <a:gridCol w="1519349"/>
                <a:gridCol w="1519349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order_id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order_date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supplier_name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500125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2013/08/12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Apple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500126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2013/08/13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Google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500127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2013/08/14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&lt;null&gt;</a:t>
                      </a:r>
                    </a:p>
                  </a:txBody>
                  <a:tcPr marL="95250" marR="95250" marT="38100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08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715" y="30439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THANKYOU</a:t>
            </a:r>
            <a:endParaRPr lang="en-US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93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DEFINITION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Set of SQL statements stored in server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Procedure contains: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SQL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7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Stored procedure vs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must return a value but in Stored Procedure it is optional( Procedure can return zero or n values</a:t>
            </a:r>
            <a:r>
              <a:rPr lang="en-US" dirty="0" smtClean="0"/>
              <a:t>).no need of return</a:t>
            </a:r>
          </a:p>
          <a:p>
            <a:r>
              <a:rPr lang="en-US" dirty="0"/>
              <a:t>Functions can have only input parameters for it whereas Procedures can have input/output parameters </a:t>
            </a:r>
            <a:r>
              <a:rPr lang="en-US" dirty="0" smtClean="0"/>
              <a:t>.</a:t>
            </a:r>
          </a:p>
          <a:p>
            <a:pPr fontAlgn="t"/>
            <a:r>
              <a:rPr lang="en-US" dirty="0"/>
              <a:t>Functions can be called from Procedure whereas Procedures cannot be called from Function</a:t>
            </a:r>
            <a:r>
              <a:rPr lang="en-US" dirty="0" smtClean="0"/>
              <a:t>.</a:t>
            </a:r>
          </a:p>
          <a:p>
            <a:pPr fontAlgn="t"/>
            <a:r>
              <a:rPr lang="en-US" dirty="0"/>
              <a:t>Procedure allows SELECT as well as DML(INSERT/UPDATE/DELETE) statement in it whereas Function allows only SELECT statement in it.</a:t>
            </a:r>
          </a:p>
        </p:txBody>
      </p:sp>
    </p:spTree>
    <p:extLst>
      <p:ext uri="{BB962C8B-B14F-4D97-AF65-F5344CB8AC3E}">
        <p14:creationId xmlns:p14="http://schemas.microsoft.com/office/powerpoint/2010/main" val="32135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Creating Stored Procedure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u="sng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u="sng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SYNTAX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DELIMITER </a:t>
            </a:r>
            <a:r>
              <a:rPr lang="en-US" altLang="en-US" sz="2200" dirty="0">
                <a:solidFill>
                  <a:srgbClr val="000000"/>
                </a:solidFill>
                <a:latin typeface="Source Code Pro" panose="020B0509030403020204" pitchFamily="49" charset="0"/>
              </a:rPr>
              <a:t>//</a:t>
            </a:r>
            <a:endParaRPr lang="en-US" altLang="en-US" sz="2200" dirty="0"/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solidFill>
                  <a:srgbClr val="3A3A3A"/>
                </a:solidFill>
                <a:latin typeface="Source Code Pro" panose="020B0509030403020204" pitchFamily="49" charset="0"/>
              </a:rPr>
              <a:t> </a:t>
            </a:r>
            <a:endParaRPr lang="en-US" altLang="en-US" sz="2200" dirty="0"/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dirty="0">
                <a:solidFill>
                  <a:srgbClr val="006699"/>
                </a:solidFill>
                <a:latin typeface="Source Code Pro" panose="020B0509030403020204" pitchFamily="49" charset="0"/>
              </a:rPr>
              <a:t>CREATE</a:t>
            </a:r>
            <a:r>
              <a:rPr lang="en-US" altLang="en-US" sz="2200" dirty="0">
                <a:solidFill>
                  <a:srgbClr val="3A3A3A"/>
                </a:solidFill>
                <a:latin typeface="Source Code Pro" panose="020B0509030403020204" pitchFamily="49" charset="0"/>
              </a:rPr>
              <a:t> </a:t>
            </a:r>
            <a:r>
              <a:rPr lang="en-US" altLang="en-US" sz="2200" b="1" dirty="0">
                <a:solidFill>
                  <a:srgbClr val="006699"/>
                </a:solidFill>
                <a:latin typeface="Source Code Pro" panose="020B0509030403020204" pitchFamily="49" charset="0"/>
              </a:rPr>
              <a:t>PROCEDURE</a:t>
            </a:r>
            <a:r>
              <a:rPr lang="en-US" altLang="en-US" sz="2200" dirty="0">
                <a:solidFill>
                  <a:srgbClr val="3A3A3A"/>
                </a:solidFill>
                <a:latin typeface="Source Code Pro" panose="020B0509030403020204" pitchFamily="49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Source Code Pro" panose="020B0509030403020204" pitchFamily="49" charset="0"/>
              </a:rPr>
              <a:t>`p2` ()</a:t>
            </a:r>
            <a:endParaRPr lang="en-US" altLang="en-US" sz="2200" dirty="0"/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solidFill>
                  <a:srgbClr val="000000"/>
                </a:solidFill>
                <a:latin typeface="Source Code Pro" panose="020B0509030403020204" pitchFamily="49" charset="0"/>
              </a:rPr>
              <a:t>LANGUAGE SQL</a:t>
            </a:r>
            <a:endParaRPr lang="en-US" altLang="en-US" sz="2200" dirty="0"/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solidFill>
                  <a:srgbClr val="000000"/>
                </a:solidFill>
                <a:latin typeface="Source Code Pro" panose="020B0509030403020204" pitchFamily="49" charset="0"/>
              </a:rPr>
              <a:t>DETERMINISTIC</a:t>
            </a:r>
            <a:endParaRPr lang="en-US" altLang="en-US" sz="2200" dirty="0"/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solidFill>
                  <a:srgbClr val="000000"/>
                </a:solidFill>
                <a:latin typeface="Source Code Pro" panose="020B0509030403020204" pitchFamily="49" charset="0"/>
              </a:rPr>
              <a:t>SQL SECURITY DEFINER</a:t>
            </a:r>
            <a:endParaRPr lang="en-US" altLang="en-US" sz="2200" dirty="0"/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solidFill>
                  <a:srgbClr val="000000"/>
                </a:solidFill>
                <a:latin typeface="Source Code Pro" panose="020B0509030403020204" pitchFamily="49" charset="0"/>
              </a:rPr>
              <a:t>COMMENT </a:t>
            </a:r>
            <a:r>
              <a:rPr lang="en-US" altLang="en-US" sz="2200" dirty="0">
                <a:solidFill>
                  <a:srgbClr val="0000FF"/>
                </a:solidFill>
                <a:latin typeface="Source Code Pro" panose="020B0509030403020204" pitchFamily="49" charset="0"/>
              </a:rPr>
              <a:t>'A procedure'</a:t>
            </a:r>
            <a:endParaRPr lang="en-US" altLang="en-US" sz="2200" dirty="0"/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dirty="0">
                <a:solidFill>
                  <a:srgbClr val="006699"/>
                </a:solidFill>
                <a:latin typeface="Source Code Pro" panose="020B0509030403020204" pitchFamily="49" charset="0"/>
              </a:rPr>
              <a:t>BEGIN</a:t>
            </a:r>
            <a:endParaRPr lang="en-US" altLang="en-US" sz="2200" dirty="0"/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solidFill>
                  <a:srgbClr val="3A3A3A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en-US" sz="2200" b="1" dirty="0">
                <a:solidFill>
                  <a:srgbClr val="006699"/>
                </a:solidFill>
                <a:latin typeface="Source Code Pro" panose="020B0509030403020204" pitchFamily="49" charset="0"/>
              </a:rPr>
              <a:t>SELECT</a:t>
            </a:r>
            <a:r>
              <a:rPr lang="en-US" altLang="en-US" sz="2200" dirty="0">
                <a:solidFill>
                  <a:srgbClr val="3A3A3A"/>
                </a:solidFill>
                <a:latin typeface="Source Code Pro" panose="020B0509030403020204" pitchFamily="49" charset="0"/>
              </a:rPr>
              <a:t> </a:t>
            </a:r>
            <a:r>
              <a:rPr lang="en-US" altLang="en-US" sz="2200" dirty="0">
                <a:solidFill>
                  <a:srgbClr val="0000FF"/>
                </a:solidFill>
                <a:latin typeface="Source Code Pro" panose="020B0509030403020204" pitchFamily="49" charset="0"/>
              </a:rPr>
              <a:t>'Hello World !'</a:t>
            </a:r>
            <a:r>
              <a:rPr lang="en-US" altLang="en-US" sz="2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  <a:endParaRPr lang="en-US" altLang="en-US" sz="2200" dirty="0"/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dirty="0">
                <a:solidFill>
                  <a:srgbClr val="006699"/>
                </a:solidFill>
                <a:latin typeface="Source Code Pro" panose="020B0509030403020204" pitchFamily="49" charset="0"/>
              </a:rPr>
              <a:t>END</a:t>
            </a:r>
            <a:r>
              <a:rPr lang="en-US" altLang="en-US" sz="2200" dirty="0">
                <a:solidFill>
                  <a:srgbClr val="000000"/>
                </a:solidFill>
                <a:latin typeface="Source Code Pro" panose="020B0509030403020204" pitchFamily="49" charset="0"/>
              </a:rPr>
              <a:t>//</a:t>
            </a:r>
            <a:endParaRPr lang="en-US" altLang="en-US" sz="2200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75008"/>
            <a:ext cx="5181600" cy="547352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CHARACTERISTICS</a:t>
            </a:r>
          </a:p>
          <a:p>
            <a:pPr marL="0" indent="0" algn="ctr">
              <a:buNone/>
            </a:pPr>
            <a:endParaRPr lang="en-US" b="1" u="sng" dirty="0" smtClean="0">
              <a:solidFill>
                <a:srgbClr val="FF0000"/>
              </a:solidFill>
            </a:endParaRPr>
          </a:p>
          <a:p>
            <a:r>
              <a:rPr lang="en-US" b="1" dirty="0"/>
              <a:t>Language</a:t>
            </a:r>
            <a:r>
              <a:rPr lang="en-US" dirty="0"/>
              <a:t> : For portability purposes; the default value is </a:t>
            </a:r>
            <a:r>
              <a:rPr lang="en-US" dirty="0" smtClean="0"/>
              <a:t>SQL,PL/SQL,TSQL</a:t>
            </a:r>
            <a:br>
              <a:rPr lang="en-US" dirty="0" smtClean="0"/>
            </a:br>
            <a:r>
              <a:rPr lang="en-US" b="1" dirty="0" smtClean="0"/>
              <a:t>PLSQL</a:t>
            </a:r>
            <a:r>
              <a:rPr lang="en-US" dirty="0" smtClean="0"/>
              <a:t>-</a:t>
            </a:r>
            <a:r>
              <a:rPr lang="en-US" i="1" dirty="0"/>
              <a:t>PL/SQL is a combination of SQL along with the procedural features of programming </a:t>
            </a:r>
            <a:r>
              <a:rPr lang="en-US" i="1" dirty="0" smtClean="0"/>
              <a:t>languages</a:t>
            </a:r>
          </a:p>
          <a:p>
            <a:r>
              <a:rPr lang="en-US" b="1" dirty="0" smtClean="0"/>
              <a:t>TSQL-short </a:t>
            </a:r>
            <a:r>
              <a:rPr lang="en-US" b="1" dirty="0"/>
              <a:t>for Transaction-SQL</a:t>
            </a:r>
            <a:r>
              <a:rPr lang="en-US" dirty="0"/>
              <a:t>, an extended form of SQL that adds declared variables, transaction control, error and </a:t>
            </a:r>
            <a:r>
              <a:rPr lang="en-US" dirty="0" err="1"/>
              <a:t>exceptionhandling</a:t>
            </a:r>
            <a:r>
              <a:rPr lang="en-US" dirty="0"/>
              <a:t> and row processing to SQL</a:t>
            </a:r>
            <a:endParaRPr lang="en-US" dirty="0"/>
          </a:p>
          <a:p>
            <a:r>
              <a:rPr lang="en-US" b="1" dirty="0"/>
              <a:t>Deterministic</a:t>
            </a:r>
            <a:r>
              <a:rPr lang="en-US" dirty="0"/>
              <a:t>: Default value: NON </a:t>
            </a:r>
            <a:r>
              <a:rPr lang="en-US" dirty="0" smtClean="0"/>
              <a:t>DETERMINISTIC(same in and out)</a:t>
            </a:r>
            <a:endParaRPr lang="en-US" dirty="0"/>
          </a:p>
          <a:p>
            <a:r>
              <a:rPr lang="en-US" b="1" dirty="0"/>
              <a:t>SQL Security</a:t>
            </a:r>
            <a:r>
              <a:rPr lang="en-US" dirty="0"/>
              <a:t> : At call time, check privileges of the user.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Invoker: User who calls procedure.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Definer: Creator of procedure (Default value)</a:t>
            </a:r>
          </a:p>
          <a:p>
            <a:r>
              <a:rPr lang="en-US" b="1" dirty="0"/>
              <a:t>Comment</a:t>
            </a:r>
            <a:r>
              <a:rPr lang="en-US" dirty="0"/>
              <a:t> : For documentation purposes; the default value is ""</a:t>
            </a:r>
          </a:p>
          <a:p>
            <a:pPr marL="0" indent="0">
              <a:buNone/>
            </a:pP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5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1833" y="1993049"/>
            <a:ext cx="5644167" cy="42709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Calling Stored Procedure</a:t>
            </a: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CALL </a:t>
            </a:r>
            <a:r>
              <a:rPr lang="en-US" sz="1800" b="1" dirty="0" err="1" smtClean="0"/>
              <a:t>stored_procedure_name</a:t>
            </a:r>
            <a:r>
              <a:rPr lang="en-US" sz="1800" b="1" dirty="0" smtClean="0"/>
              <a:t> (param1</a:t>
            </a:r>
            <a:r>
              <a:rPr lang="en-US" sz="1800" b="1" dirty="0"/>
              <a:t>, param2, </a:t>
            </a:r>
            <a:r>
              <a:rPr lang="en-US" sz="1800" b="1" dirty="0" smtClean="0"/>
              <a:t>....)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Delete a Stored </a:t>
            </a:r>
            <a:r>
              <a:rPr lang="en-US" b="1" dirty="0" smtClean="0">
                <a:solidFill>
                  <a:srgbClr val="FF0000"/>
                </a:solidFill>
              </a:rPr>
              <a:t>Procedure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800" b="1" dirty="0"/>
              <a:t>DROP PROCEDURE IF </a:t>
            </a:r>
            <a:r>
              <a:rPr lang="en-US" sz="1800" b="1" dirty="0" smtClean="0"/>
              <a:t>EXISTS </a:t>
            </a:r>
            <a:r>
              <a:rPr lang="en-US" sz="1800" b="1" dirty="0" err="1" smtClean="0"/>
              <a:t>stored_procedure_name</a:t>
            </a:r>
            <a:r>
              <a:rPr lang="en-US" sz="1800" b="1" dirty="0" smtClean="0"/>
              <a:t>;</a:t>
            </a:r>
            <a:endParaRPr lang="en-US" sz="1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110" y="2237748"/>
            <a:ext cx="5181600" cy="31020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Modify Stored procedure</a:t>
            </a:r>
          </a:p>
          <a:p>
            <a:r>
              <a:rPr lang="en-US" b="1" dirty="0" smtClean="0"/>
              <a:t>Alter procedure</a:t>
            </a:r>
          </a:p>
          <a:p>
            <a:r>
              <a:rPr lang="en-US" b="1" dirty="0" smtClean="0"/>
              <a:t>Can modify only specific characteristics</a:t>
            </a:r>
          </a:p>
          <a:p>
            <a:r>
              <a:rPr lang="en-US" b="1" dirty="0" smtClean="0"/>
              <a:t>To alter body , need to drop and recreate procedure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022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PARAMETERS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PROCEDURE proc1 () : Parameter list is </a:t>
            </a:r>
            <a:r>
              <a:rPr lang="en-US" dirty="0" smtClean="0"/>
              <a:t>empty</a:t>
            </a:r>
          </a:p>
          <a:p>
            <a:r>
              <a:rPr lang="en-US" dirty="0"/>
              <a:t>CREATE PROCEDURE proc1 (IN </a:t>
            </a:r>
            <a:r>
              <a:rPr lang="en-US" dirty="0" err="1"/>
              <a:t>varname</a:t>
            </a:r>
            <a:r>
              <a:rPr lang="en-US" dirty="0"/>
              <a:t> DATA-TYPE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</a:t>
            </a:r>
            <a:r>
              <a:rPr lang="en-US" dirty="0"/>
              <a:t>PROCEDURE proc1 (OUT </a:t>
            </a:r>
            <a:r>
              <a:rPr lang="en-US" dirty="0" err="1"/>
              <a:t>varname</a:t>
            </a:r>
            <a:r>
              <a:rPr lang="en-US" dirty="0"/>
              <a:t> DATA-TYPE</a:t>
            </a:r>
            <a:r>
              <a:rPr lang="en-US" dirty="0" smtClean="0"/>
              <a:t>)</a:t>
            </a:r>
          </a:p>
          <a:p>
            <a:r>
              <a:rPr lang="en-US" dirty="0"/>
              <a:t>CREATE PROCEDURE proc1 (INOUT </a:t>
            </a:r>
            <a:r>
              <a:rPr lang="en-US" dirty="0" err="1"/>
              <a:t>varname</a:t>
            </a:r>
            <a:r>
              <a:rPr lang="en-US" dirty="0"/>
              <a:t> DATA-TYPE)</a:t>
            </a:r>
          </a:p>
        </p:txBody>
      </p:sp>
    </p:spTree>
    <p:extLst>
      <p:ext uri="{BB962C8B-B14F-4D97-AF65-F5344CB8AC3E}">
        <p14:creationId xmlns:p14="http://schemas.microsoft.com/office/powerpoint/2010/main" val="237166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25697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DECLARATION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DECLARE </a:t>
            </a:r>
            <a:r>
              <a:rPr lang="en-US" sz="1800" b="1" dirty="0" err="1"/>
              <a:t>varname</a:t>
            </a:r>
            <a:r>
              <a:rPr lang="en-US" sz="1800" b="1" dirty="0"/>
              <a:t> DATA-TYPE DEFAULT </a:t>
            </a:r>
            <a:r>
              <a:rPr lang="en-US" sz="1800" b="1" dirty="0" err="1"/>
              <a:t>defaultvalue</a:t>
            </a:r>
            <a:r>
              <a:rPr lang="en-US" sz="1800" b="1" dirty="0"/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1825625"/>
            <a:ext cx="5694609" cy="480699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ASSIGN VALUES</a:t>
            </a:r>
          </a:p>
          <a:p>
            <a:r>
              <a:rPr lang="en-US" sz="1800" b="1" dirty="0" smtClean="0"/>
              <a:t>Using SET or SELECT command</a:t>
            </a:r>
          </a:p>
          <a:p>
            <a:pPr marL="0" indent="0" algn="ctr">
              <a:buNone/>
            </a:pPr>
            <a:r>
              <a:rPr lang="en-US" sz="1600" b="1" dirty="0"/>
              <a:t>DELIMITER //</a:t>
            </a:r>
          </a:p>
          <a:p>
            <a:pPr marL="0" indent="0" algn="ctr">
              <a:buNone/>
            </a:pPr>
            <a:r>
              <a:rPr lang="en-US" sz="1600" b="1" dirty="0"/>
              <a:t> </a:t>
            </a:r>
          </a:p>
          <a:p>
            <a:pPr marL="0" indent="0" algn="ctr">
              <a:buNone/>
            </a:pPr>
            <a:r>
              <a:rPr lang="en-US" sz="1600" b="1" dirty="0"/>
              <a:t>CREATE PROCEDURE `</a:t>
            </a:r>
            <a:r>
              <a:rPr lang="en-US" sz="1600" b="1" dirty="0" err="1"/>
              <a:t>var_proc</a:t>
            </a:r>
            <a:r>
              <a:rPr lang="en-US" sz="1600" b="1" dirty="0"/>
              <a:t>` (IN </a:t>
            </a:r>
            <a:r>
              <a:rPr lang="en-US" sz="1600" b="1" dirty="0" err="1"/>
              <a:t>paramstr</a:t>
            </a:r>
            <a:r>
              <a:rPr lang="en-US" sz="1600" b="1" dirty="0"/>
              <a:t> VARCHAR(20))</a:t>
            </a:r>
          </a:p>
          <a:p>
            <a:pPr marL="0" indent="0" algn="ctr">
              <a:buNone/>
            </a:pPr>
            <a:r>
              <a:rPr lang="en-US" sz="1600" b="1" dirty="0"/>
              <a:t>BEGIN</a:t>
            </a:r>
          </a:p>
          <a:p>
            <a:pPr marL="0" indent="0" algn="ctr">
              <a:buNone/>
            </a:pPr>
            <a:r>
              <a:rPr lang="en-US" sz="1600" b="1" dirty="0"/>
              <a:t>    DECLARE a, b INT DEFAULT 5;</a:t>
            </a:r>
          </a:p>
          <a:p>
            <a:pPr marL="0" indent="0" algn="ctr">
              <a:buNone/>
            </a:pPr>
            <a:r>
              <a:rPr lang="en-US" sz="1600" b="1" dirty="0"/>
              <a:t>    DECLARE </a:t>
            </a:r>
            <a:r>
              <a:rPr lang="en-US" sz="1600" b="1" dirty="0" err="1"/>
              <a:t>str</a:t>
            </a:r>
            <a:r>
              <a:rPr lang="en-US" sz="1600" b="1" dirty="0"/>
              <a:t> VARCHAR(50);</a:t>
            </a:r>
          </a:p>
          <a:p>
            <a:pPr marL="0" indent="0" algn="ctr">
              <a:buNone/>
            </a:pPr>
            <a:r>
              <a:rPr lang="en-US" sz="1600" b="1" dirty="0"/>
              <a:t>    DECLARE today TIMESTAMP DEFAULT CURRENT_DATE;</a:t>
            </a:r>
          </a:p>
          <a:p>
            <a:pPr marL="0" indent="0" algn="ctr">
              <a:buNone/>
            </a:pPr>
            <a:r>
              <a:rPr lang="en-US" sz="1600" b="1" dirty="0"/>
              <a:t>    DECLARE v1, v2, v3 TINYINT;    </a:t>
            </a:r>
          </a:p>
          <a:p>
            <a:pPr marL="0" indent="0" algn="ctr">
              <a:buNone/>
            </a:pPr>
            <a:r>
              <a:rPr lang="en-US" sz="1600" b="1" dirty="0"/>
              <a:t> </a:t>
            </a:r>
          </a:p>
          <a:p>
            <a:pPr marL="0" indent="0" algn="ctr">
              <a:buNone/>
            </a:pPr>
            <a:r>
              <a:rPr lang="en-US" sz="1600" b="1" dirty="0"/>
              <a:t>    INSERT INTO table1 VALUES (a);</a:t>
            </a:r>
          </a:p>
          <a:p>
            <a:pPr marL="0" indent="0" algn="ctr">
              <a:buNone/>
            </a:pPr>
            <a:r>
              <a:rPr lang="en-US" sz="1600" b="1" dirty="0"/>
              <a:t>    SET </a:t>
            </a:r>
            <a:r>
              <a:rPr lang="en-US" sz="1600" b="1" dirty="0" err="1"/>
              <a:t>str</a:t>
            </a:r>
            <a:r>
              <a:rPr lang="en-US" sz="1600" b="1" dirty="0"/>
              <a:t> = 'I am a string';</a:t>
            </a:r>
          </a:p>
          <a:p>
            <a:pPr marL="0" indent="0" algn="ctr">
              <a:buNone/>
            </a:pPr>
            <a:r>
              <a:rPr lang="en-US" sz="1600" b="1" dirty="0"/>
              <a:t>    SELECT CONCAT(</a:t>
            </a:r>
            <a:r>
              <a:rPr lang="en-US" sz="1600" b="1" dirty="0" err="1"/>
              <a:t>str,paramstr</a:t>
            </a:r>
            <a:r>
              <a:rPr lang="en-US" sz="1600" b="1" dirty="0"/>
              <a:t>), today FROM table2 WHERE b &gt;=5; </a:t>
            </a:r>
          </a:p>
          <a:p>
            <a:pPr marL="0" indent="0" algn="ctr">
              <a:buNone/>
            </a:pPr>
            <a:r>
              <a:rPr lang="en-US" sz="1600" b="1" dirty="0"/>
              <a:t>END //</a:t>
            </a:r>
          </a:p>
        </p:txBody>
      </p:sp>
    </p:spTree>
    <p:extLst>
      <p:ext uri="{BB962C8B-B14F-4D97-AF65-F5344CB8AC3E}">
        <p14:creationId xmlns:p14="http://schemas.microsoft.com/office/powerpoint/2010/main" val="400114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54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FLOW CONTROL STRUCTURES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6372"/>
            <a:ext cx="5181600" cy="522882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IF ELSE</a:t>
            </a:r>
          </a:p>
          <a:p>
            <a:pPr marL="0" indent="0" algn="ctr">
              <a:buNone/>
            </a:pPr>
            <a:r>
              <a:rPr lang="en-US" sz="1800" b="1" dirty="0"/>
              <a:t>DELIMITER //</a:t>
            </a:r>
          </a:p>
          <a:p>
            <a:pPr marL="0" indent="0" algn="ctr">
              <a:buNone/>
            </a:pPr>
            <a:r>
              <a:rPr lang="en-US" sz="1800" b="1" dirty="0"/>
              <a:t> </a:t>
            </a:r>
          </a:p>
          <a:p>
            <a:pPr marL="0" indent="0" algn="ctr">
              <a:buNone/>
            </a:pPr>
            <a:r>
              <a:rPr lang="en-US" sz="1800" b="1" dirty="0"/>
              <a:t>CREATE PROCEDURE `</a:t>
            </a:r>
            <a:r>
              <a:rPr lang="en-US" sz="1800" b="1" dirty="0" err="1"/>
              <a:t>proc_IF</a:t>
            </a:r>
            <a:r>
              <a:rPr lang="en-US" sz="1800" b="1" dirty="0"/>
              <a:t>` (IN param1 INT)</a:t>
            </a:r>
          </a:p>
          <a:p>
            <a:pPr marL="0" indent="0" algn="ctr">
              <a:buNone/>
            </a:pPr>
            <a:r>
              <a:rPr lang="en-US" sz="1800" b="1" dirty="0"/>
              <a:t>BEGIN</a:t>
            </a:r>
          </a:p>
          <a:p>
            <a:pPr marL="0" indent="0" algn="ctr">
              <a:buNone/>
            </a:pPr>
            <a:r>
              <a:rPr lang="en-US" sz="1800" b="1" dirty="0"/>
              <a:t>    DECLARE variable1 INT;</a:t>
            </a:r>
          </a:p>
          <a:p>
            <a:pPr marL="0" indent="0" algn="ctr">
              <a:buNone/>
            </a:pPr>
            <a:r>
              <a:rPr lang="en-US" sz="1800" b="1" dirty="0"/>
              <a:t>    SET variable1 = param1 + 1;</a:t>
            </a:r>
          </a:p>
          <a:p>
            <a:pPr marL="0" indent="0" algn="ctr">
              <a:buNone/>
            </a:pPr>
            <a:r>
              <a:rPr lang="en-US" sz="1800" b="1" dirty="0"/>
              <a:t>     </a:t>
            </a:r>
          </a:p>
          <a:p>
            <a:pPr marL="0" indent="0" algn="ctr">
              <a:buNone/>
            </a:pPr>
            <a:r>
              <a:rPr lang="en-US" sz="1800" b="1" dirty="0"/>
              <a:t>    IF variable1 = 0 THEN</a:t>
            </a:r>
          </a:p>
          <a:p>
            <a:pPr marL="0" indent="0" algn="ctr">
              <a:buNone/>
            </a:pPr>
            <a:r>
              <a:rPr lang="en-US" sz="1800" b="1" dirty="0"/>
              <a:t>        SELECT variable1;</a:t>
            </a:r>
          </a:p>
          <a:p>
            <a:pPr marL="0" indent="0" algn="ctr">
              <a:buNone/>
            </a:pPr>
            <a:r>
              <a:rPr lang="en-US" sz="1800" b="1" dirty="0"/>
              <a:t>    END IF;</a:t>
            </a:r>
          </a:p>
          <a:p>
            <a:pPr marL="0" indent="0" algn="ctr">
              <a:buNone/>
            </a:pPr>
            <a:r>
              <a:rPr lang="en-US" sz="1800" b="1" dirty="0"/>
              <a:t> </a:t>
            </a:r>
          </a:p>
          <a:p>
            <a:pPr marL="0" indent="0" algn="ctr">
              <a:buNone/>
            </a:pPr>
            <a:r>
              <a:rPr lang="en-US" sz="1800" b="1" dirty="0"/>
              <a:t>    IF param1 = 0 THEN</a:t>
            </a:r>
          </a:p>
          <a:p>
            <a:pPr marL="0" indent="0" algn="ctr">
              <a:buNone/>
            </a:pPr>
            <a:r>
              <a:rPr lang="en-US" sz="1800" b="1" dirty="0"/>
              <a:t>        SELECT 'Parameter value = 0';</a:t>
            </a:r>
          </a:p>
          <a:p>
            <a:pPr marL="0" indent="0" algn="ctr">
              <a:buNone/>
            </a:pPr>
            <a:r>
              <a:rPr lang="en-US" sz="1800" b="1" dirty="0"/>
              <a:t>    ELSE</a:t>
            </a:r>
          </a:p>
          <a:p>
            <a:pPr marL="0" indent="0" algn="ctr">
              <a:buNone/>
            </a:pPr>
            <a:r>
              <a:rPr lang="en-US" sz="1800" b="1" dirty="0"/>
              <a:t>        SELECT 'Parameter value &lt;&gt; 0';</a:t>
            </a:r>
          </a:p>
          <a:p>
            <a:pPr marL="0" indent="0" algn="ctr">
              <a:buNone/>
            </a:pPr>
            <a:r>
              <a:rPr lang="en-US" sz="1800" b="1" dirty="0"/>
              <a:t>    END IF;</a:t>
            </a:r>
          </a:p>
          <a:p>
            <a:pPr marL="0" indent="0" algn="ctr">
              <a:buNone/>
            </a:pPr>
            <a:r>
              <a:rPr lang="en-US" sz="1800" b="1" dirty="0"/>
              <a:t>END //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36372"/>
            <a:ext cx="5181600" cy="531897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WHILE</a:t>
            </a:r>
          </a:p>
          <a:p>
            <a:pPr marL="0" indent="0" algn="ctr">
              <a:buNone/>
            </a:pPr>
            <a:r>
              <a:rPr lang="en-US" sz="2100" b="1" dirty="0"/>
              <a:t>DELIMITER //</a:t>
            </a:r>
          </a:p>
          <a:p>
            <a:pPr marL="0" indent="0" algn="ctr">
              <a:buNone/>
            </a:pPr>
            <a:r>
              <a:rPr lang="en-US" sz="2100" b="1" dirty="0"/>
              <a:t> </a:t>
            </a:r>
          </a:p>
          <a:p>
            <a:pPr marL="0" indent="0" algn="ctr">
              <a:buNone/>
            </a:pPr>
            <a:r>
              <a:rPr lang="en-US" sz="2100" b="1" dirty="0"/>
              <a:t>CREATE PROCEDURE `</a:t>
            </a:r>
            <a:r>
              <a:rPr lang="en-US" sz="2100" b="1" dirty="0" err="1"/>
              <a:t>proc_WHILE</a:t>
            </a:r>
            <a:r>
              <a:rPr lang="en-US" sz="2100" b="1" dirty="0"/>
              <a:t>` (IN param1 INT)</a:t>
            </a:r>
          </a:p>
          <a:p>
            <a:pPr marL="0" indent="0" algn="ctr">
              <a:buNone/>
            </a:pPr>
            <a:r>
              <a:rPr lang="en-US" sz="2100" b="1" dirty="0"/>
              <a:t>BEGIN</a:t>
            </a:r>
          </a:p>
          <a:p>
            <a:pPr marL="0" indent="0" algn="ctr">
              <a:buNone/>
            </a:pPr>
            <a:r>
              <a:rPr lang="en-US" sz="2100" b="1" dirty="0"/>
              <a:t>    DECLARE variable1, variable2 INT;</a:t>
            </a:r>
          </a:p>
          <a:p>
            <a:pPr marL="0" indent="0" algn="ctr">
              <a:buNone/>
            </a:pPr>
            <a:r>
              <a:rPr lang="en-US" sz="2100" b="1" dirty="0"/>
              <a:t>    SET variable1 = 0;</a:t>
            </a:r>
          </a:p>
          <a:p>
            <a:pPr marL="0" indent="0" algn="ctr">
              <a:buNone/>
            </a:pPr>
            <a:r>
              <a:rPr lang="en-US" sz="2100" b="1" dirty="0"/>
              <a:t>     </a:t>
            </a:r>
          </a:p>
          <a:p>
            <a:pPr marL="0" indent="0" algn="ctr">
              <a:buNone/>
            </a:pPr>
            <a:r>
              <a:rPr lang="en-US" sz="2100" b="1" dirty="0"/>
              <a:t>    WHILE variable1 &lt; param1 DO</a:t>
            </a:r>
          </a:p>
          <a:p>
            <a:pPr marL="0" indent="0" algn="ctr">
              <a:buNone/>
            </a:pPr>
            <a:r>
              <a:rPr lang="en-US" sz="2100" b="1" dirty="0"/>
              <a:t>        INSERT INTO table1 VALUES (param1);</a:t>
            </a:r>
          </a:p>
          <a:p>
            <a:pPr marL="0" indent="0" algn="ctr">
              <a:buNone/>
            </a:pPr>
            <a:r>
              <a:rPr lang="en-US" sz="2100" b="1" dirty="0"/>
              <a:t>        SELECT COUNT(*) INTO variable2 FROM table1;</a:t>
            </a:r>
          </a:p>
          <a:p>
            <a:pPr marL="0" indent="0" algn="ctr">
              <a:buNone/>
            </a:pPr>
            <a:r>
              <a:rPr lang="en-US" sz="2100" b="1" dirty="0"/>
              <a:t>        SET variable1 = variable1 + 1;</a:t>
            </a:r>
          </a:p>
          <a:p>
            <a:pPr marL="0" indent="0" algn="ctr">
              <a:buNone/>
            </a:pPr>
            <a:r>
              <a:rPr lang="en-US" sz="2100" b="1" dirty="0"/>
              <a:t>    END WHILE;</a:t>
            </a:r>
          </a:p>
          <a:p>
            <a:pPr marL="0" indent="0" algn="ctr">
              <a:buNone/>
            </a:pPr>
            <a:r>
              <a:rPr lang="en-US" sz="2100" b="1" dirty="0"/>
              <a:t>END //</a:t>
            </a:r>
          </a:p>
        </p:txBody>
      </p:sp>
    </p:spTree>
    <p:extLst>
      <p:ext uri="{BB962C8B-B14F-4D97-AF65-F5344CB8AC3E}">
        <p14:creationId xmlns:p14="http://schemas.microsoft.com/office/powerpoint/2010/main" val="350802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5611"/>
          </a:xfrm>
        </p:spPr>
        <p:txBody>
          <a:bodyPr/>
          <a:lstStyle/>
          <a:p>
            <a:pPr algn="ctr"/>
            <a:r>
              <a:rPr lang="en-US" b="1" dirty="0" smtClean="0"/>
              <a:t>CASE STATEMENTS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411" y="1017431"/>
            <a:ext cx="5181600" cy="49792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400" b="1" dirty="0"/>
              <a:t>DELIMITER //</a:t>
            </a:r>
          </a:p>
          <a:p>
            <a:pPr marL="0" indent="0" algn="ctr">
              <a:buNone/>
            </a:pPr>
            <a:r>
              <a:rPr lang="en-US" sz="1400" b="1" dirty="0"/>
              <a:t> </a:t>
            </a:r>
          </a:p>
          <a:p>
            <a:pPr marL="0" indent="0" algn="ctr">
              <a:buNone/>
            </a:pPr>
            <a:r>
              <a:rPr lang="en-US" sz="1400" b="1" dirty="0"/>
              <a:t>CREATE PROCEDURE `</a:t>
            </a:r>
            <a:r>
              <a:rPr lang="en-US" sz="1400" b="1" dirty="0" err="1"/>
              <a:t>proc_CASE</a:t>
            </a:r>
            <a:r>
              <a:rPr lang="en-US" sz="1400" b="1" dirty="0"/>
              <a:t>` (IN param1 INT)</a:t>
            </a:r>
          </a:p>
          <a:p>
            <a:pPr marL="0" indent="0" algn="ctr">
              <a:buNone/>
            </a:pPr>
            <a:r>
              <a:rPr lang="en-US" sz="1400" b="1" dirty="0"/>
              <a:t>BEGIN</a:t>
            </a:r>
          </a:p>
          <a:p>
            <a:pPr marL="0" indent="0" algn="ctr">
              <a:buNone/>
            </a:pPr>
            <a:r>
              <a:rPr lang="en-US" sz="1400" b="1" dirty="0"/>
              <a:t>    DECLARE variable1 INT;</a:t>
            </a:r>
          </a:p>
          <a:p>
            <a:pPr marL="0" indent="0" algn="ctr">
              <a:buNone/>
            </a:pPr>
            <a:r>
              <a:rPr lang="en-US" sz="1400" b="1" dirty="0"/>
              <a:t>    SET variable1 = param1 + 1;</a:t>
            </a:r>
          </a:p>
          <a:p>
            <a:pPr marL="0" indent="0" algn="ctr">
              <a:buNone/>
            </a:pPr>
            <a:r>
              <a:rPr lang="en-US" sz="1400" b="1" dirty="0"/>
              <a:t>     </a:t>
            </a:r>
          </a:p>
          <a:p>
            <a:pPr marL="0" indent="0" algn="ctr">
              <a:buNone/>
            </a:pPr>
            <a:r>
              <a:rPr lang="en-US" sz="1400" b="1" dirty="0"/>
              <a:t>    CASE variable1</a:t>
            </a:r>
          </a:p>
          <a:p>
            <a:pPr marL="0" indent="0" algn="ctr">
              <a:buNone/>
            </a:pPr>
            <a:r>
              <a:rPr lang="en-US" sz="1400" b="1" dirty="0"/>
              <a:t>        WHEN 0 THEN</a:t>
            </a:r>
          </a:p>
          <a:p>
            <a:pPr marL="0" indent="0" algn="ctr">
              <a:buNone/>
            </a:pPr>
            <a:r>
              <a:rPr lang="en-US" sz="1400" b="1" dirty="0"/>
              <a:t>            INSERT INTO table1 VALUES (param1);</a:t>
            </a:r>
          </a:p>
          <a:p>
            <a:pPr marL="0" indent="0" algn="ctr">
              <a:buNone/>
            </a:pPr>
            <a:r>
              <a:rPr lang="en-US" sz="1400" b="1" dirty="0"/>
              <a:t>        WHEN 1 THEN</a:t>
            </a:r>
          </a:p>
          <a:p>
            <a:pPr marL="0" indent="0" algn="ctr">
              <a:buNone/>
            </a:pPr>
            <a:r>
              <a:rPr lang="en-US" sz="1400" b="1" dirty="0"/>
              <a:t>            INSERT INTO table1 VALUES (variable1); </a:t>
            </a:r>
          </a:p>
          <a:p>
            <a:pPr marL="0" indent="0" algn="ctr">
              <a:buNone/>
            </a:pPr>
            <a:r>
              <a:rPr lang="en-US" sz="1400" b="1" dirty="0"/>
              <a:t>        ELSE</a:t>
            </a:r>
          </a:p>
          <a:p>
            <a:pPr marL="0" indent="0" algn="ctr">
              <a:buNone/>
            </a:pPr>
            <a:r>
              <a:rPr lang="en-US" sz="1400" b="1" dirty="0"/>
              <a:t>            INSERT INTO table1 VALUES (99);</a:t>
            </a:r>
          </a:p>
          <a:p>
            <a:pPr marL="0" indent="0" algn="ctr">
              <a:buNone/>
            </a:pPr>
            <a:r>
              <a:rPr lang="en-US" sz="1400" b="1" dirty="0"/>
              <a:t>    END CASE;</a:t>
            </a:r>
          </a:p>
          <a:p>
            <a:pPr marL="0" indent="0" algn="ctr">
              <a:buNone/>
            </a:pPr>
            <a:r>
              <a:rPr lang="en-US" sz="1400" b="1" dirty="0"/>
              <a:t> </a:t>
            </a:r>
          </a:p>
          <a:p>
            <a:pPr marL="0" indent="0" algn="ctr">
              <a:buNone/>
            </a:pPr>
            <a:r>
              <a:rPr lang="en-US" sz="1400" b="1" dirty="0"/>
              <a:t>END //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17431"/>
            <a:ext cx="5181600" cy="5486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/>
              <a:t>CREATE PROCEDURE `</a:t>
            </a:r>
            <a:r>
              <a:rPr lang="en-US" sz="1600" b="1" dirty="0" err="1"/>
              <a:t>proc_CASE</a:t>
            </a:r>
            <a:r>
              <a:rPr lang="en-US" sz="1600" b="1" dirty="0"/>
              <a:t>` (IN param1 INT)</a:t>
            </a:r>
          </a:p>
          <a:p>
            <a:pPr marL="0" indent="0" algn="ctr">
              <a:buNone/>
            </a:pPr>
            <a:r>
              <a:rPr lang="en-US" sz="1600" b="1" dirty="0"/>
              <a:t>BEGIN</a:t>
            </a:r>
          </a:p>
          <a:p>
            <a:pPr marL="0" indent="0" algn="ctr">
              <a:buNone/>
            </a:pPr>
            <a:r>
              <a:rPr lang="en-US" sz="1600" b="1" dirty="0"/>
              <a:t>    DECLARE variable1 INT;</a:t>
            </a:r>
          </a:p>
          <a:p>
            <a:pPr marL="0" indent="0" algn="ctr">
              <a:buNone/>
            </a:pPr>
            <a:r>
              <a:rPr lang="en-US" sz="1600" b="1" dirty="0"/>
              <a:t>    SET variable1 = param1 + 1;</a:t>
            </a:r>
          </a:p>
          <a:p>
            <a:pPr marL="0" indent="0" algn="ctr">
              <a:buNone/>
            </a:pPr>
            <a:r>
              <a:rPr lang="en-US" sz="1600" b="1" dirty="0"/>
              <a:t>     </a:t>
            </a:r>
          </a:p>
          <a:p>
            <a:pPr marL="0" indent="0" algn="ctr">
              <a:buNone/>
            </a:pPr>
            <a:r>
              <a:rPr lang="en-US" sz="1600" b="1" dirty="0"/>
              <a:t>    CASE</a:t>
            </a:r>
          </a:p>
          <a:p>
            <a:pPr marL="0" indent="0" algn="ctr">
              <a:buNone/>
            </a:pPr>
            <a:r>
              <a:rPr lang="en-US" sz="1600" b="1" dirty="0"/>
              <a:t>        WHEN variable1 = 0 THEN</a:t>
            </a:r>
          </a:p>
          <a:p>
            <a:pPr marL="0" indent="0" algn="ctr">
              <a:buNone/>
            </a:pPr>
            <a:r>
              <a:rPr lang="en-US" sz="1600" b="1" dirty="0"/>
              <a:t>            INSERT INTO table1 VALUES (param1);</a:t>
            </a:r>
          </a:p>
          <a:p>
            <a:pPr marL="0" indent="0" algn="ctr">
              <a:buNone/>
            </a:pPr>
            <a:r>
              <a:rPr lang="en-US" sz="1600" b="1" dirty="0"/>
              <a:t>        WHEN variable1 = 1 THEN</a:t>
            </a:r>
          </a:p>
          <a:p>
            <a:pPr marL="0" indent="0" algn="ctr">
              <a:buNone/>
            </a:pPr>
            <a:r>
              <a:rPr lang="en-US" sz="1600" b="1" dirty="0"/>
              <a:t>            INSERT INTO table1 VALUES (variable1); </a:t>
            </a:r>
          </a:p>
          <a:p>
            <a:pPr marL="0" indent="0" algn="ctr">
              <a:buNone/>
            </a:pPr>
            <a:r>
              <a:rPr lang="en-US" sz="1600" b="1" dirty="0"/>
              <a:t>        ELSE</a:t>
            </a:r>
          </a:p>
          <a:p>
            <a:pPr marL="0" indent="0" algn="ctr">
              <a:buNone/>
            </a:pPr>
            <a:r>
              <a:rPr lang="en-US" sz="1600" b="1" dirty="0"/>
              <a:t>            INSERT INTO table1 VALUES (99);</a:t>
            </a:r>
          </a:p>
          <a:p>
            <a:pPr marL="0" indent="0" algn="ctr">
              <a:buNone/>
            </a:pPr>
            <a:r>
              <a:rPr lang="en-US" sz="1600" b="1" dirty="0"/>
              <a:t>    END CASE;</a:t>
            </a:r>
          </a:p>
          <a:p>
            <a:pPr marL="0" indent="0" algn="ctr">
              <a:buNone/>
            </a:pPr>
            <a:r>
              <a:rPr lang="en-US" sz="1600" b="1" dirty="0"/>
              <a:t> </a:t>
            </a:r>
          </a:p>
          <a:p>
            <a:pPr marL="0" indent="0" algn="ctr">
              <a:buNone/>
            </a:pPr>
            <a:r>
              <a:rPr lang="en-US" sz="1600" b="1" dirty="0"/>
              <a:t>END //</a:t>
            </a:r>
          </a:p>
        </p:txBody>
      </p:sp>
    </p:spTree>
    <p:extLst>
      <p:ext uri="{BB962C8B-B14F-4D97-AF65-F5344CB8AC3E}">
        <p14:creationId xmlns:p14="http://schemas.microsoft.com/office/powerpoint/2010/main" val="24194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823</Words>
  <Application>Microsoft Office PowerPoint</Application>
  <PresentationFormat>Widescreen</PresentationFormat>
  <Paragraphs>268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Source Code Pro</vt:lpstr>
      <vt:lpstr>Wingdings</vt:lpstr>
      <vt:lpstr>Office Theme</vt:lpstr>
      <vt:lpstr>STORED PROCEDURE</vt:lpstr>
      <vt:lpstr>DEFINITION</vt:lpstr>
      <vt:lpstr>Stored procedure vs Function</vt:lpstr>
      <vt:lpstr>Creating Stored Procedure</vt:lpstr>
      <vt:lpstr>PowerPoint Presentation</vt:lpstr>
      <vt:lpstr>PARAMETERS</vt:lpstr>
      <vt:lpstr>VARIABLES</vt:lpstr>
      <vt:lpstr>FLOW CONTROL STRUCTURES</vt:lpstr>
      <vt:lpstr>CASE STATEMENTS</vt:lpstr>
      <vt:lpstr>CURSORS</vt:lpstr>
      <vt:lpstr>Cursors</vt:lpstr>
      <vt:lpstr>JOINTS</vt:lpstr>
      <vt:lpstr>INNER JOIN</vt:lpstr>
      <vt:lpstr>LEFT OUTER JOIN </vt:lpstr>
      <vt:lpstr>RIGHT OUTER JOIN </vt:lpstr>
      <vt:lpstr>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PROCEDURE</dc:title>
  <dc:creator>Muhseena</dc:creator>
  <cp:lastModifiedBy>Amritha</cp:lastModifiedBy>
  <cp:revision>43</cp:revision>
  <dcterms:created xsi:type="dcterms:W3CDTF">2018-02-24T10:01:29Z</dcterms:created>
  <dcterms:modified xsi:type="dcterms:W3CDTF">2018-04-07T08:24:41Z</dcterms:modified>
</cp:coreProperties>
</file>